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14747321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E8E145-2F6E-4840-A63A-BB196BD49A67}" v="1" dt="2025-10-02T19:14:02.6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7" y="7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2.xml"/><Relationship Id="rId5" Type="http://schemas.openxmlformats.org/officeDocument/2006/relationships/viewProps" Target="viewProps.xml"/><Relationship Id="rId10" Type="http://schemas.openxmlformats.org/officeDocument/2006/relationships/customXml" Target="../customXml/item1.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D81AFA50-692E-4678-A384-3793507736DC}"/>
    <pc:docChg chg="addSld modSld">
      <pc:chgData name="Dylan Breger" userId="9b3da09f-10fe-42ec-9aa5-9fa2a3e9cc20" providerId="ADAL" clId="{D81AFA50-692E-4678-A384-3793507736DC}" dt="2025-10-02T19:14:02.641" v="0"/>
      <pc:docMkLst>
        <pc:docMk/>
      </pc:docMkLst>
      <pc:sldChg chg="add">
        <pc:chgData name="Dylan Breger" userId="9b3da09f-10fe-42ec-9aa5-9fa2a3e9cc20" providerId="ADAL" clId="{D81AFA50-692E-4678-A384-3793507736DC}" dt="2025-10-02T19:14:02.641" v="0"/>
        <pc:sldMkLst>
          <pc:docMk/>
          <pc:sldMk cId="1706411414" sldId="214747321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5F5A1-24CC-4F48-B0D8-437530AF72B1}" type="datetimeFigureOut">
              <a:rPr lang="en-US" smtClean="0"/>
              <a:t>10/2/2025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293E62-7358-48E4-920E-62865D08D72E}" type="slidenum">
              <a:rPr lang="en-US" smtClean="0"/>
              <a:t>‹#›</a:t>
            </a:fld>
            <a:endParaRPr lang="en-US"/>
          </a:p>
        </p:txBody>
      </p:sp>
    </p:spTree>
    <p:extLst>
      <p:ext uri="{BB962C8B-B14F-4D97-AF65-F5344CB8AC3E}">
        <p14:creationId xmlns:p14="http://schemas.microsoft.com/office/powerpoint/2010/main" val="4069589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C0CE7-861D-D9E0-41E5-935C0DF1AC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23DDB1-BEA8-72AA-C074-865C9E7745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FFD44B-4D0E-F0EE-6A0B-E32B514C696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32FD7C1-4D87-0CF9-7937-62F9954DE6F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1B58AA-711A-48C1-BCBF-E61C33627EB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684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77297-7452-0D72-9E5F-49F051760A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B8767A-BC30-E6BF-43CF-F7E7571801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5D61D1-ECF7-67D0-5E37-B863012D08B0}"/>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5C98318C-BBF6-C346-B130-92A5845B5D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4AB2F-3AE4-A432-7FE8-6349152088FD}"/>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1321252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CCEC2-1FFE-5888-2CB4-98B5893487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E1FB7-B9CF-7F39-6EA2-44E6AD8C8B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201E35-C8FA-ADB5-9241-5C7410FB1E2D}"/>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585C067F-4926-FD35-2776-0223AF77F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77A858-AB95-763B-41D7-E27E09D18076}"/>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972764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075C35-5D94-DC51-7DC9-BE1458A7DB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AF7E1C-2774-DA09-3951-57133FC640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1A1A8-91A7-AEEF-CB8B-5AA3B3AD5F63}"/>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9550B282-38EF-16D8-275C-29E7B79C0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DA21E9-ADDA-A189-1CB9-B7F3CAF01893}"/>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843698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CCAC-BB5B-63CE-AD3F-2BED2C296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0AB8E0-E565-67CA-0FC9-C26F6ED2E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52258D-A45D-B89A-576A-927C0F3F291C}"/>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196232B7-47D1-7090-DE87-61870E373D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C04427-69B6-F17D-0ABA-D1AA8FB0E357}"/>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2823762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9168D-973B-69FD-03F0-AA6D9351A5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3AEF3A-D810-935B-6E5E-E1CA136B332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48E939-806F-1799-5FEA-A2E4B6B21234}"/>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C9F92230-0DE0-9849-7651-ABF4357A0C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D07D6-516F-ADDC-41DE-2C6C95A3BF2D}"/>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68510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7C7E7-7935-B1DE-A6C9-0746BB04D1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9E64E-190E-F39E-2E5C-90D0787AFE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36AAE5-3DDD-4C40-F619-BE2E52792E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ED30AB-DA25-AFF6-CB6E-5F83ECEF6886}"/>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6" name="Footer Placeholder 5">
            <a:extLst>
              <a:ext uri="{FF2B5EF4-FFF2-40B4-BE49-F238E27FC236}">
                <a16:creationId xmlns:a16="http://schemas.microsoft.com/office/drawing/2014/main" id="{6ECAB0C8-0F30-D8FF-3958-2072F17F79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3F6C1-3085-C5FB-5DB5-BCA0CF81F90E}"/>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46547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50F73-DF5A-E63B-2183-6CDA028373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2BA290-3E53-2EC2-84E7-CDCB5D6ADD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E54526-CF31-E67F-DFEB-F7443527E5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CDA18B-D82D-B7E5-6F62-CE33909D41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8A7AF2-3E64-04F1-6672-D1F9F16C9F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C9FF2E-2DAF-730E-1EE8-8BC16E4B0CF2}"/>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8" name="Footer Placeholder 7">
            <a:extLst>
              <a:ext uri="{FF2B5EF4-FFF2-40B4-BE49-F238E27FC236}">
                <a16:creationId xmlns:a16="http://schemas.microsoft.com/office/drawing/2014/main" id="{034F4669-2C0D-EE12-0CFE-5FA0886C3C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511E9-8F19-325E-4C49-40F072546EAA}"/>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239805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777DC-073D-9B61-7466-E3B8C0C46C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A6E79F-6C63-BC6D-3133-CB1150A7158B}"/>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4" name="Footer Placeholder 3">
            <a:extLst>
              <a:ext uri="{FF2B5EF4-FFF2-40B4-BE49-F238E27FC236}">
                <a16:creationId xmlns:a16="http://schemas.microsoft.com/office/drawing/2014/main" id="{06A37C0B-5593-82DF-9892-59338D4132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B265D1-87D1-347C-F5CC-418181AC920A}"/>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94011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9EC94-DC3C-F617-FA57-80A2B086302E}"/>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3" name="Footer Placeholder 2">
            <a:extLst>
              <a:ext uri="{FF2B5EF4-FFF2-40B4-BE49-F238E27FC236}">
                <a16:creationId xmlns:a16="http://schemas.microsoft.com/office/drawing/2014/main" id="{05B022AB-F5EE-F39D-06FF-9E9EF7D68F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D738A4-F2AE-1790-13BB-771B7A732BDA}"/>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427954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6D6A8-F55F-D8BC-ED21-3C1DA9D04E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1A441D-791D-F72C-9975-4BDF6F5A41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252227-ED24-8D35-2D24-B1A93ECF3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2D0373-A6DB-245C-B590-41E2C610C419}"/>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6" name="Footer Placeholder 5">
            <a:extLst>
              <a:ext uri="{FF2B5EF4-FFF2-40B4-BE49-F238E27FC236}">
                <a16:creationId xmlns:a16="http://schemas.microsoft.com/office/drawing/2014/main" id="{7ED45730-B79F-DDDA-BDED-8D24F31202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9445CF-97EC-52CE-FDC3-5B70A3035B5B}"/>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255698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C68F5-D66A-A8CC-B961-BAA4C348B7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69FD54-E2C0-6D22-20D1-240BD75B98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1CBF6B-3F20-95CD-8136-1DE3C3F75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B815A8-BE84-5091-6601-6AE1D03AB839}"/>
              </a:ext>
            </a:extLst>
          </p:cNvPr>
          <p:cNvSpPr>
            <a:spLocks noGrp="1"/>
          </p:cNvSpPr>
          <p:nvPr>
            <p:ph type="dt" sz="half" idx="10"/>
          </p:nvPr>
        </p:nvSpPr>
        <p:spPr/>
        <p:txBody>
          <a:bodyPr/>
          <a:lstStyle/>
          <a:p>
            <a:fld id="{EAA77563-5E0D-46B7-BA88-D02E528781B0}" type="datetimeFigureOut">
              <a:rPr lang="en-US" smtClean="0"/>
              <a:t>10/2/2025</a:t>
            </a:fld>
            <a:endParaRPr lang="en-US"/>
          </a:p>
        </p:txBody>
      </p:sp>
      <p:sp>
        <p:nvSpPr>
          <p:cNvPr id="6" name="Footer Placeholder 5">
            <a:extLst>
              <a:ext uri="{FF2B5EF4-FFF2-40B4-BE49-F238E27FC236}">
                <a16:creationId xmlns:a16="http://schemas.microsoft.com/office/drawing/2014/main" id="{E386A1B2-38F9-2F1C-9477-146C691243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E5A7EE-2B02-15B1-BB21-BC746EDD199E}"/>
              </a:ext>
            </a:extLst>
          </p:cNvPr>
          <p:cNvSpPr>
            <a:spLocks noGrp="1"/>
          </p:cNvSpPr>
          <p:nvPr>
            <p:ph type="sldNum" sz="quarter" idx="12"/>
          </p:nvPr>
        </p:nvSpPr>
        <p:spPr/>
        <p:txBody>
          <a:bodyPr/>
          <a:lstStyle/>
          <a:p>
            <a:fld id="{5529CA2D-F6B9-4A40-854C-5ED02CAE8ECE}" type="slidenum">
              <a:rPr lang="en-US" smtClean="0"/>
              <a:t>‹#›</a:t>
            </a:fld>
            <a:endParaRPr lang="en-US"/>
          </a:p>
        </p:txBody>
      </p:sp>
    </p:spTree>
    <p:extLst>
      <p:ext uri="{BB962C8B-B14F-4D97-AF65-F5344CB8AC3E}">
        <p14:creationId xmlns:p14="http://schemas.microsoft.com/office/powerpoint/2010/main" val="3173598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4AE3D0-5418-7566-EA99-731204FAA6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0F8E53-3219-66BB-CFBF-FF1E7DF6A3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D64F5-58F3-7B83-1E42-E765040130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A77563-5E0D-46B7-BA88-D02E528781B0}" type="datetimeFigureOut">
              <a:rPr lang="en-US" smtClean="0"/>
              <a:t>10/2/2025</a:t>
            </a:fld>
            <a:endParaRPr lang="en-US"/>
          </a:p>
        </p:txBody>
      </p:sp>
      <p:sp>
        <p:nvSpPr>
          <p:cNvPr id="5" name="Footer Placeholder 4">
            <a:extLst>
              <a:ext uri="{FF2B5EF4-FFF2-40B4-BE49-F238E27FC236}">
                <a16:creationId xmlns:a16="http://schemas.microsoft.com/office/drawing/2014/main" id="{E272781A-5706-3DFB-1231-A3B3C6336A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94F0BBD-08B7-8C8B-3083-9C7826E27C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29CA2D-F6B9-4A40-854C-5ED02CAE8ECE}" type="slidenum">
              <a:rPr lang="en-US" smtClean="0"/>
              <a:t>‹#›</a:t>
            </a:fld>
            <a:endParaRPr lang="en-US"/>
          </a:p>
        </p:txBody>
      </p:sp>
    </p:spTree>
    <p:extLst>
      <p:ext uri="{BB962C8B-B14F-4D97-AF65-F5344CB8AC3E}">
        <p14:creationId xmlns:p14="http://schemas.microsoft.com/office/powerpoint/2010/main" val="631987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hyperlink" Target="https://thevab.com/insight/how-cinema-turns-emotion-brand-opportunity?utm_source=grab-and-go&amp;utm_medium=vab-insights&amp;utm_campaign=" TargetMode="Externa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hyperlink" Target="https://thevab.com/insights" TargetMode="External"/><Relationship Id="rId9" Type="http://schemas.openxmlformats.org/officeDocument/2006/relationships/hyperlink" Target="https://thevab.com/signin?utm_source=grab-and-go&amp;utm_medium=vab-insights&amp;utm_campaig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B14FE-A1EC-000F-EB9A-DE96D61DAA04}"/>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57DC49F-973B-1CA4-928B-74C1C3E6DDB1}"/>
              </a:ext>
            </a:extLst>
          </p:cNvPr>
          <p:cNvSpPr>
            <a:spLocks/>
          </p:cNvSpPr>
          <p:nvPr/>
        </p:nvSpPr>
        <p:spPr>
          <a:xfrm>
            <a:off x="-3659" y="1686000"/>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Picture 14">
            <a:extLst>
              <a:ext uri="{FF2B5EF4-FFF2-40B4-BE49-F238E27FC236}">
                <a16:creationId xmlns:a16="http://schemas.microsoft.com/office/drawing/2014/main" id="{FAC3C141-7EB8-5F8D-01CA-3B1B9CB19194}"/>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31" name="Rectangle 30">
            <a:extLst>
              <a:ext uri="{FF2B5EF4-FFF2-40B4-BE49-F238E27FC236}">
                <a16:creationId xmlns:a16="http://schemas.microsoft.com/office/drawing/2014/main" id="{E32C394B-56C6-52E9-15A2-9210C925720A}"/>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10" name="Rectangle: Rounded Corners 9">
            <a:extLst>
              <a:ext uri="{FF2B5EF4-FFF2-40B4-BE49-F238E27FC236}">
                <a16:creationId xmlns:a16="http://schemas.microsoft.com/office/drawing/2014/main" id="{838FE5E3-17A9-EAC4-3F2B-65147E63BA06}"/>
              </a:ext>
            </a:extLst>
          </p:cNvPr>
          <p:cNvSpPr/>
          <p:nvPr/>
        </p:nvSpPr>
        <p:spPr>
          <a:xfrm>
            <a:off x="9280353" y="2150326"/>
            <a:ext cx="2735880" cy="3764604"/>
          </a:xfrm>
          <a:prstGeom prst="roundRect">
            <a:avLst/>
          </a:prstGeom>
          <a:solidFill>
            <a:schemeClr val="bg1"/>
          </a:solidFill>
          <a:ln w="19050">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Rounded Corners 3">
            <a:extLst>
              <a:ext uri="{FF2B5EF4-FFF2-40B4-BE49-F238E27FC236}">
                <a16:creationId xmlns:a16="http://schemas.microsoft.com/office/drawing/2014/main" id="{05A6B934-28AD-EB35-C116-05246704E415}"/>
              </a:ext>
            </a:extLst>
          </p:cNvPr>
          <p:cNvSpPr/>
          <p:nvPr/>
        </p:nvSpPr>
        <p:spPr>
          <a:xfrm>
            <a:off x="270818" y="2162175"/>
            <a:ext cx="2735880" cy="3764604"/>
          </a:xfrm>
          <a:prstGeom prst="roundRect">
            <a:avLst/>
          </a:prstGeom>
          <a:solidFill>
            <a:schemeClr val="bg1"/>
          </a:solidFill>
          <a:ln w="19050">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extLst>
              <a:ext uri="{FF2B5EF4-FFF2-40B4-BE49-F238E27FC236}">
                <a16:creationId xmlns:a16="http://schemas.microsoft.com/office/drawing/2014/main" id="{B85D0A1A-8217-AC04-0C51-6CBD08A664EF}"/>
              </a:ext>
            </a:extLst>
          </p:cNvPr>
          <p:cNvSpPr/>
          <p:nvPr/>
        </p:nvSpPr>
        <p:spPr>
          <a:xfrm>
            <a:off x="3277893" y="2150326"/>
            <a:ext cx="2735880" cy="3764604"/>
          </a:xfrm>
          <a:prstGeom prst="roundRect">
            <a:avLst/>
          </a:prstGeom>
          <a:solidFill>
            <a:schemeClr val="bg1"/>
          </a:solidFill>
          <a:ln w="19050">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D6B7059A-7030-5E30-B225-68481F2C8E19}"/>
              </a:ext>
            </a:extLst>
          </p:cNvPr>
          <p:cNvSpPr/>
          <p:nvPr/>
        </p:nvSpPr>
        <p:spPr>
          <a:xfrm>
            <a:off x="6272253" y="2162175"/>
            <a:ext cx="2735880" cy="3764604"/>
          </a:xfrm>
          <a:prstGeom prst="roundRect">
            <a:avLst/>
          </a:prstGeom>
          <a:solidFill>
            <a:schemeClr val="bg1"/>
          </a:solidFill>
          <a:ln w="19050">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867593C-B123-74FE-4FDA-F8763DFA9154}"/>
              </a:ext>
            </a:extLst>
          </p:cNvPr>
          <p:cNvSpPr txBox="1"/>
          <p:nvPr/>
        </p:nvSpPr>
        <p:spPr>
          <a:xfrm>
            <a:off x="407007" y="5970251"/>
            <a:ext cx="1168727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Source: The Media Leader, </a:t>
            </a:r>
            <a:r>
              <a:rPr kumimoji="0" lang="en-US" sz="7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Neuroscience explains why cinema ads are ‘significantly’ more impactful and memorable</a:t>
            </a:r>
            <a:r>
              <a:rPr kumimoji="0" lang="en-US" sz="7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November 29, 2023. “Global memory”, or right brain, influences more “big picture” holistic processing while “detail memory”, or left brain, relates to how people remember brands, key messages, calls to action, and ad creative. “Personal relevance” refers to how personally relevant participants found the content, whereas “approach/withdrawal” links to “the lean in/lean out emotional direction” to the content they were exposed to.</a:t>
            </a:r>
          </a:p>
        </p:txBody>
      </p:sp>
      <p:sp>
        <p:nvSpPr>
          <p:cNvPr id="3" name="Rectangle 2">
            <a:extLst>
              <a:ext uri="{FF2B5EF4-FFF2-40B4-BE49-F238E27FC236}">
                <a16:creationId xmlns:a16="http://schemas.microsoft.com/office/drawing/2014/main" id="{9A053148-14E8-28EE-A2CB-5477DD469B9E}"/>
              </a:ext>
            </a:extLst>
          </p:cNvPr>
          <p:cNvSpPr/>
          <p:nvPr/>
        </p:nvSpPr>
        <p:spPr>
          <a:xfrm>
            <a:off x="182879" y="440921"/>
            <a:ext cx="10085073"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srgbClr val="1B1464"/>
                </a:solidFill>
                <a:effectLst/>
                <a:uLnTx/>
                <a:uFillTx/>
                <a:latin typeface="Helvetica" panose="020B0604020202020204" pitchFamily="34" charset="0"/>
                <a:ea typeface="+mn-ea"/>
                <a:cs typeface="Arial" panose="020B0604020202020204" pitchFamily="34" charset="0"/>
              </a:rPr>
              <a:t>The communal power of cinema activates the brain to make brands unforgettable through memory and relevance</a:t>
            </a:r>
          </a:p>
        </p:txBody>
      </p:sp>
      <p:sp>
        <p:nvSpPr>
          <p:cNvPr id="12" name="TextBox 11">
            <a:extLst>
              <a:ext uri="{FF2B5EF4-FFF2-40B4-BE49-F238E27FC236}">
                <a16:creationId xmlns:a16="http://schemas.microsoft.com/office/drawing/2014/main" id="{90797049-8F6B-CDF6-C818-E7E7B54CA2C1}"/>
              </a:ext>
            </a:extLst>
          </p:cNvPr>
          <p:cNvSpPr txBox="1"/>
          <p:nvPr/>
        </p:nvSpPr>
        <p:spPr>
          <a:xfrm>
            <a:off x="267158" y="1696256"/>
            <a:ext cx="1172233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800" b="1" i="0" u="sng" strike="noStrike" kern="1200" cap="none" spc="0" normalizeH="0" baseline="0" noProof="0">
                <a:ln>
                  <a:noFill/>
                </a:ln>
                <a:solidFill>
                  <a:srgbClr val="1B1464"/>
                </a:solidFill>
                <a:effectLst/>
                <a:uLnTx/>
                <a:uFillTx/>
                <a:latin typeface="Helvetica" panose="020B0403020202020204" pitchFamily="34" charset="0"/>
                <a:ea typeface="+mn-ea"/>
                <a:cs typeface="+mn-cs"/>
              </a:rPr>
              <a:t>Cinema increases brain activity in four measured neuroscience areas</a:t>
            </a:r>
          </a:p>
        </p:txBody>
      </p:sp>
      <p:grpSp>
        <p:nvGrpSpPr>
          <p:cNvPr id="27" name="Group 26">
            <a:extLst>
              <a:ext uri="{FF2B5EF4-FFF2-40B4-BE49-F238E27FC236}">
                <a16:creationId xmlns:a16="http://schemas.microsoft.com/office/drawing/2014/main" id="{CD534A19-2F45-0060-DE00-37EE53D498BC}"/>
              </a:ext>
            </a:extLst>
          </p:cNvPr>
          <p:cNvGrpSpPr/>
          <p:nvPr/>
        </p:nvGrpSpPr>
        <p:grpSpPr>
          <a:xfrm>
            <a:off x="9313341" y="2429714"/>
            <a:ext cx="2676157" cy="3096700"/>
            <a:chOff x="283437" y="2555322"/>
            <a:chExt cx="3021615" cy="3096700"/>
          </a:xfrm>
        </p:grpSpPr>
        <p:sp>
          <p:nvSpPr>
            <p:cNvPr id="2" name="TextBox 1">
              <a:extLst>
                <a:ext uri="{FF2B5EF4-FFF2-40B4-BE49-F238E27FC236}">
                  <a16:creationId xmlns:a16="http://schemas.microsoft.com/office/drawing/2014/main" id="{5DA2DC27-BFAF-8600-F96E-B029F6BA9088}"/>
                </a:ext>
              </a:extLst>
            </p:cNvPr>
            <p:cNvSpPr txBox="1"/>
            <p:nvPr/>
          </p:nvSpPr>
          <p:spPr>
            <a:xfrm>
              <a:off x="283437" y="4267027"/>
              <a:ext cx="3021615" cy="13849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srgbClr val="4EBEA4"/>
                  </a:solidFill>
                  <a:effectLst/>
                  <a:uLnTx/>
                  <a:uFillTx/>
                  <a:latin typeface="Helvetica" panose="020B0604020202020204"/>
                  <a:ea typeface="+mn-ea"/>
                  <a:cs typeface="Helvetica" panose="020B0604020202020204"/>
                </a:rPr>
                <a:t>+2%</a:t>
              </a:r>
              <a:endParaRPr kumimoji="0" lang="en-US" sz="6600" b="1" i="0" u="none" strike="noStrike" kern="1200" cap="none" spc="0" normalizeH="0" baseline="0" noProof="0">
                <a:ln>
                  <a:noFill/>
                </a:ln>
                <a:solidFill>
                  <a:prstClr val="white"/>
                </a:solidFill>
                <a:effectLst/>
                <a:uLnTx/>
                <a:uFillTx/>
                <a:latin typeface="Helvetica" panose="020B0604020202020204"/>
                <a:ea typeface="+mn-ea"/>
                <a:cs typeface="Helvetica" panose="020B060402020202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B1464"/>
                  </a:solidFill>
                  <a:effectLst/>
                  <a:uLnTx/>
                  <a:uFillTx/>
                  <a:latin typeface="Helvetica" panose="020B0604020202020204"/>
                  <a:ea typeface="+mn-ea"/>
                  <a:cs typeface="Helvetica" panose="020B0604020202020204"/>
                </a:rPr>
                <a:t>Approach / withdrawal</a:t>
              </a:r>
              <a:endParaRPr kumimoji="0" lang="en-US" sz="1800" b="1" i="1" u="none" strike="noStrike" kern="1200" cap="none" spc="0" normalizeH="0" baseline="0" noProof="0">
                <a:ln>
                  <a:noFill/>
                </a:ln>
                <a:solidFill>
                  <a:srgbClr val="1B1464"/>
                </a:solidFill>
                <a:effectLst/>
                <a:uLnTx/>
                <a:uFillTx/>
                <a:latin typeface="Helvetica" panose="020B0604020202020204"/>
                <a:ea typeface="+mn-ea"/>
                <a:cs typeface="Helvetica" panose="020B0604020202020204"/>
              </a:endParaRPr>
            </a:p>
          </p:txBody>
        </p:sp>
        <p:pic>
          <p:nvPicPr>
            <p:cNvPr id="17" name="Picture 16" descr="A hand holding a magnifying glass&#10;&#10;AI-generated content may be incorrect.">
              <a:extLst>
                <a:ext uri="{FF2B5EF4-FFF2-40B4-BE49-F238E27FC236}">
                  <a16:creationId xmlns:a16="http://schemas.microsoft.com/office/drawing/2014/main" id="{F73078B4-1669-0610-A4BC-6134EF40872A}"/>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15239" y="2555322"/>
              <a:ext cx="1558011" cy="1558011"/>
            </a:xfrm>
            <a:prstGeom prst="rect">
              <a:avLst/>
            </a:prstGeom>
          </p:spPr>
        </p:pic>
      </p:grpSp>
      <p:grpSp>
        <p:nvGrpSpPr>
          <p:cNvPr id="26" name="Group 25">
            <a:extLst>
              <a:ext uri="{FF2B5EF4-FFF2-40B4-BE49-F238E27FC236}">
                <a16:creationId xmlns:a16="http://schemas.microsoft.com/office/drawing/2014/main" id="{3C4FEC79-DC79-6F49-3370-4C70B83175AB}"/>
              </a:ext>
            </a:extLst>
          </p:cNvPr>
          <p:cNvGrpSpPr/>
          <p:nvPr/>
        </p:nvGrpSpPr>
        <p:grpSpPr>
          <a:xfrm>
            <a:off x="6268594" y="2429714"/>
            <a:ext cx="2668832" cy="3096700"/>
            <a:chOff x="3151274" y="2555322"/>
            <a:chExt cx="3021615" cy="3096700"/>
          </a:xfrm>
        </p:grpSpPr>
        <p:sp>
          <p:nvSpPr>
            <p:cNvPr id="6" name="TextBox 5">
              <a:extLst>
                <a:ext uri="{FF2B5EF4-FFF2-40B4-BE49-F238E27FC236}">
                  <a16:creationId xmlns:a16="http://schemas.microsoft.com/office/drawing/2014/main" id="{C84AD423-BAE3-00C5-9F62-586B75355EB9}"/>
                </a:ext>
              </a:extLst>
            </p:cNvPr>
            <p:cNvSpPr txBox="1"/>
            <p:nvPr/>
          </p:nvSpPr>
          <p:spPr>
            <a:xfrm>
              <a:off x="3151274" y="4267027"/>
              <a:ext cx="3021615" cy="13849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srgbClr val="4EBEA4"/>
                  </a:solidFill>
                  <a:effectLst/>
                  <a:uLnTx/>
                  <a:uFillTx/>
                  <a:latin typeface="Helvetica" panose="020B0604020202020204"/>
                  <a:ea typeface="+mn-ea"/>
                  <a:cs typeface="Helvetica" panose="020B0604020202020204"/>
                </a:rPr>
                <a:t>+14%</a:t>
              </a:r>
              <a:endParaRPr kumimoji="0" lang="en-US" sz="6600" b="1" i="0" u="none" strike="noStrike" kern="1200" cap="none" spc="0" normalizeH="0" baseline="0" noProof="0">
                <a:ln>
                  <a:noFill/>
                </a:ln>
                <a:solidFill>
                  <a:prstClr val="white"/>
                </a:solidFill>
                <a:effectLst/>
                <a:uLnTx/>
                <a:uFillTx/>
                <a:latin typeface="Helvetica" panose="020B0604020202020204"/>
                <a:ea typeface="+mn-ea"/>
                <a:cs typeface="Helvetica" panose="020B060402020202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B1464"/>
                  </a:solidFill>
                  <a:effectLst/>
                  <a:uLnTx/>
                  <a:uFillTx/>
                  <a:latin typeface="Helvetica" panose="020B0604020202020204"/>
                  <a:ea typeface="+mn-ea"/>
                  <a:cs typeface="Helvetica" panose="020B0604020202020204"/>
                </a:rPr>
                <a:t>Detail memory</a:t>
              </a:r>
              <a:endParaRPr kumimoji="0" lang="en-US" sz="1800" b="1" i="1" u="none" strike="noStrike" kern="1200" cap="none" spc="0" normalizeH="0" baseline="0" noProof="0">
                <a:ln>
                  <a:noFill/>
                </a:ln>
                <a:solidFill>
                  <a:srgbClr val="1B1464"/>
                </a:solidFill>
                <a:effectLst/>
                <a:uLnTx/>
                <a:uFillTx/>
                <a:latin typeface="Helvetica" panose="020B0604020202020204"/>
                <a:ea typeface="+mn-ea"/>
                <a:cs typeface="Helvetica" panose="020B0604020202020204"/>
              </a:endParaRPr>
            </a:p>
          </p:txBody>
        </p:sp>
        <p:pic>
          <p:nvPicPr>
            <p:cNvPr id="19" name="Picture 18" descr="A head with a brain and bubbles&#10;&#10;AI-generated content may be incorrect.">
              <a:extLst>
                <a:ext uri="{FF2B5EF4-FFF2-40B4-BE49-F238E27FC236}">
                  <a16:creationId xmlns:a16="http://schemas.microsoft.com/office/drawing/2014/main" id="{F7A7C73B-E738-05B5-C309-5A5898AF811A}"/>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883076" y="2555322"/>
              <a:ext cx="1558011" cy="1558011"/>
            </a:xfrm>
            <a:prstGeom prst="rect">
              <a:avLst/>
            </a:prstGeom>
          </p:spPr>
        </p:pic>
      </p:grpSp>
      <p:grpSp>
        <p:nvGrpSpPr>
          <p:cNvPr id="25" name="Group 24">
            <a:extLst>
              <a:ext uri="{FF2B5EF4-FFF2-40B4-BE49-F238E27FC236}">
                <a16:creationId xmlns:a16="http://schemas.microsoft.com/office/drawing/2014/main" id="{D3A07A33-473F-29F6-6E3A-B731412A3FFF}"/>
              </a:ext>
            </a:extLst>
          </p:cNvPr>
          <p:cNvGrpSpPr/>
          <p:nvPr/>
        </p:nvGrpSpPr>
        <p:grpSpPr>
          <a:xfrm>
            <a:off x="3251991" y="2429714"/>
            <a:ext cx="2794770" cy="3096700"/>
            <a:chOff x="6019111" y="2555322"/>
            <a:chExt cx="3021615" cy="3096700"/>
          </a:xfrm>
        </p:grpSpPr>
        <p:sp>
          <p:nvSpPr>
            <p:cNvPr id="9" name="TextBox 8">
              <a:extLst>
                <a:ext uri="{FF2B5EF4-FFF2-40B4-BE49-F238E27FC236}">
                  <a16:creationId xmlns:a16="http://schemas.microsoft.com/office/drawing/2014/main" id="{F5F50830-8BAE-2638-39A4-61C46C6AE370}"/>
                </a:ext>
              </a:extLst>
            </p:cNvPr>
            <p:cNvSpPr txBox="1"/>
            <p:nvPr/>
          </p:nvSpPr>
          <p:spPr>
            <a:xfrm>
              <a:off x="6019111" y="4267027"/>
              <a:ext cx="3021615" cy="13849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srgbClr val="4EBEA4"/>
                  </a:solidFill>
                  <a:effectLst/>
                  <a:uLnTx/>
                  <a:uFillTx/>
                  <a:latin typeface="Helvetica" panose="020B0604020202020204"/>
                  <a:ea typeface="+mn-ea"/>
                  <a:cs typeface="Helvetica" panose="020B0604020202020204"/>
                </a:rPr>
                <a:t>+16%</a:t>
              </a:r>
              <a:endParaRPr kumimoji="0" lang="en-US" sz="6600" b="1" i="0" u="none" strike="noStrike" kern="1200" cap="none" spc="0" normalizeH="0" baseline="0" noProof="0">
                <a:ln>
                  <a:noFill/>
                </a:ln>
                <a:solidFill>
                  <a:prstClr val="white"/>
                </a:solidFill>
                <a:effectLst/>
                <a:uLnTx/>
                <a:uFillTx/>
                <a:latin typeface="Helvetica" panose="020B0604020202020204"/>
                <a:ea typeface="+mn-ea"/>
                <a:cs typeface="Helvetica" panose="020B060402020202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B1464"/>
                  </a:solidFill>
                  <a:effectLst/>
                  <a:uLnTx/>
                  <a:uFillTx/>
                  <a:latin typeface="Helvetica" panose="020B0604020202020204"/>
                  <a:ea typeface="+mn-ea"/>
                  <a:cs typeface="Helvetica" panose="020B0604020202020204"/>
                </a:rPr>
                <a:t>Personal relevance</a:t>
              </a:r>
              <a:endParaRPr kumimoji="0" lang="en-US" sz="1800" b="1" i="1" u="none" strike="noStrike" kern="1200" cap="none" spc="0" normalizeH="0" baseline="0" noProof="0">
                <a:ln>
                  <a:noFill/>
                </a:ln>
                <a:solidFill>
                  <a:srgbClr val="1B1464"/>
                </a:solidFill>
                <a:effectLst/>
                <a:uLnTx/>
                <a:uFillTx/>
                <a:latin typeface="Helvetica" panose="020B0604020202020204"/>
                <a:ea typeface="+mn-ea"/>
                <a:cs typeface="Helvetica" panose="020B0604020202020204"/>
              </a:endParaRPr>
            </a:p>
          </p:txBody>
        </p:sp>
        <p:pic>
          <p:nvPicPr>
            <p:cNvPr id="21" name="Picture 20" descr="A clock and arrow in a circle with eye and eye&#10;&#10;AI-generated content may be incorrect.">
              <a:extLst>
                <a:ext uri="{FF2B5EF4-FFF2-40B4-BE49-F238E27FC236}">
                  <a16:creationId xmlns:a16="http://schemas.microsoft.com/office/drawing/2014/main" id="{395A5BC8-9085-2687-B0C7-76C87E7EA94E}"/>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6750913" y="2555322"/>
              <a:ext cx="1558011" cy="1558011"/>
            </a:xfrm>
            <a:prstGeom prst="rect">
              <a:avLst/>
            </a:prstGeom>
          </p:spPr>
        </p:pic>
      </p:grpSp>
      <p:grpSp>
        <p:nvGrpSpPr>
          <p:cNvPr id="24" name="Group 23">
            <a:extLst>
              <a:ext uri="{FF2B5EF4-FFF2-40B4-BE49-F238E27FC236}">
                <a16:creationId xmlns:a16="http://schemas.microsoft.com/office/drawing/2014/main" id="{CE20645F-16BE-E4AA-49E3-05530800F66F}"/>
              </a:ext>
            </a:extLst>
          </p:cNvPr>
          <p:cNvGrpSpPr/>
          <p:nvPr/>
        </p:nvGrpSpPr>
        <p:grpSpPr>
          <a:xfrm>
            <a:off x="133062" y="2429714"/>
            <a:ext cx="3021615" cy="3096700"/>
            <a:chOff x="8886949" y="2555322"/>
            <a:chExt cx="3021615" cy="3096700"/>
          </a:xfrm>
        </p:grpSpPr>
        <p:sp>
          <p:nvSpPr>
            <p:cNvPr id="13" name="TextBox 12">
              <a:extLst>
                <a:ext uri="{FF2B5EF4-FFF2-40B4-BE49-F238E27FC236}">
                  <a16:creationId xmlns:a16="http://schemas.microsoft.com/office/drawing/2014/main" id="{79047828-988B-B5CC-EA12-37A812619AA0}"/>
                </a:ext>
              </a:extLst>
            </p:cNvPr>
            <p:cNvSpPr txBox="1"/>
            <p:nvPr/>
          </p:nvSpPr>
          <p:spPr>
            <a:xfrm>
              <a:off x="8886949" y="4267027"/>
              <a:ext cx="3021615" cy="13849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srgbClr val="4EBEA4"/>
                  </a:solidFill>
                  <a:effectLst/>
                  <a:uLnTx/>
                  <a:uFillTx/>
                  <a:latin typeface="Helvetica" panose="020B0604020202020204"/>
                  <a:ea typeface="+mn-ea"/>
                  <a:cs typeface="Helvetica" panose="020B0604020202020204"/>
                </a:rPr>
                <a:t>+21%</a:t>
              </a:r>
              <a:endParaRPr kumimoji="0" lang="en-US" sz="6600" b="1" i="0" u="none" strike="noStrike" kern="1200" cap="none" spc="0" normalizeH="0" baseline="0" noProof="0">
                <a:ln>
                  <a:noFill/>
                </a:ln>
                <a:solidFill>
                  <a:prstClr val="white"/>
                </a:solidFill>
                <a:effectLst/>
                <a:uLnTx/>
                <a:uFillTx/>
                <a:latin typeface="Helvetica" panose="020B0604020202020204"/>
                <a:ea typeface="+mn-ea"/>
                <a:cs typeface="Helvetica" panose="020B060402020202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B1464"/>
                  </a:solidFill>
                  <a:effectLst/>
                  <a:uLnTx/>
                  <a:uFillTx/>
                  <a:latin typeface="Helvetica" panose="020B0604020202020204"/>
                  <a:ea typeface="+mn-ea"/>
                  <a:cs typeface="Helvetica" panose="020B0604020202020204"/>
                </a:rPr>
                <a:t>Global memory</a:t>
              </a:r>
              <a:endParaRPr kumimoji="0" lang="en-US" sz="1800" b="1" i="1" u="none" strike="noStrike" kern="1200" cap="none" spc="0" normalizeH="0" baseline="0" noProof="0">
                <a:ln>
                  <a:noFill/>
                </a:ln>
                <a:solidFill>
                  <a:srgbClr val="1B1464"/>
                </a:solidFill>
                <a:effectLst/>
                <a:uLnTx/>
                <a:uFillTx/>
                <a:latin typeface="Helvetica" panose="020B0604020202020204"/>
                <a:ea typeface="+mn-ea"/>
                <a:cs typeface="Helvetica" panose="020B0604020202020204"/>
              </a:endParaRPr>
            </a:p>
          </p:txBody>
        </p:sp>
        <p:pic>
          <p:nvPicPr>
            <p:cNvPr id="23" name="Picture 22" descr="A pink and blue brain and hands&#10;&#10;AI-generated content may be incorrect.">
              <a:extLst>
                <a:ext uri="{FF2B5EF4-FFF2-40B4-BE49-F238E27FC236}">
                  <a16:creationId xmlns:a16="http://schemas.microsoft.com/office/drawing/2014/main" id="{937CDD69-8347-36A6-EBB3-22B37D126518}"/>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9618751" y="2555322"/>
              <a:ext cx="1558011" cy="1558011"/>
            </a:xfrm>
            <a:prstGeom prst="rect">
              <a:avLst/>
            </a:prstGeom>
          </p:spPr>
        </p:pic>
      </p:grpSp>
      <p:sp>
        <p:nvSpPr>
          <p:cNvPr id="22" name="Rectangle 21">
            <a:extLst>
              <a:ext uri="{FF2B5EF4-FFF2-40B4-BE49-F238E27FC236}">
                <a16:creationId xmlns:a16="http://schemas.microsoft.com/office/drawing/2014/main" id="{1C6C650A-6BBA-345B-E1F1-CDFF19197511}"/>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TextBox 27">
            <a:extLst>
              <a:ext uri="{FF2B5EF4-FFF2-40B4-BE49-F238E27FC236}">
                <a16:creationId xmlns:a16="http://schemas.microsoft.com/office/drawing/2014/main" id="{2EA14CBE-8EDC-9E4C-F2BA-78DC21DEE5D8}"/>
              </a:ext>
            </a:extLst>
          </p:cNvPr>
          <p:cNvSpPr txBox="1"/>
          <p:nvPr/>
        </p:nvSpPr>
        <p:spPr>
          <a:xfrm>
            <a:off x="10233660" y="26057"/>
            <a:ext cx="199644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a:t>
            </a:r>
            <a:r>
              <a:rPr lang="en-US" sz="1000" b="1">
                <a:solidFill>
                  <a:srgbClr val="ED3C8D"/>
                </a:solidFill>
                <a:latin typeface="Helvetica" panose="020B0604020202020204" pitchFamily="34" charset="0"/>
                <a:cs typeface="Helvetica" panose="020B0604020202020204" pitchFamily="34" charset="0"/>
              </a:rPr>
              <a:t>cinema </a:t>
            </a: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insights</a:t>
            </a:r>
          </a:p>
        </p:txBody>
      </p:sp>
      <p:pic>
        <p:nvPicPr>
          <p:cNvPr id="29" name="Picture 2">
            <a:hlinkClick r:id="rId9"/>
            <a:extLst>
              <a:ext uri="{FF2B5EF4-FFF2-40B4-BE49-F238E27FC236}">
                <a16:creationId xmlns:a16="http://schemas.microsoft.com/office/drawing/2014/main" id="{0EAB5959-0AC1-A943-A3E1-4CA0DA0A27A3}"/>
              </a:ext>
            </a:extLst>
          </p:cNvPr>
          <p:cNvPicPr>
            <a:picLocks noChangeAspect="1" noChangeArrowheads="1"/>
          </p:cNvPicPr>
          <p:nvPr/>
        </p:nvPicPr>
        <p:blipFill rotWithShape="1">
          <a:blip r:embed="rId10"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29">
            <a:extLst>
              <a:ext uri="{FF2B5EF4-FFF2-40B4-BE49-F238E27FC236}">
                <a16:creationId xmlns:a16="http://schemas.microsoft.com/office/drawing/2014/main" id="{023B1BE4-53F1-4EB9-A1AF-C07341F5A9FE}"/>
              </a:ext>
            </a:extLst>
          </p:cNvPr>
          <p:cNvSpPr/>
          <p:nvPr/>
        </p:nvSpPr>
        <p:spPr>
          <a:xfrm>
            <a:off x="-1" y="-1"/>
            <a:ext cx="2349911" cy="287228"/>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white"/>
                </a:solidFill>
                <a:latin typeface="Helvetica" panose="020B0604020202020204" pitchFamily="34" charset="0"/>
                <a:cs typeface="Helvetica" panose="020B0604020202020204" pitchFamily="34" charset="0"/>
              </a:rPr>
              <a:t>Impact of Cinema Advertising</a:t>
            </a:r>
            <a:endPar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20" name="TextBox 19">
            <a:hlinkClick r:id="rId11"/>
            <a:extLst>
              <a:ext uri="{FF2B5EF4-FFF2-40B4-BE49-F238E27FC236}">
                <a16:creationId xmlns:a16="http://schemas.microsoft.com/office/drawing/2014/main" id="{5BC8B9D0-14BC-B8A3-C542-C813FEEEB07D}"/>
              </a:ext>
            </a:extLst>
          </p:cNvPr>
          <p:cNvSpPr txBox="1">
            <a:spLocks/>
          </p:cNvSpPr>
          <p:nvPr/>
        </p:nvSpPr>
        <p:spPr>
          <a:xfrm>
            <a:off x="-3" y="6274794"/>
            <a:ext cx="12202272" cy="261610"/>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to download the full report, </a:t>
            </a:r>
            <a:r>
              <a:rPr kumimoji="0" lang="en-US" sz="11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a:t>
            </a:r>
            <a:r>
              <a:rPr kumimoji="0" lang="en-US" sz="11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Inside Out: How Cinema Turns Emotion Into Brand Opportunity</a:t>
            </a:r>
            <a:r>
              <a:rPr kumimoji="0" lang="en-US" sz="11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 </a:t>
            </a:r>
            <a:r>
              <a:rPr kumimoji="0" lang="en-US" sz="11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to learn more</a:t>
            </a:r>
          </a:p>
        </p:txBody>
      </p:sp>
    </p:spTree>
    <p:extLst>
      <p:ext uri="{BB962C8B-B14F-4D97-AF65-F5344CB8AC3E}">
        <p14:creationId xmlns:p14="http://schemas.microsoft.com/office/powerpoint/2010/main" val="1706411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9" ma:contentTypeDescription="Create a new document." ma:contentTypeScope="" ma:versionID="237f2f3484408467e45b747c5845ccf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b433cc06a25bc9d0fea9587faf898cdd"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86179AC-F846-4B6E-989D-9E92EECA71B3}"/>
</file>

<file path=customXml/itemProps2.xml><?xml version="1.0" encoding="utf-8"?>
<ds:datastoreItem xmlns:ds="http://schemas.openxmlformats.org/officeDocument/2006/customXml" ds:itemID="{16DE2672-7931-47D7-998F-7946523FFE9F}"/>
</file>

<file path=customXml/itemProps3.xml><?xml version="1.0" encoding="utf-8"?>
<ds:datastoreItem xmlns:ds="http://schemas.openxmlformats.org/officeDocument/2006/customXml" ds:itemID="{F407840E-8376-441E-AB2D-5CDCA023076A}"/>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2025-10-02T19:13:57Z</dcterms:created>
  <dcterms:modified xsi:type="dcterms:W3CDTF">2025-10-02T19:14:08Z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