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220613-4B6F-4ABB-9A64-D78714459910}" v="1" dt="2025-02-04T19:38:24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A220613-4B6F-4ABB-9A64-D78714459910}"/>
    <pc:docChg chg="addSld modSld">
      <pc:chgData name="Dylan Breger" userId="9b3da09f-10fe-42ec-9aa5-9fa2a3e9cc20" providerId="ADAL" clId="{AA220613-4B6F-4ABB-9A64-D78714459910}" dt="2025-02-04T19:38:24.253" v="0"/>
      <pc:docMkLst>
        <pc:docMk/>
      </pc:docMkLst>
      <pc:sldChg chg="add">
        <pc:chgData name="Dylan Breger" userId="9b3da09f-10fe-42ec-9aa5-9fa2a3e9cc20" providerId="ADAL" clId="{AA220613-4B6F-4ABB-9A64-D78714459910}" dt="2025-02-04T19:38:24.253" v="0"/>
        <pc:sldMkLst>
          <pc:docMk/>
          <pc:sldMk cId="1787960367" sldId="21473766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D97-4BC0-93D8-C43B844817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Brand-building </c:v>
                </c:pt>
                <c:pt idx="1">
                  <c:v>Deploying full-funnel marketing strategy</c:v>
                </c:pt>
                <c:pt idx="2">
                  <c:v>Maintaining clarity of KPI</c:v>
                </c:pt>
                <c:pt idx="3">
                  <c:v>Defining a creative strategy</c:v>
                </c:pt>
                <c:pt idx="4">
                  <c:v>Executing strategic budgeting</c:v>
                </c:pt>
                <c:pt idx="5">
                  <c:v>Scouting for new growth opportunities</c:v>
                </c:pt>
                <c:pt idx="6">
                  <c:v>Using creativity for growth</c:v>
                </c:pt>
                <c:pt idx="7">
                  <c:v>Building immersive brand experiences</c:v>
                </c:pt>
                <c:pt idx="8">
                  <c:v>Reinventing your core</c:v>
                </c:pt>
                <c:pt idx="9">
                  <c:v>Building an ecosystem of strategic partnerships</c:v>
                </c:pt>
                <c:pt idx="10">
                  <c:v>Considering disruptive business models 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0.87</c:v>
                </c:pt>
                <c:pt idx="1">
                  <c:v>0.78</c:v>
                </c:pt>
                <c:pt idx="2">
                  <c:v>0.75</c:v>
                </c:pt>
                <c:pt idx="3">
                  <c:v>0.72</c:v>
                </c:pt>
                <c:pt idx="4">
                  <c:v>0.72</c:v>
                </c:pt>
                <c:pt idx="5">
                  <c:v>0.67</c:v>
                </c:pt>
                <c:pt idx="6">
                  <c:v>0.63</c:v>
                </c:pt>
                <c:pt idx="7">
                  <c:v>0.54</c:v>
                </c:pt>
                <c:pt idx="8">
                  <c:v>0.46</c:v>
                </c:pt>
                <c:pt idx="9">
                  <c:v>0.43</c:v>
                </c:pt>
                <c:pt idx="10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97-4BC0-93D8-C43B84481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4921263"/>
        <c:axId val="194920303"/>
      </c:barChart>
      <c:catAx>
        <c:axId val="19492126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920303"/>
        <c:crosses val="autoZero"/>
        <c:auto val="1"/>
        <c:lblAlgn val="ctr"/>
        <c:lblOffset val="100"/>
        <c:noMultiLvlLbl val="0"/>
      </c:catAx>
      <c:valAx>
        <c:axId val="1949203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921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0291C-1521-BC6D-C6BC-33591B74E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C47FE-2C5E-89CE-FCF6-ADE3DF84B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307E1-309F-39F2-7F5E-A604F354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1FB2A-3473-5962-B569-5E94BAC8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08F7E-B300-D1FF-3CD4-9826A29A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6314B-10C9-3BBB-103A-DEF6C1919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BDF2B-AEBF-1B93-E8D5-89A062384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39DC3-E916-992D-E6B1-77F48F91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F6629-1C66-C863-7424-470814426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ECCA6-A7F7-E920-0F91-DCB6682F3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1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63112-CC1C-DE97-C699-03BF8183A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5AA7C-E3AF-47B2-07F8-C9911E307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FF10E-76BF-2E2E-3C6D-FCE4759CF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5AA3D-7567-5F66-0256-6C64509B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704B1-337E-3772-69C8-B4720195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68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7D2E-490A-3E03-BB1B-9B948997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B921C-DCCF-319D-CA46-3AE8875BA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2DEA0-8005-3823-D0AC-625721ED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94058-50B5-C1C5-93B0-7A286D14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CCFFD-B6DC-3092-2AC2-95C47362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76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D75AA-D1B1-85BB-B9EE-CB527EBF8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02B35-43E7-24E0-A0D9-827B4274E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F5E8A-708B-C614-8743-840E8262E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6681E-D0A3-D16A-0C02-DC39A5AC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D5E74-8F2B-57A0-9B87-94DF8F85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8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5BC09-84B4-6FFB-EED1-2C78F488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6D79E-DB88-D2D8-FCC5-260E96172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18F806-0431-CEEF-0AD9-607EE10CA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541592-C57A-39C2-BD54-895205B2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422CA-F25E-113A-1732-FE0849B01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3F8FE-6DBF-2DC6-4FA0-A73646E9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4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A7848-1F12-56D4-5288-8B90A53E2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DF933-88BF-255A-FA1F-975CF2329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094AB-85E5-99FD-331C-CD3B9F6E8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632F82-9940-9E8A-1704-9C147A641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59467-6242-28D3-F165-A31EC6D44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64AC7-1E0B-97A2-3216-9FA436DA1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04779C-A40E-8164-7F9E-5B149B711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7993B8-1A20-0511-0D23-2C76B91C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6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9D459-DDDF-540F-EE6F-4E236073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0D82E-E197-64B7-F9A3-E5D1B99E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A38543-3699-50DA-9C8C-83DE42C51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B857C-E996-DF15-F00B-040AF7B5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2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DE26AC-7935-E12D-3A12-F6ECEF50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485E9-1960-3503-C3E7-36CBE0196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3B93E-CC5F-D9DE-7E65-85CFA7A2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37867-ECEC-C6FD-897D-71F49A47B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9A678-47B6-A8C3-BBC0-3BB13F96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C9E28-5CEF-48EE-5982-AC5257654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CFA1C-5DE1-274D-BB05-531A38A4D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87164D-63F9-3809-E963-0A245753E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C6D74-5387-2FD5-BC6A-D9F4DB60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7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7933-9118-8176-CB9E-008AC2E5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55848D-4735-9FF1-7B92-812CFABC5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32A8E-700D-707F-5CBD-1CE615A61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786C6-85B6-F798-D142-0418486B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B3B8D-DEB0-2049-A9A9-DDDD86D8B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0A235-9A35-1397-0DE4-B28216C8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9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566B66-F8AD-4468-162D-8FC8EB0A7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2EBF2-A35E-6912-1617-2708C156F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4A797-5679-E4F6-70F4-89BA2D5F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5976B5-2B87-4AE4-A43E-C2099DFD995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BD42E-03B1-5302-D331-11C55DC20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BF72F-4FB8-330E-0341-4B178787B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55B25-D0E0-4D9D-842B-0DAA408F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6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D08FA0-074E-6D86-E93A-F566048267B9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C44832-F72D-452E-2378-68BDC5CDDAA6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McKinsey &amp; Company,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Global Consumer Marketing Leader Survey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10/28/2024.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438E3F-C4EE-750E-BB7C-1A2F9D17D0CA}"/>
              </a:ext>
            </a:extLst>
          </p:cNvPr>
          <p:cNvSpPr txBox="1"/>
          <p:nvPr/>
        </p:nvSpPr>
        <p:spPr>
          <a:xfrm>
            <a:off x="0" y="1788725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important are the following themes for driving the growth of your company?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08EDAD-16FE-9A1E-22BE-C46A70C86702}"/>
              </a:ext>
            </a:extLst>
          </p:cNvPr>
          <p:cNvSpPr/>
          <p:nvPr/>
        </p:nvSpPr>
        <p:spPr>
          <a:xfrm>
            <a:off x="124718" y="527717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prioritize brand-building and full-funnel marketing strategies for driving business growth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698182-8B2B-43FF-E679-6F8436993BD6}"/>
              </a:ext>
            </a:extLst>
          </p:cNvPr>
          <p:cNvSpPr/>
          <p:nvPr/>
        </p:nvSpPr>
        <p:spPr>
          <a:xfrm>
            <a:off x="0" y="1"/>
            <a:ext cx="3208020" cy="24834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Marketers Are Driving Business Growth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8043DEC-E7AA-93C9-8F3D-E49F3437FA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877B766-8432-B78C-0E84-E711EE1D8D0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EAC118E1-DB8B-FE42-2799-05AE589DA106}"/>
              </a:ext>
            </a:extLst>
          </p:cNvPr>
          <p:cNvGraphicFramePr/>
          <p:nvPr/>
        </p:nvGraphicFramePr>
        <p:xfrm>
          <a:off x="145898" y="2266176"/>
          <a:ext cx="11900205" cy="4168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B9B82402-EB86-F818-18FB-77FB08341BF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2">
            <a:hlinkClick r:id="rId5"/>
            <a:extLst>
              <a:ext uri="{FF2B5EF4-FFF2-40B4-BE49-F238E27FC236}">
                <a16:creationId xmlns:a16="http://schemas.microsoft.com/office/drawing/2014/main" id="{07211699-E174-926F-7390-B7FCB800DB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D763FC-075F-8579-4C51-D97B1992112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</p:spTree>
    <p:extLst>
      <p:ext uri="{BB962C8B-B14F-4D97-AF65-F5344CB8AC3E}">
        <p14:creationId xmlns:p14="http://schemas.microsoft.com/office/powerpoint/2010/main" val="178796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2025-02-04T19:38:19Z</dcterms:created>
  <dcterms:modified xsi:type="dcterms:W3CDTF">2025-02-04T19:38:30Z</dcterms:modified>
</cp:coreProperties>
</file>