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05C0D5-F368-4FAD-ACFF-F3E254596B29}" v="1" dt="2025-11-04T22:11:27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undo custSel addSld delSld modSld">
      <pc:chgData name="Dylan Breger" userId="9b3da09f-10fe-42ec-9aa5-9fa2a3e9cc20" providerId="ADAL" clId="{D81AFA50-692E-4678-A384-3793507736DC}" dt="2025-11-04T22:11:28.178" v="10" actId="47"/>
      <pc:docMkLst>
        <pc:docMk/>
      </pc:docMkLst>
      <pc:sldChg chg="addSp delSp modSp new del mod">
        <pc:chgData name="Dylan Breger" userId="9b3da09f-10fe-42ec-9aa5-9fa2a3e9cc20" providerId="ADAL" clId="{D81AFA50-692E-4678-A384-3793507736DC}" dt="2025-11-04T22:11:28.178" v="10" actId="47"/>
        <pc:sldMkLst>
          <pc:docMk/>
          <pc:sldMk cId="3417481951" sldId="256"/>
        </pc:sldMkLst>
        <pc:spChg chg="add del">
          <ac:chgData name="Dylan Breger" userId="9b3da09f-10fe-42ec-9aa5-9fa2a3e9cc20" providerId="ADAL" clId="{D81AFA50-692E-4678-A384-3793507736DC}" dt="2025-11-04T22:11:17.922" v="4" actId="22"/>
          <ac:spMkLst>
            <pc:docMk/>
            <pc:sldMk cId="3417481951" sldId="256"/>
            <ac:spMk id="5" creationId="{A6A9086D-2731-5BAD-A044-D6FEFCBAF7E3}"/>
          </ac:spMkLst>
        </pc:spChg>
        <pc:spChg chg="add mod">
          <ac:chgData name="Dylan Breger" userId="9b3da09f-10fe-42ec-9aa5-9fa2a3e9cc20" providerId="ADAL" clId="{D81AFA50-692E-4678-A384-3793507736DC}" dt="2025-11-04T22:11:26.565" v="8" actId="6549"/>
          <ac:spMkLst>
            <pc:docMk/>
            <pc:sldMk cId="3417481951" sldId="256"/>
            <ac:spMk id="7" creationId="{40E4DF64-A116-8556-B41C-7ADF36FAB19A}"/>
          </ac:spMkLst>
        </pc:spChg>
      </pc:sldChg>
      <pc:sldChg chg="new del">
        <pc:chgData name="Dylan Breger" userId="9b3da09f-10fe-42ec-9aa5-9fa2a3e9cc20" providerId="ADAL" clId="{D81AFA50-692E-4678-A384-3793507736DC}" dt="2025-11-04T22:11:09.690" v="1" actId="47"/>
        <pc:sldMkLst>
          <pc:docMk/>
          <pc:sldMk cId="4036698379" sldId="256"/>
        </pc:sldMkLst>
      </pc:sldChg>
      <pc:sldChg chg="add">
        <pc:chgData name="Dylan Breger" userId="9b3da09f-10fe-42ec-9aa5-9fa2a3e9cc20" providerId="ADAL" clId="{D81AFA50-692E-4678-A384-3793507736DC}" dt="2025-11-04T22:11:27.085" v="9"/>
        <pc:sldMkLst>
          <pc:docMk/>
          <pc:sldMk cId="1513774736" sldId="2147474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FF95-2E54-EA4D-A5B4-17CB871C7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A55F8-2441-39E3-F5C4-7D73194E7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317FA-8F67-9C60-0641-4EA39B9FE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369CF-FDE4-84FB-364E-11F064BCD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8ABA-17EB-74F2-95D3-793CD4899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5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F04C-672A-A337-8084-D9653B8D1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1FDCC6-FBB0-7EAE-B277-4F94FE71A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D870A-7D85-DFEA-2851-561A0CBA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EF3AE-E972-4D86-8707-44932783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73EBD-8953-F04D-1A83-844A9F71E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5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91E18D-1474-DCAB-1C5C-5247415DE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D0AE6-7E35-E080-C09D-6CFC6C94C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D9517-DEF0-549E-8047-D2D716865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C4B92-BABE-0507-7627-6B7AFDD1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BB57-21C1-8279-51D0-2A6CE646B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4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53930-7C17-362D-F985-3BA151CBD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7C05D-3728-678A-70E9-403B9F7F2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108DF-CFCE-07D4-6612-56582FAF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0336-3C63-4221-37B4-B537787D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8673D-ECBD-37CA-48F6-D901ECBD2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4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B6512-BF31-9A7B-0265-FB83F7ED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1380A-5944-BADD-DA48-486166FF0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1F2FF-C9F3-C2E4-36A4-8DF0CFC0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A7997-1553-C65D-D98F-5C235563F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A7A38-A3D9-9CFF-FA1A-B352394C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97C8-3707-3C0A-DBC5-C0FC9628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2B344-50BC-5DBA-DEEE-433B7964F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4779D-4DDE-9005-358E-D9933FAFC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CA150-FF5F-87B3-36D8-1677B733A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B2483-7AE0-2BB6-8D60-F7D1C7416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7D263-0AEF-73CA-1FFF-6FED92815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3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63003-388A-9A59-0C17-67F43E587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A8C19-1BA6-5A30-D1C3-D075CEC62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7668E-CE12-8497-F41C-6A95BAF65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FBA875-1804-0635-FB10-5E99CA963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97D49A-4A47-0B21-4EF5-0F068F8FB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75B23-D0B2-7478-F246-60D8E93D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469F3A-7D83-1667-ED91-2924A935D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BD8797-5027-E446-5331-D4527ED5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87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8789-B6F9-9F44-C692-4F0ABBCAC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CC03AA-0A31-E1B9-728C-005FFED7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39D2-94FD-957E-D506-1520B5B4C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864795-135D-47F7-0122-6854D884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0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77FDD1-FD93-17EA-638D-8F04B274D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7DCD6E-87C2-D1D9-EE9C-CA223A27F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BE889-140D-EF23-B0AF-64FC5119E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4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E556-DF46-0C9B-5A59-17A9FEA6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F2BCE-7948-07E1-86CB-9B8AFD4D2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36CA0-3B08-416E-EFAE-8BB251A3C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36198-3211-FCB4-7E20-D1CA18E1D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52711-2FF7-DB1B-62D2-8BF9E08AD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3974B-1584-9801-2336-6262B4ACC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7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3DE83-77BC-B4B8-E581-227A2BB0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1B2495-4885-36CD-912F-1602B923B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685A6-D1E1-D386-50C6-180D0E074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2B8C8-4612-D17C-5621-0F3E797CC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011A0-F053-30E7-79AB-6C7104F2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69A8B-414A-4C9E-BE21-37C382D77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3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ABB6EC-609E-7F48-9F3B-9E7AAF714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5E1B2-12DF-17A8-0E33-801F7434E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713D2-ED75-66F8-8D24-8A7CF1E285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BF1F6D-A105-4DD7-AAFE-00B640E9C2A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B90C1-A814-736E-006F-8FC1A1609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C89D4-D7DC-FB7F-E52D-F56F18C57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387CB-7F9F-4213-8C0C-56F346978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thevab.com/signin?utm_source=grab-and-go&amp;utm_medium=vab-insights&amp;utm_campaign=" TargetMode="Externa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hyperlink" Target="https://comcastadvertising.com/insights/research-reports/" TargetMode="Externa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81630-6C53-EB4C-3906-F3081B97B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9743877-2960-25CD-4F04-08E4E289D16D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A7E671-7FC1-1022-D581-92D8B82288F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BAF1F53-140F-04CE-1183-4BCB809787B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B86F32-C19A-6C3C-9BBE-2A0876C4EFE2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Comcast</a:t>
            </a:r>
            <a:r>
              <a:rPr kumimoji="0" lang="en-US" sz="8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Aptos" panose="020B0004020202020204" pitchFamily="34" charset="0"/>
                <a:cs typeface="Helvetica" panose="020B0403020202020204" pitchFamily="34" charset="0"/>
              </a:rPr>
              <a:t> Advertising Survey, March 2025. n=1507, American who purchased a product in-store or online in the past month and have watched TV content (cable or streaming) in the past 3 months. 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0D1946-BC32-E539-4DB2-A351CC347771}"/>
              </a:ext>
            </a:extLst>
          </p:cNvPr>
          <p:cNvSpPr txBox="1"/>
          <p:nvPr/>
        </p:nvSpPr>
        <p:spPr>
          <a:xfrm>
            <a:off x="-10270" y="1708296"/>
            <a:ext cx="122125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lang="en-US" sz="1600" b="1" u="sng" dirty="0">
                <a:solidFill>
                  <a:srgbClr val="1B1464"/>
                </a:solidFill>
                <a:latin typeface="Helvetica" panose="020B0403020202020204" pitchFamily="34" charset="0"/>
              </a:rPr>
              <a:t>% of respondents who typically find out about new brands or products through the following: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A05A45-0158-763A-D1D7-1F2F6446850F}"/>
              </a:ext>
            </a:extLst>
          </p:cNvPr>
          <p:cNvSpPr/>
          <p:nvPr/>
        </p:nvSpPr>
        <p:spPr>
          <a:xfrm>
            <a:off x="0" y="0"/>
            <a:ext cx="2615381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Consumers Discover Brands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DEE8FB-9304-6B3D-7BA1-DFC0DF8EC27E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Second to word of mouth, consumers are most likely to discover new brands or products through multiscreen TV</a:t>
            </a:r>
          </a:p>
        </p:txBody>
      </p:sp>
      <p:sp>
        <p:nvSpPr>
          <p:cNvPr id="6" name="TextBox 5">
            <a:hlinkClick r:id="rId4"/>
            <a:extLst>
              <a:ext uri="{FF2B5EF4-FFF2-40B4-BE49-F238E27FC236}">
                <a16:creationId xmlns:a16="http://schemas.microsoft.com/office/drawing/2014/main" id="{B61B2EDE-4B48-6D3F-A41A-0EC6D9F6E8EB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BC005D-9887-A893-E9E5-51C3A3D0BC6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29C215-AF1C-FDCB-B851-72CBD0BF5501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attribution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6" name="Picture 2">
            <a:hlinkClick r:id="rId5"/>
            <a:extLst>
              <a:ext uri="{FF2B5EF4-FFF2-40B4-BE49-F238E27FC236}">
                <a16:creationId xmlns:a16="http://schemas.microsoft.com/office/drawing/2014/main" id="{CBB1D509-45BC-12FC-3A06-0536FAE06F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C55DEDD-CA15-4789-B0E6-9F2188EDA2C9}"/>
              </a:ext>
            </a:extLst>
          </p:cNvPr>
          <p:cNvSpPr txBox="1"/>
          <p:nvPr/>
        </p:nvSpPr>
        <p:spPr>
          <a:xfrm>
            <a:off x="443511" y="3144353"/>
            <a:ext cx="2025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67%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Friends or family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92800D-AD1B-FC3F-3425-F011EE5E3FB9}"/>
              </a:ext>
            </a:extLst>
          </p:cNvPr>
          <p:cNvSpPr txBox="1"/>
          <p:nvPr/>
        </p:nvSpPr>
        <p:spPr>
          <a:xfrm>
            <a:off x="2763276" y="3144352"/>
            <a:ext cx="20259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63%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Ads while watching </a:t>
            </a: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or streaming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B205E93-9DAC-6C27-30D7-7C3021FEB26D}"/>
              </a:ext>
            </a:extLst>
          </p:cNvPr>
          <p:cNvSpPr txBox="1"/>
          <p:nvPr/>
        </p:nvSpPr>
        <p:spPr>
          <a:xfrm>
            <a:off x="5083041" y="3144351"/>
            <a:ext cx="2025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49%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In-store displays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86D7C2-1790-FF2B-62C2-5A16914B3667}"/>
              </a:ext>
            </a:extLst>
          </p:cNvPr>
          <p:cNvSpPr txBox="1"/>
          <p:nvPr/>
        </p:nvSpPr>
        <p:spPr>
          <a:xfrm>
            <a:off x="7402806" y="3144350"/>
            <a:ext cx="2025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47%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Search engine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965402C-502C-00FC-1759-B74D74124252}"/>
              </a:ext>
            </a:extLst>
          </p:cNvPr>
          <p:cNvSpPr txBox="1"/>
          <p:nvPr/>
        </p:nvSpPr>
        <p:spPr>
          <a:xfrm>
            <a:off x="9722571" y="3144349"/>
            <a:ext cx="2025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44%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Ads on social media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229A17D-7C19-AFAB-82C1-13BA629BB078}"/>
              </a:ext>
            </a:extLst>
          </p:cNvPr>
          <p:cNvSpPr txBox="1"/>
          <p:nvPr/>
        </p:nvSpPr>
        <p:spPr>
          <a:xfrm>
            <a:off x="1603395" y="5023049"/>
            <a:ext cx="20259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36%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Website for the brand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93F51F-1210-421C-EE83-7539EF71CACE}"/>
              </a:ext>
            </a:extLst>
          </p:cNvPr>
          <p:cNvSpPr txBox="1"/>
          <p:nvPr/>
        </p:nvSpPr>
        <p:spPr>
          <a:xfrm>
            <a:off x="3923160" y="5023048"/>
            <a:ext cx="20259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34%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Search on social media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1D948C-2995-4BE5-CD71-6BD7EB177596}"/>
              </a:ext>
            </a:extLst>
          </p:cNvPr>
          <p:cNvSpPr txBox="1"/>
          <p:nvPr/>
        </p:nvSpPr>
        <p:spPr>
          <a:xfrm>
            <a:off x="6242925" y="5023047"/>
            <a:ext cx="2025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27%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Email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A16EC47-9266-D1C5-B197-42E0F19DACCC}"/>
              </a:ext>
            </a:extLst>
          </p:cNvPr>
          <p:cNvSpPr txBox="1"/>
          <p:nvPr/>
        </p:nvSpPr>
        <p:spPr>
          <a:xfrm>
            <a:off x="8562690" y="5023046"/>
            <a:ext cx="2025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20%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Influencers</a:t>
            </a:r>
          </a:p>
        </p:txBody>
      </p:sp>
      <p:pic>
        <p:nvPicPr>
          <p:cNvPr id="33" name="Picture 32" descr="A pink line drawing of two people&#10;&#10;AI-generated content may be incorrect.">
            <a:extLst>
              <a:ext uri="{FF2B5EF4-FFF2-40B4-BE49-F238E27FC236}">
                <a16:creationId xmlns:a16="http://schemas.microsoft.com/office/drawing/2014/main" id="{8DC831F1-18B1-6BB0-73C1-E22F4FE583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92" y="2394825"/>
            <a:ext cx="756553" cy="756553"/>
          </a:xfrm>
          <a:prstGeom prst="rect">
            <a:avLst/>
          </a:prstGeom>
        </p:spPr>
      </p:pic>
      <p:pic>
        <p:nvPicPr>
          <p:cNvPr id="35" name="Picture 34" descr="A screen with a bowl and a book on it&#10;&#10;AI-generated content may be incorrect.">
            <a:extLst>
              <a:ext uri="{FF2B5EF4-FFF2-40B4-BE49-F238E27FC236}">
                <a16:creationId xmlns:a16="http://schemas.microsoft.com/office/drawing/2014/main" id="{0FC8271F-C6F5-E3FF-E299-0B8B294B66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387" y="2221254"/>
            <a:ext cx="1103694" cy="1103694"/>
          </a:xfrm>
          <a:prstGeom prst="rect">
            <a:avLst/>
          </a:prstGeom>
        </p:spPr>
      </p:pic>
      <p:pic>
        <p:nvPicPr>
          <p:cNvPr id="37" name="Picture 36" descr="A pink line drawing of a dress&#10;&#10;AI-generated content may be incorrect.">
            <a:extLst>
              <a:ext uri="{FF2B5EF4-FFF2-40B4-BE49-F238E27FC236}">
                <a16:creationId xmlns:a16="http://schemas.microsoft.com/office/drawing/2014/main" id="{DE8A55AC-C88B-7525-36D1-18B1760AA05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548" y="2221254"/>
            <a:ext cx="982273" cy="982273"/>
          </a:xfrm>
          <a:prstGeom prst="rect">
            <a:avLst/>
          </a:prstGeom>
        </p:spPr>
      </p:pic>
      <p:pic>
        <p:nvPicPr>
          <p:cNvPr id="39" name="Picture 38" descr="A pink and black graphic with a magnifying glass on a computer screen&#10;&#10;AI-generated content may be incorrect.">
            <a:extLst>
              <a:ext uri="{FF2B5EF4-FFF2-40B4-BE49-F238E27FC236}">
                <a16:creationId xmlns:a16="http://schemas.microsoft.com/office/drawing/2014/main" id="{8BF9BCA6-834A-2FC9-7394-B305AB20E8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579" y="2334291"/>
            <a:ext cx="817087" cy="817087"/>
          </a:xfrm>
          <a:prstGeom prst="rect">
            <a:avLst/>
          </a:prstGeom>
        </p:spPr>
      </p:pic>
      <p:pic>
        <p:nvPicPr>
          <p:cNvPr id="41" name="Picture 40" descr="A pink and black logo&#10;&#10;AI-generated content may be incorrect.">
            <a:extLst>
              <a:ext uri="{FF2B5EF4-FFF2-40B4-BE49-F238E27FC236}">
                <a16:creationId xmlns:a16="http://schemas.microsoft.com/office/drawing/2014/main" id="{BC7A3444-810D-68C9-DB64-700F841E22D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562" y="2256415"/>
            <a:ext cx="887934" cy="887934"/>
          </a:xfrm>
          <a:prstGeom prst="rect">
            <a:avLst/>
          </a:prstGeom>
        </p:spPr>
      </p:pic>
      <p:pic>
        <p:nvPicPr>
          <p:cNvPr id="43" name="Picture 42" descr="A pink logo with a black background&#10;&#10;AI-generated content may be incorrect.">
            <a:extLst>
              <a:ext uri="{FF2B5EF4-FFF2-40B4-BE49-F238E27FC236}">
                <a16:creationId xmlns:a16="http://schemas.microsoft.com/office/drawing/2014/main" id="{82A1DC10-2903-BAE8-8762-7EDBA68A1DB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345" y="4383964"/>
            <a:ext cx="732017" cy="732017"/>
          </a:xfrm>
          <a:prstGeom prst="rect">
            <a:avLst/>
          </a:prstGeom>
        </p:spPr>
      </p:pic>
      <p:pic>
        <p:nvPicPr>
          <p:cNvPr id="45" name="Picture 44" descr="A magnifying glass and a play button&#10;&#10;AI-generated content may be incorrect.">
            <a:extLst>
              <a:ext uri="{FF2B5EF4-FFF2-40B4-BE49-F238E27FC236}">
                <a16:creationId xmlns:a16="http://schemas.microsoft.com/office/drawing/2014/main" id="{6AFEB232-166E-0E41-8814-DDB3E5BB0F1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828" y="4325724"/>
            <a:ext cx="776580" cy="776580"/>
          </a:xfrm>
          <a:prstGeom prst="rect">
            <a:avLst/>
          </a:prstGeom>
        </p:spPr>
      </p:pic>
      <p:pic>
        <p:nvPicPr>
          <p:cNvPr id="47" name="Picture 46" descr="A pink and black envelope with a letter&#10;&#10;AI-generated content may be incorrect.">
            <a:extLst>
              <a:ext uri="{FF2B5EF4-FFF2-40B4-BE49-F238E27FC236}">
                <a16:creationId xmlns:a16="http://schemas.microsoft.com/office/drawing/2014/main" id="{F39E7D30-0CB6-34CE-ADE1-3E290594DEA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517" y="4307250"/>
            <a:ext cx="708733" cy="708733"/>
          </a:xfrm>
          <a:prstGeom prst="rect">
            <a:avLst/>
          </a:prstGeom>
        </p:spPr>
      </p:pic>
      <p:pic>
        <p:nvPicPr>
          <p:cNvPr id="49" name="Picture 48" descr="A pink line drawing of a person on a cellphone&#10;&#10;AI-generated content may be incorrect.">
            <a:extLst>
              <a:ext uri="{FF2B5EF4-FFF2-40B4-BE49-F238E27FC236}">
                <a16:creationId xmlns:a16="http://schemas.microsoft.com/office/drawing/2014/main" id="{6A322177-65AE-0337-57C1-694E96E1F1A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952" y="4288114"/>
            <a:ext cx="810704" cy="81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77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F3D542-0E67-4A9F-9229-7B7FC227A0C1}"/>
</file>

<file path=customXml/itemProps2.xml><?xml version="1.0" encoding="utf-8"?>
<ds:datastoreItem xmlns:ds="http://schemas.openxmlformats.org/officeDocument/2006/customXml" ds:itemID="{BD5E1758-BA84-40B4-8C3E-9F15E6B6D0C2}"/>
</file>

<file path=customXml/itemProps3.xml><?xml version="1.0" encoding="utf-8"?>
<ds:datastoreItem xmlns:ds="http://schemas.openxmlformats.org/officeDocument/2006/customXml" ds:itemID="{41EC51C0-0F5A-435A-982D-D77A6CC24C8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2025-11-04T22:10:35Z</dcterms:created>
  <dcterms:modified xsi:type="dcterms:W3CDTF">2025-11-04T22:11:30Z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