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147474273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1768370-377D-45E9-B394-A7AE192E9555}" v="1" dt="2025-11-04T22:11:42.86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48" d="100"/>
          <a:sy n="48" d="100"/>
        </p:scale>
        <p:origin x="53" y="7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12" Type="http://schemas.openxmlformats.org/officeDocument/2006/relationships/customXml" Target="../customXml/item3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11" Type="http://schemas.openxmlformats.org/officeDocument/2006/relationships/customXml" Target="../customXml/item2.xml"/><Relationship Id="rId5" Type="http://schemas.openxmlformats.org/officeDocument/2006/relationships/viewProps" Target="viewProps.xml"/><Relationship Id="rId10" Type="http://schemas.openxmlformats.org/officeDocument/2006/relationships/customXml" Target="../customXml/item1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ylan Breger" userId="9b3da09f-10fe-42ec-9aa5-9fa2a3e9cc20" providerId="ADAL" clId="{D81AFA50-692E-4678-A384-3793507736DC}"/>
    <pc:docChg chg="addSld modSld">
      <pc:chgData name="Dylan Breger" userId="9b3da09f-10fe-42ec-9aa5-9fa2a3e9cc20" providerId="ADAL" clId="{D81AFA50-692E-4678-A384-3793507736DC}" dt="2025-11-04T22:11:42.860" v="0"/>
      <pc:docMkLst>
        <pc:docMk/>
      </pc:docMkLst>
      <pc:sldChg chg="add">
        <pc:chgData name="Dylan Breger" userId="9b3da09f-10fe-42ec-9aa5-9fa2a3e9cc20" providerId="ADAL" clId="{D81AFA50-692E-4678-A384-3793507736DC}" dt="2025-11-04T22:11:42.860" v="0"/>
        <pc:sldMkLst>
          <pc:docMk/>
          <pc:sldMk cId="2959998499" sldId="2147474273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7B3C7C-8CCA-4667-B2EB-EFA1D56DE018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4FA8D67-112D-4C86-BBF1-F7CDAD2FFD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03257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79D5868-8105-4C13-94EF-ABB1B5AE03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B410D70-986A-4050-4D2B-EDD99498B25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427BA63-9E30-060D-3377-34453E82A67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69841B0-AE98-3138-F8D2-C2BFF140C4E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01B58AA-711A-48C1-BCBF-E61C33627EBE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970242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C286E3-0354-7ADA-0606-FEB5EF4C82D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0EDCA13-7A72-7AE9-2534-93C0D448435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06D1DE2-ABE3-8786-FB34-860187EB38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11B27-0F85-422B-ACC0-0724568775A1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96663C-DC4F-1159-178B-3E26B821F8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EFC142-87EB-F9BF-7AB2-BCDB865C41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848D8-2A69-4A8B-AA5F-F487CCF4E0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31370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204821-0D2E-8E6A-659E-272DF74ACD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7B5B349-379B-43CE-4112-9B896261159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142F30-1715-E854-9D67-DF29151892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11B27-0F85-422B-ACC0-0724568775A1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75F88F0-04A9-3ECF-E10B-B5B68F9AB3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CE884C4-96BE-3E6F-5F20-15B36C5632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848D8-2A69-4A8B-AA5F-F487CCF4E0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39760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2E5B763-F249-599B-434E-680A58DE3A7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416C875-95AC-D1C8-1BC6-0677EEE91BD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D8A4972-615A-C1FE-01F5-0D55F885D4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11B27-0F85-422B-ACC0-0724568775A1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59C30DA-1B28-8C88-2F2E-F17370D994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4734998-4453-A126-954B-AAB4A76AE9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848D8-2A69-4A8B-AA5F-F487CCF4E0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03368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2E9456-1B76-138F-5324-1433181F18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5A2562-E354-468F-454B-6C70A05036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BBB822-A35B-70B6-1463-B67F463551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11B27-0F85-422B-ACC0-0724568775A1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9EFD69-6052-D9AE-F73B-DDC4450942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D95455-1378-6429-FC83-BD77AEDD85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848D8-2A69-4A8B-AA5F-F487CCF4E0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44810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89B0E7-DD55-D29E-1AF1-FF8F49B722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77EF4CD-771F-1675-8819-32F4D1CDCB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18B32DF-3E2D-735B-2987-2B253273FF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11B27-0F85-422B-ACC0-0724568775A1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53667F-D199-F9F4-87D3-E8809ABE29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AAE56E5-52B3-9942-0017-70F61B20B2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848D8-2A69-4A8B-AA5F-F487CCF4E0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2145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026E33-C982-7FF8-F6DA-3DD158629B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81D913-B435-4699-94F7-3221B3B1C79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967850B-335C-3703-35C1-0F6FFBB31E4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F4799FB-D713-32BA-2748-7AE63549AE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11B27-0F85-422B-ACC0-0724568775A1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48B2F7A-BBF8-DEAE-19DE-2010A4EAB1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2B737C5-7B8B-41DF-440C-A20754E788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848D8-2A69-4A8B-AA5F-F487CCF4E0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94165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3D8132-5413-569C-EB3D-D16D862DEA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40277E2-3781-C8D5-D537-2B920FBF158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56A9A18-00E2-DF81-04D4-E69BA3FF4FD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98F50BA-2ACB-7F4A-72B1-CAE8C5C1738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2D4F820-BFF8-720A-DCE9-8E60BFD240D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CD2270D-C5E5-B8C1-06E9-3C0358B0C7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11B27-0F85-422B-ACC0-0724568775A1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B835BB8-AE69-CA36-ACCC-3AEF86E60B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56A224B-E5EE-6EF9-F8AD-5872DA8F50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848D8-2A69-4A8B-AA5F-F487CCF4E0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98401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3D4A4F-0F3F-79A3-CD26-65BD359BD3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1EBDAD3-78FA-2EF7-530D-1BE103876C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11B27-0F85-422B-ACC0-0724568775A1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83CE1ED-9D0A-398E-B39A-4959842BDA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0C9CFFA-E669-2243-78FB-DAAF13AE6A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848D8-2A69-4A8B-AA5F-F487CCF4E0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9989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680DAC4-E893-DF5B-FEBD-53B583C766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11B27-0F85-422B-ACC0-0724568775A1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20FF606-0C0B-06A8-C531-5B721A7A5C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14BF2B2-CA7E-B42A-EB66-5045C659F4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848D8-2A69-4A8B-AA5F-F487CCF4E0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2822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3D1C0F-8DB7-C46A-02C2-5078966275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44D750-2B5D-7440-269F-9BA2D4FEB5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2C4F2EF-D33F-72B7-AD3F-5B23B4D6ECA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01910D3-8257-F437-B4FF-42C42D2D10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11B27-0F85-422B-ACC0-0724568775A1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3B8242E-28DD-5063-EC96-919330D356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CB6B4D0-10BA-FF9B-7916-83B1DDEA7E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848D8-2A69-4A8B-AA5F-F487CCF4E0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09263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6DD759-B69E-A60B-BB42-FA1E1CAD0A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6E488F7-6141-2567-FA65-B259D69C201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89AAAB1-879B-4F20-B48B-983AD954509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9A46527-866B-F805-89DE-A7B90D2B7B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11B27-0F85-422B-ACC0-0724568775A1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F1409DD-428C-C886-51E2-7AE52282F7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5D787AC-2A34-7CDC-3486-259467937F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848D8-2A69-4A8B-AA5F-F487CCF4E0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67662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9F66594-55D7-8D31-6471-356ADFBE69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27E519A-1F48-9628-4A5B-23987C53A78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BE40FC6-324B-F3D2-F282-847C188231B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1211B27-0F85-422B-ACC0-0724568775A1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E43C30-0453-DD8F-145F-AAB3DC20B54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A875CC1-7B93-813F-52B5-AF0647C9946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0F848D8-2A69-4A8B-AA5F-F487CCF4E0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02238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hyperlink" Target="https://www.thetradedesk.com/insights/premium-media-report#download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.png"/><Relationship Id="rId5" Type="http://schemas.openxmlformats.org/officeDocument/2006/relationships/hyperlink" Target="https://thevab.com/signin?utm_source=grab-and-go&amp;utm_medium=vab-insights&amp;utm_campaign=" TargetMode="External"/><Relationship Id="rId4" Type="http://schemas.openxmlformats.org/officeDocument/2006/relationships/hyperlink" Target="https://thevab.com/insights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99DCA98-2A58-4E51-B6E5-2A3CDE7223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790B41B9-3495-7F85-EF20-618968CAD356}"/>
              </a:ext>
            </a:extLst>
          </p:cNvPr>
          <p:cNvSpPr>
            <a:spLocks/>
          </p:cNvSpPr>
          <p:nvPr/>
        </p:nvSpPr>
        <p:spPr>
          <a:xfrm>
            <a:off x="-3659" y="1686000"/>
            <a:ext cx="12192000" cy="5172987"/>
          </a:xfrm>
          <a:prstGeom prst="rect">
            <a:avLst/>
          </a:prstGeom>
          <a:solidFill>
            <a:srgbClr val="E2E8F1"/>
          </a:solidFill>
          <a:ln>
            <a:solidFill>
              <a:srgbClr val="E2E8F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F2F94AF3-0D24-B1BE-E8C7-A83E10B96D38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"/>
          <a:stretch/>
        </p:blipFill>
        <p:spPr>
          <a:xfrm>
            <a:off x="483207" y="6519043"/>
            <a:ext cx="11708793" cy="350107"/>
          </a:xfrm>
          <a:prstGeom prst="rect">
            <a:avLst/>
          </a:prstGeom>
        </p:spPr>
      </p:pic>
      <p:sp>
        <p:nvSpPr>
          <p:cNvPr id="31" name="Rectangle 30">
            <a:extLst>
              <a:ext uri="{FF2B5EF4-FFF2-40B4-BE49-F238E27FC236}">
                <a16:creationId xmlns:a16="http://schemas.microsoft.com/office/drawing/2014/main" id="{084AF8EA-5E59-717E-6960-D91ABD5AFE60}"/>
              </a:ext>
            </a:extLst>
          </p:cNvPr>
          <p:cNvSpPr/>
          <p:nvPr/>
        </p:nvSpPr>
        <p:spPr>
          <a:xfrm>
            <a:off x="483207" y="6533170"/>
            <a:ext cx="1168727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sng" strike="noStrike" kern="1200" cap="none" spc="150" normalizeH="0" baseline="0" noProof="0">
                <a:ln>
                  <a:noFill/>
                </a:ln>
                <a:solidFill>
                  <a:srgbClr val="00BFF2"/>
                </a:solidFill>
                <a:effectLst/>
                <a:uLnTx/>
                <a:uFillTx/>
                <a:latin typeface="Helvetica" pitchFamily="2" charset="0"/>
                <a:ea typeface="Open Sans" panose="020B0606030504020204" pitchFamily="34" charset="0"/>
                <a:cs typeface="Open Sans" panose="020B0606030504020204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theVAB.com/insights</a:t>
            </a:r>
            <a:endParaRPr kumimoji="0" lang="en-US" sz="1800" b="1" i="0" u="sng" strike="noStrike" kern="1200" cap="none" spc="150" normalizeH="0" baseline="0" noProof="0">
              <a:ln>
                <a:noFill/>
              </a:ln>
              <a:solidFill>
                <a:srgbClr val="00BFF2"/>
              </a:solidFill>
              <a:effectLst/>
              <a:uLnTx/>
              <a:uFillTx/>
              <a:latin typeface="Helvetica" pitchFamily="2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5B4A6243-80D4-6421-1E95-F8FFA1F95552}"/>
              </a:ext>
            </a:extLst>
          </p:cNvPr>
          <p:cNvSpPr txBox="1"/>
          <p:nvPr/>
        </p:nvSpPr>
        <p:spPr>
          <a:xfrm>
            <a:off x="499151" y="6063287"/>
            <a:ext cx="1168727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kumimoji="0" lang="en-US" sz="8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Source: </a:t>
            </a:r>
            <a:r>
              <a:rPr lang="en-US" sz="800">
                <a:solidFill>
                  <a:srgbClr val="1B1464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The Trade Desk &amp; PA Consulting, </a:t>
            </a:r>
            <a:r>
              <a:rPr lang="en-US" sz="800" i="1">
                <a:solidFill>
                  <a:srgbClr val="1B1464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The Value of Premium</a:t>
            </a:r>
            <a:r>
              <a:rPr lang="en-US" sz="800">
                <a:solidFill>
                  <a:srgbClr val="1B1464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, June 2025. </a:t>
            </a:r>
            <a:endParaRPr kumimoji="0" lang="en-US" sz="800" b="0" i="0" u="none" strike="noStrike" kern="1200" cap="none" spc="0" normalizeH="0" baseline="0" noProof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5B446233-3ED4-98DA-FF74-8C701F641568}"/>
              </a:ext>
            </a:extLst>
          </p:cNvPr>
          <p:cNvSpPr/>
          <p:nvPr/>
        </p:nvSpPr>
        <p:spPr>
          <a:xfrm>
            <a:off x="499151" y="449894"/>
            <a:ext cx="10085073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en-US" sz="2600" b="1" dirty="0">
                <a:solidFill>
                  <a:srgbClr val="1B1464"/>
                </a:solidFill>
                <a:latin typeface="Helvetica" pitchFamily="2" charset="0"/>
              </a:rPr>
              <a:t>High quality, well integrated ads that enhance the viewing experience are considered ‘premium’ by consumers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B0AC4430-E1A7-B4C3-4E3D-AA6AEE8134D1}"/>
              </a:ext>
            </a:extLst>
          </p:cNvPr>
          <p:cNvSpPr txBox="1"/>
          <p:nvPr/>
        </p:nvSpPr>
        <p:spPr>
          <a:xfrm>
            <a:off x="267158" y="1742556"/>
            <a:ext cx="11722339" cy="61555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1800" b="1" i="0" u="sng" strike="noStrike" kern="1200" cap="none" spc="0" normalizeH="0" baseline="0" noProof="0" dirty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What matters to consumers when determining what is premium</a:t>
            </a:r>
          </a:p>
          <a:p>
            <a:pPr algn="ctr">
              <a:defRPr/>
            </a:pPr>
            <a:r>
              <a:rPr lang="en-US" sz="1600" dirty="0">
                <a:solidFill>
                  <a:srgbClr val="1B1464"/>
                </a:solidFill>
                <a:latin typeface="Helvetica" panose="020B0403020202020204" pitchFamily="34" charset="0"/>
              </a:rPr>
              <a:t>% that agree it’s an important factor in high-quality media experience</a:t>
            </a:r>
            <a:endParaRPr lang="en-US" sz="2000" dirty="0">
              <a:solidFill>
                <a:srgbClr val="1B1464"/>
              </a:solidFill>
              <a:latin typeface="Helvetica" panose="020B0403020202020204" pitchFamily="34" charset="0"/>
            </a:endParaRP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D3D8F61E-EB5E-341A-383B-887A51965FA7}"/>
              </a:ext>
            </a:extLst>
          </p:cNvPr>
          <p:cNvSpPr/>
          <p:nvPr/>
        </p:nvSpPr>
        <p:spPr>
          <a:xfrm>
            <a:off x="10267952" y="0"/>
            <a:ext cx="1924048" cy="1671565"/>
          </a:xfrm>
          <a:prstGeom prst="rect">
            <a:avLst/>
          </a:prstGeom>
          <a:noFill/>
          <a:ln w="28575">
            <a:solidFill>
              <a:srgbClr val="ED3C8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BC0F6DE5-A14B-774B-77F3-0236B7D7411D}"/>
              </a:ext>
            </a:extLst>
          </p:cNvPr>
          <p:cNvSpPr txBox="1"/>
          <p:nvPr/>
        </p:nvSpPr>
        <p:spPr>
          <a:xfrm>
            <a:off x="10233660" y="2907"/>
            <a:ext cx="19964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Scan or click to access more </a:t>
            </a:r>
            <a:r>
              <a:rPr lang="en-US" sz="1000" b="1">
                <a:solidFill>
                  <a:srgbClr val="ED3C8D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premium video </a:t>
            </a:r>
            <a:r>
              <a:rPr kumimoji="0" lang="en-US" sz="1000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insights</a:t>
            </a:r>
          </a:p>
        </p:txBody>
      </p:sp>
      <p:pic>
        <p:nvPicPr>
          <p:cNvPr id="29" name="Picture 2">
            <a:hlinkClick r:id="rId5"/>
            <a:extLst>
              <a:ext uri="{FF2B5EF4-FFF2-40B4-BE49-F238E27FC236}">
                <a16:creationId xmlns:a16="http://schemas.microsoft.com/office/drawing/2014/main" id="{A50A0088-95FA-81EE-4ACF-D77987B54B5F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6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8627" t="8925" r="8225" b="7734"/>
          <a:stretch/>
        </p:blipFill>
        <p:spPr bwMode="auto">
          <a:xfrm>
            <a:off x="10676741" y="521763"/>
            <a:ext cx="1106470" cy="11090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0" name="Rectangle 29">
            <a:extLst>
              <a:ext uri="{FF2B5EF4-FFF2-40B4-BE49-F238E27FC236}">
                <a16:creationId xmlns:a16="http://schemas.microsoft.com/office/drawing/2014/main" id="{1654A7FE-C715-6CCF-4026-AA2D75557057}"/>
              </a:ext>
            </a:extLst>
          </p:cNvPr>
          <p:cNvSpPr/>
          <p:nvPr/>
        </p:nvSpPr>
        <p:spPr>
          <a:xfrm>
            <a:off x="-1" y="-2"/>
            <a:ext cx="3618272" cy="321229"/>
          </a:xfrm>
          <a:prstGeom prst="rect">
            <a:avLst/>
          </a:prstGeom>
          <a:solidFill>
            <a:srgbClr val="1B1464"/>
          </a:solidFill>
          <a:ln>
            <a:solidFill>
              <a:srgbClr val="1B146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Consumer Definition of Premium Ad Experiences</a:t>
            </a:r>
          </a:p>
        </p:txBody>
      </p:sp>
      <p:sp>
        <p:nvSpPr>
          <p:cNvPr id="34" name="Rectangle: Rounded Corners 33">
            <a:extLst>
              <a:ext uri="{FF2B5EF4-FFF2-40B4-BE49-F238E27FC236}">
                <a16:creationId xmlns:a16="http://schemas.microsoft.com/office/drawing/2014/main" id="{DFF9B844-D0EB-01FD-47C8-EBE1696D4FE6}"/>
              </a:ext>
            </a:extLst>
          </p:cNvPr>
          <p:cNvSpPr/>
          <p:nvPr/>
        </p:nvSpPr>
        <p:spPr>
          <a:xfrm>
            <a:off x="9280353" y="2629569"/>
            <a:ext cx="2735880" cy="3283568"/>
          </a:xfrm>
          <a:prstGeom prst="roundRect">
            <a:avLst/>
          </a:prstGeom>
          <a:solidFill>
            <a:schemeClr val="bg1"/>
          </a:solidFill>
          <a:ln w="19050">
            <a:solidFill>
              <a:srgbClr val="1B146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5" name="Rectangle: Rounded Corners 34">
            <a:extLst>
              <a:ext uri="{FF2B5EF4-FFF2-40B4-BE49-F238E27FC236}">
                <a16:creationId xmlns:a16="http://schemas.microsoft.com/office/drawing/2014/main" id="{10299D14-621B-A6D6-50BB-D4D169ACA2BE}"/>
              </a:ext>
            </a:extLst>
          </p:cNvPr>
          <p:cNvSpPr/>
          <p:nvPr/>
        </p:nvSpPr>
        <p:spPr>
          <a:xfrm>
            <a:off x="270818" y="2629570"/>
            <a:ext cx="2735880" cy="3283566"/>
          </a:xfrm>
          <a:prstGeom prst="roundRect">
            <a:avLst/>
          </a:prstGeom>
          <a:solidFill>
            <a:schemeClr val="bg1"/>
          </a:solidFill>
          <a:ln w="19050">
            <a:solidFill>
              <a:srgbClr val="1B146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6" name="Rectangle: Rounded Corners 35">
            <a:extLst>
              <a:ext uri="{FF2B5EF4-FFF2-40B4-BE49-F238E27FC236}">
                <a16:creationId xmlns:a16="http://schemas.microsoft.com/office/drawing/2014/main" id="{B0FA4D90-0AF8-F197-5EF9-87F73D08B640}"/>
              </a:ext>
            </a:extLst>
          </p:cNvPr>
          <p:cNvSpPr/>
          <p:nvPr/>
        </p:nvSpPr>
        <p:spPr>
          <a:xfrm>
            <a:off x="3277893" y="2617720"/>
            <a:ext cx="2735880" cy="3295416"/>
          </a:xfrm>
          <a:prstGeom prst="roundRect">
            <a:avLst/>
          </a:prstGeom>
          <a:solidFill>
            <a:schemeClr val="bg1"/>
          </a:solidFill>
          <a:ln w="19050">
            <a:solidFill>
              <a:srgbClr val="1B146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7" name="Rectangle: Rounded Corners 36">
            <a:extLst>
              <a:ext uri="{FF2B5EF4-FFF2-40B4-BE49-F238E27FC236}">
                <a16:creationId xmlns:a16="http://schemas.microsoft.com/office/drawing/2014/main" id="{BC757978-EFEB-7221-F9AE-C7CEE5CF1862}"/>
              </a:ext>
            </a:extLst>
          </p:cNvPr>
          <p:cNvSpPr/>
          <p:nvPr/>
        </p:nvSpPr>
        <p:spPr>
          <a:xfrm>
            <a:off x="6272253" y="2617719"/>
            <a:ext cx="2735880" cy="3295417"/>
          </a:xfrm>
          <a:prstGeom prst="roundRect">
            <a:avLst/>
          </a:prstGeom>
          <a:solidFill>
            <a:schemeClr val="bg1"/>
          </a:solidFill>
          <a:ln w="19050">
            <a:solidFill>
              <a:srgbClr val="1B146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5F2DFDA6-D152-7C0C-A1D6-6FD5054B3836}"/>
              </a:ext>
            </a:extLst>
          </p:cNvPr>
          <p:cNvSpPr txBox="1"/>
          <p:nvPr/>
        </p:nvSpPr>
        <p:spPr>
          <a:xfrm>
            <a:off x="9306900" y="3158021"/>
            <a:ext cx="2676157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6600" b="1">
                <a:ln>
                  <a:solidFill>
                    <a:srgbClr val="1B1464"/>
                  </a:solidFill>
                </a:ln>
                <a:solidFill>
                  <a:srgbClr val="4EBEA4"/>
                </a:solidFill>
                <a:latin typeface="Helvetica" panose="020B0604020202020204"/>
                <a:cs typeface="Helvetica" panose="020B0604020202020204"/>
              </a:rPr>
              <a:t>75</a:t>
            </a:r>
            <a:r>
              <a:rPr kumimoji="0" lang="en-US" sz="6600" b="1" i="0" u="none" strike="noStrike" kern="1200" cap="none" spc="0" normalizeH="0" baseline="0" noProof="0">
                <a:ln>
                  <a:solidFill>
                    <a:srgbClr val="1B1464"/>
                  </a:solidFill>
                </a:ln>
                <a:solidFill>
                  <a:srgbClr val="4EBEA4"/>
                </a:solidFill>
                <a:effectLst/>
                <a:uLnTx/>
                <a:uFillTx/>
                <a:latin typeface="Helvetica" panose="020B0604020202020204"/>
                <a:ea typeface="+mn-ea"/>
                <a:cs typeface="Helvetica" panose="020B0604020202020204"/>
              </a:rPr>
              <a:t>%</a:t>
            </a:r>
            <a:endParaRPr kumimoji="0" lang="en-US" sz="6600" b="1" i="0" u="none" strike="noStrike" kern="1200" cap="none" spc="0" normalizeH="0" baseline="0" noProof="0">
              <a:ln>
                <a:solidFill>
                  <a:srgbClr val="1B1464"/>
                </a:solidFill>
              </a:ln>
              <a:solidFill>
                <a:prstClr val="white"/>
              </a:solidFill>
              <a:effectLst/>
              <a:uLnTx/>
              <a:uFillTx/>
              <a:latin typeface="Helvetica" panose="020B0604020202020204"/>
              <a:ea typeface="+mn-ea"/>
              <a:cs typeface="Helvetica" panose="020B0604020202020204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/>
                <a:ea typeface="+mn-ea"/>
                <a:cs typeface="Helvetica" panose="020B0604020202020204"/>
              </a:rPr>
              <a:t>Ads are legitimately interesting</a:t>
            </a:r>
            <a:endParaRPr kumimoji="0" lang="en-US" sz="2400" b="1" i="1" u="none" strike="noStrike" kern="1200" cap="none" spc="0" normalizeH="0" baseline="0" noProof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Helvetica" panose="020B0604020202020204"/>
              <a:ea typeface="+mn-ea"/>
              <a:cs typeface="Helvetica" panose="020B0604020202020204"/>
            </a:endParaRP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FED1D50A-4566-6945-3675-BCDF90F5B3A7}"/>
              </a:ext>
            </a:extLst>
          </p:cNvPr>
          <p:cNvSpPr txBox="1"/>
          <p:nvPr/>
        </p:nvSpPr>
        <p:spPr>
          <a:xfrm>
            <a:off x="6305777" y="3158022"/>
            <a:ext cx="2668832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6600" b="1">
                <a:ln>
                  <a:solidFill>
                    <a:srgbClr val="1B1464"/>
                  </a:solidFill>
                </a:ln>
                <a:solidFill>
                  <a:srgbClr val="4EBEA4"/>
                </a:solidFill>
                <a:latin typeface="Helvetica" panose="020B0604020202020204"/>
                <a:cs typeface="Helvetica" panose="020B0604020202020204"/>
              </a:rPr>
              <a:t>77</a:t>
            </a:r>
            <a:r>
              <a:rPr kumimoji="0" lang="en-US" sz="6600" b="1" i="0" u="none" strike="noStrike" kern="1200" cap="none" spc="0" normalizeH="0" baseline="0" noProof="0">
                <a:ln>
                  <a:solidFill>
                    <a:srgbClr val="1B1464"/>
                  </a:solidFill>
                </a:ln>
                <a:solidFill>
                  <a:srgbClr val="4EBEA4"/>
                </a:solidFill>
                <a:effectLst/>
                <a:uLnTx/>
                <a:uFillTx/>
                <a:latin typeface="Helvetica" panose="020B0604020202020204"/>
                <a:ea typeface="+mn-ea"/>
                <a:cs typeface="Helvetica" panose="020B0604020202020204"/>
              </a:rPr>
              <a:t>%</a:t>
            </a:r>
            <a:endParaRPr kumimoji="0" lang="en-US" sz="6600" b="1" i="0" u="none" strike="noStrike" kern="1200" cap="none" spc="0" normalizeH="0" baseline="0" noProof="0">
              <a:ln>
                <a:solidFill>
                  <a:srgbClr val="1B1464"/>
                </a:solidFill>
              </a:ln>
              <a:solidFill>
                <a:prstClr val="white"/>
              </a:solidFill>
              <a:effectLst/>
              <a:uLnTx/>
              <a:uFillTx/>
              <a:latin typeface="Helvetica" panose="020B0604020202020204"/>
              <a:ea typeface="+mn-ea"/>
              <a:cs typeface="Helvetica" panose="020B0604020202020204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/>
                <a:ea typeface="+mn-ea"/>
                <a:cs typeface="Helvetica" panose="020B0604020202020204"/>
              </a:rPr>
              <a:t>Ads feel premium /</a:t>
            </a:r>
            <a:br>
              <a:rPr kumimoji="0" lang="en-US" sz="24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/>
                <a:ea typeface="+mn-ea"/>
                <a:cs typeface="Helvetica" panose="020B0604020202020204"/>
              </a:rPr>
            </a:br>
            <a:r>
              <a:rPr kumimoji="0" lang="en-US" sz="24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/>
                <a:ea typeface="+mn-ea"/>
                <a:cs typeface="Helvetica" panose="020B0604020202020204"/>
              </a:rPr>
              <a:t>high quality</a:t>
            </a:r>
            <a:endParaRPr kumimoji="0" lang="en-US" sz="2400" b="1" i="1" u="none" strike="noStrike" kern="1200" cap="none" spc="0" normalizeH="0" baseline="0" noProof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Helvetica" panose="020B0604020202020204"/>
              <a:ea typeface="+mn-ea"/>
              <a:cs typeface="Helvetica" panose="020B0604020202020204"/>
            </a:endParaRP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FDBA02DE-74A7-8106-C38D-E127EE1D5C19}"/>
              </a:ext>
            </a:extLst>
          </p:cNvPr>
          <p:cNvSpPr txBox="1"/>
          <p:nvPr/>
        </p:nvSpPr>
        <p:spPr>
          <a:xfrm>
            <a:off x="3248448" y="3123433"/>
            <a:ext cx="2794770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6600" b="1">
                <a:ln>
                  <a:solidFill>
                    <a:srgbClr val="1B1464"/>
                  </a:solidFill>
                </a:ln>
                <a:solidFill>
                  <a:srgbClr val="4EBEA4"/>
                </a:solidFill>
                <a:latin typeface="Helvetica" panose="020B0604020202020204"/>
                <a:cs typeface="Helvetica" panose="020B0604020202020204"/>
              </a:rPr>
              <a:t>80</a:t>
            </a:r>
            <a:r>
              <a:rPr kumimoji="0" lang="en-US" sz="6600" b="1" i="0" u="none" strike="noStrike" kern="1200" cap="none" spc="0" normalizeH="0" baseline="0" noProof="0">
                <a:ln>
                  <a:solidFill>
                    <a:srgbClr val="1B1464"/>
                  </a:solidFill>
                </a:ln>
                <a:solidFill>
                  <a:srgbClr val="4EBEA4"/>
                </a:solidFill>
                <a:effectLst/>
                <a:uLnTx/>
                <a:uFillTx/>
                <a:latin typeface="Helvetica" panose="020B0604020202020204"/>
                <a:ea typeface="+mn-ea"/>
                <a:cs typeface="Helvetica" panose="020B0604020202020204"/>
              </a:rPr>
              <a:t>%</a:t>
            </a:r>
            <a:endParaRPr kumimoji="0" lang="en-US" sz="6600" b="1" i="0" u="none" strike="noStrike" kern="1200" cap="none" spc="0" normalizeH="0" baseline="0" noProof="0">
              <a:ln>
                <a:solidFill>
                  <a:srgbClr val="1B1464"/>
                </a:solidFill>
              </a:ln>
              <a:solidFill>
                <a:prstClr val="white"/>
              </a:solidFill>
              <a:effectLst/>
              <a:uLnTx/>
              <a:uFillTx/>
              <a:latin typeface="Helvetica" panose="020B0604020202020204"/>
              <a:ea typeface="+mn-ea"/>
              <a:cs typeface="Helvetica" panose="020B0604020202020204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/>
                <a:ea typeface="+mn-ea"/>
                <a:cs typeface="Helvetica" panose="020B0604020202020204"/>
              </a:rPr>
              <a:t>Ads are well integrated /</a:t>
            </a:r>
            <a:br>
              <a:rPr kumimoji="0" lang="en-US" sz="24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/>
                <a:ea typeface="+mn-ea"/>
                <a:cs typeface="Helvetica" panose="020B0604020202020204"/>
              </a:rPr>
            </a:br>
            <a:r>
              <a:rPr kumimoji="0" lang="en-US" sz="24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/>
                <a:ea typeface="+mn-ea"/>
                <a:cs typeface="Helvetica" panose="020B0604020202020204"/>
              </a:rPr>
              <a:t>not disruptive</a:t>
            </a:r>
            <a:endParaRPr kumimoji="0" lang="en-US" sz="2400" b="1" i="1" u="none" strike="noStrike" kern="1200" cap="none" spc="0" normalizeH="0" baseline="0" noProof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Helvetica" panose="020B0604020202020204"/>
              <a:ea typeface="+mn-ea"/>
              <a:cs typeface="Helvetica" panose="020B0604020202020204"/>
            </a:endParaRP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528CC921-E51F-4C16-0EA3-31DF942CA1E5}"/>
              </a:ext>
            </a:extLst>
          </p:cNvPr>
          <p:cNvSpPr txBox="1"/>
          <p:nvPr/>
        </p:nvSpPr>
        <p:spPr>
          <a:xfrm>
            <a:off x="120633" y="3155744"/>
            <a:ext cx="3021615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6600" b="1">
                <a:ln>
                  <a:solidFill>
                    <a:srgbClr val="1B1464"/>
                  </a:solidFill>
                </a:ln>
                <a:solidFill>
                  <a:srgbClr val="4EBEA4"/>
                </a:solidFill>
                <a:latin typeface="Helvetica" panose="020B0604020202020204"/>
                <a:cs typeface="Helvetica" panose="020B0604020202020204"/>
              </a:rPr>
              <a:t>81</a:t>
            </a:r>
            <a:r>
              <a:rPr kumimoji="0" lang="en-US" sz="6600" b="1" i="0" u="none" strike="noStrike" kern="1200" cap="none" spc="0" normalizeH="0" baseline="0" noProof="0">
                <a:ln>
                  <a:solidFill>
                    <a:srgbClr val="1B1464"/>
                  </a:solidFill>
                </a:ln>
                <a:solidFill>
                  <a:srgbClr val="4EBEA4"/>
                </a:solidFill>
                <a:effectLst/>
                <a:uLnTx/>
                <a:uFillTx/>
                <a:latin typeface="Helvetica" panose="020B0604020202020204"/>
                <a:ea typeface="+mn-ea"/>
                <a:cs typeface="Helvetica" panose="020B0604020202020204"/>
              </a:rPr>
              <a:t>%</a:t>
            </a:r>
            <a:endParaRPr kumimoji="0" lang="en-US" sz="6600" b="1" i="0" u="none" strike="noStrike" kern="1200" cap="none" spc="0" normalizeH="0" baseline="0" noProof="0">
              <a:ln>
                <a:solidFill>
                  <a:srgbClr val="1B1464"/>
                </a:solidFill>
              </a:ln>
              <a:solidFill>
                <a:prstClr val="white"/>
              </a:solidFill>
              <a:effectLst/>
              <a:uLnTx/>
              <a:uFillTx/>
              <a:latin typeface="Helvetica" panose="020B0604020202020204"/>
              <a:ea typeface="+mn-ea"/>
              <a:cs typeface="Helvetica" panose="020B0604020202020204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400" b="1">
                <a:solidFill>
                  <a:srgbClr val="1B1464"/>
                </a:solidFill>
                <a:latin typeface="Helvetica" panose="020B0604020202020204"/>
                <a:cs typeface="Helvetica" panose="020B0604020202020204"/>
              </a:rPr>
              <a:t>Ads don’t slow down content</a:t>
            </a:r>
            <a:endParaRPr kumimoji="0" lang="en-US" sz="2400" b="1" i="1" u="none" strike="noStrike" kern="1200" cap="none" spc="0" normalizeH="0" baseline="0" noProof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Helvetica" panose="020B0604020202020204"/>
              <a:ea typeface="+mn-ea"/>
              <a:cs typeface="Helvetica" panose="020B0604020202020204"/>
            </a:endParaRPr>
          </a:p>
        </p:txBody>
      </p:sp>
      <p:sp>
        <p:nvSpPr>
          <p:cNvPr id="51" name="TextBox 50">
            <a:hlinkClick r:id="rId7"/>
            <a:extLst>
              <a:ext uri="{FF2B5EF4-FFF2-40B4-BE49-F238E27FC236}">
                <a16:creationId xmlns:a16="http://schemas.microsoft.com/office/drawing/2014/main" id="{2BCFE90A-ADAC-6189-4212-418EE041EC23}"/>
              </a:ext>
            </a:extLst>
          </p:cNvPr>
          <p:cNvSpPr txBox="1">
            <a:spLocks/>
          </p:cNvSpPr>
          <p:nvPr/>
        </p:nvSpPr>
        <p:spPr>
          <a:xfrm>
            <a:off x="-3" y="6259773"/>
            <a:ext cx="12202272" cy="276999"/>
          </a:xfrm>
          <a:prstGeom prst="rect">
            <a:avLst/>
          </a:prstGeom>
          <a:solidFill>
            <a:srgbClr val="ED3C8D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1" u="none" strike="noStrike" kern="120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Click here for more insights from </a:t>
            </a:r>
            <a:r>
              <a:rPr lang="en-US" sz="1200" b="1" i="1" u="sng">
                <a:solidFill>
                  <a:srgbClr val="FFE60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The Trade Desk</a:t>
            </a:r>
            <a:endParaRPr kumimoji="0" lang="en-US" sz="1200" b="1" i="1" u="sng" strike="noStrike" kern="1200" cap="none" spc="0" normalizeH="0" baseline="0" noProof="0">
              <a:ln>
                <a:noFill/>
              </a:ln>
              <a:solidFill>
                <a:srgbClr val="FFE600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99984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24291D3CFFFB3468A8BEBC160241642" ma:contentTypeVersion="19" ma:contentTypeDescription="Create a new document." ma:contentTypeScope="" ma:versionID="af823eca9a2ada444f7d1093f8e89e6e">
  <xsd:schema xmlns:xsd="http://www.w3.org/2001/XMLSchema" xmlns:xs="http://www.w3.org/2001/XMLSchema" xmlns:p="http://schemas.microsoft.com/office/2006/metadata/properties" xmlns:ns2="97cdb7a3-d8d8-4d5a-8559-ae518cf29f49" xmlns:ns3="8ffbcc2d-a520-42b9-8ca7-e090664160a6" targetNamespace="http://schemas.microsoft.com/office/2006/metadata/properties" ma:root="true" ma:fieldsID="c5a9d7729d4f87816c7d0a33d90d6822" ns2:_="" ns3:_="">
    <xsd:import namespace="97cdb7a3-d8d8-4d5a-8559-ae518cf29f49"/>
    <xsd:import namespace="8ffbcc2d-a520-42b9-8ca7-e090664160a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LengthInSecond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7cdb7a3-d8d8-4d5a-8559-ae518cf29f4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8c637ead-fd64-45b4-abde-ec2d09ec102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ffbcc2d-a520-42b9-8ca7-e090664160a6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192ae5e6-0bf7-4809-94d2-b453c12df252}" ma:internalName="TaxCatchAll" ma:showField="CatchAllData" ma:web="8ffbcc2d-a520-42b9-8ca7-e090664160a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8ffbcc2d-a520-42b9-8ca7-e090664160a6" xsi:nil="true"/>
    <lcf76f155ced4ddcb4097134ff3c332f xmlns="97cdb7a3-d8d8-4d5a-8559-ae518cf29f49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95ED8E8F-62D9-4096-A3ED-4000E4256C5F}"/>
</file>

<file path=customXml/itemProps2.xml><?xml version="1.0" encoding="utf-8"?>
<ds:datastoreItem xmlns:ds="http://schemas.openxmlformats.org/officeDocument/2006/customXml" ds:itemID="{1B40C75C-31F1-4C19-94CC-FE06A2FEF3AB}"/>
</file>

<file path=customXml/itemProps3.xml><?xml version="1.0" encoding="utf-8"?>
<ds:datastoreItem xmlns:ds="http://schemas.openxmlformats.org/officeDocument/2006/customXml" ds:itemID="{62F11B33-37D9-4468-A984-E3807CF4F865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117</Words>
  <Application>Microsoft Office PowerPoint</Application>
  <PresentationFormat>Widescreen</PresentationFormat>
  <Paragraphs>17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Aptos</vt:lpstr>
      <vt:lpstr>Aptos Display</vt:lpstr>
      <vt:lpstr>Arial</vt:lpstr>
      <vt:lpstr>Calibri</vt:lpstr>
      <vt:lpstr>Helvetica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Dylan Breger</dc:creator>
  <cp:lastModifiedBy>Dylan Breger</cp:lastModifiedBy>
  <cp:revision>1</cp:revision>
  <dcterms:created xsi:type="dcterms:W3CDTF">2025-11-04T22:10:54Z</dcterms:created>
  <dcterms:modified xsi:type="dcterms:W3CDTF">2025-11-04T22:11:43Z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0x010100C24291D3CFFFB3468A8BEBC160241642</vt:lpwstr>
  </property>
</Properties>
</file>