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3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017E53-66A2-42FC-997D-8ECE332A082B}" v="1" dt="2025-10-02T19:14:21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14:21.369" v="0"/>
      <pc:docMkLst>
        <pc:docMk/>
      </pc:docMkLst>
      <pc:sldChg chg="add">
        <pc:chgData name="Dylan Breger" userId="9b3da09f-10fe-42ec-9aa5-9fa2a3e9cc20" providerId="ADAL" clId="{D81AFA50-692E-4678-A384-3793507736DC}" dt="2025-10-02T19:14:21.369" v="0"/>
        <pc:sldMkLst>
          <pc:docMk/>
          <pc:sldMk cId="4175606902" sldId="214747423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800" b="1" u="sng"/>
              <a:t>Annual Content Spend</a:t>
            </a:r>
          </a:p>
          <a:p>
            <a:pPr>
              <a:defRPr sz="1800" b="1" u="sng"/>
            </a:pPr>
            <a:r>
              <a:rPr lang="en-US" sz="1400" b="0" u="none"/>
              <a:t>In Billions</a:t>
            </a:r>
            <a:endParaRPr lang="en-US" sz="1800" b="0" u="non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Comcast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33</c:v>
                </c:pt>
                <c:pt idx="1">
                  <c:v>38</c:v>
                </c:pt>
                <c:pt idx="2">
                  <c:v>38</c:v>
                </c:pt>
                <c:pt idx="3">
                  <c:v>37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ED-4106-83CE-DC48FED002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YouTube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12</c:v>
                </c:pt>
                <c:pt idx="1">
                  <c:v>17</c:v>
                </c:pt>
                <c:pt idx="2">
                  <c:v>22</c:v>
                </c:pt>
                <c:pt idx="3">
                  <c:v>28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ED-4106-83CE-DC48FED002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Disney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"$"#,##0</c:formatCode>
                <c:ptCount val="5"/>
                <c:pt idx="0">
                  <c:v>23</c:v>
                </c:pt>
                <c:pt idx="1">
                  <c:v>24</c:v>
                </c:pt>
                <c:pt idx="2">
                  <c:v>27</c:v>
                </c:pt>
                <c:pt idx="3">
                  <c:v>29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ED-4106-83CE-DC48FED0026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Amazon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Sheet1!$E$2:$E$6</c:f>
              <c:numCache>
                <c:formatCode>"$"#,##0</c:formatCode>
                <c:ptCount val="5"/>
                <c:pt idx="0">
                  <c:v>11</c:v>
                </c:pt>
                <c:pt idx="1">
                  <c:v>13</c:v>
                </c:pt>
                <c:pt idx="2">
                  <c:v>17</c:v>
                </c:pt>
                <c:pt idx="3">
                  <c:v>19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ED-4106-83CE-DC48FED0026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Netflix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Sheet1!$F$2:$F$6</c:f>
              <c:numCache>
                <c:formatCode>"$"#,##0</c:formatCode>
                <c:ptCount val="5"/>
                <c:pt idx="0">
                  <c:v>13</c:v>
                </c:pt>
                <c:pt idx="1">
                  <c:v>17</c:v>
                </c:pt>
                <c:pt idx="2">
                  <c:v>17</c:v>
                </c:pt>
                <c:pt idx="3">
                  <c:v>13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ED-4106-83CE-DC48FED0026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Paramount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Sheet1!$G$2:$G$6</c:f>
              <c:numCache>
                <c:formatCode>"$"#,##0</c:formatCode>
                <c:ptCount val="5"/>
                <c:pt idx="0">
                  <c:v>12</c:v>
                </c:pt>
                <c:pt idx="1">
                  <c:v>15</c:v>
                </c:pt>
                <c:pt idx="2">
                  <c:v>16</c:v>
                </c:pt>
                <c:pt idx="3">
                  <c:v>16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7ED-4106-83CE-DC48FED0026C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Other*</c:v>
                </c:pt>
              </c:strCache>
            </c:strRef>
          </c:tx>
          <c:spPr>
            <a:solidFill>
              <a:srgbClr val="ACBDC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Sheet1!$H$2:$H$6</c:f>
              <c:numCache>
                <c:formatCode>"$"#,##0</c:formatCode>
                <c:ptCount val="5"/>
                <c:pt idx="0">
                  <c:v>39</c:v>
                </c:pt>
                <c:pt idx="1">
                  <c:v>49</c:v>
                </c:pt>
                <c:pt idx="2">
                  <c:v>60</c:v>
                </c:pt>
                <c:pt idx="3">
                  <c:v>61</c:v>
                </c:pt>
                <c:pt idx="4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ED-4106-83CE-DC48FED002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72716799"/>
        <c:axId val="1972726399"/>
      </c:barChart>
      <c:catAx>
        <c:axId val="1972716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972726399"/>
        <c:crosses val="autoZero"/>
        <c:auto val="1"/>
        <c:lblAlgn val="ctr"/>
        <c:lblOffset val="100"/>
        <c:noMultiLvlLbl val="0"/>
      </c:catAx>
      <c:valAx>
        <c:axId val="1972726399"/>
        <c:scaling>
          <c:orientation val="minMax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1972716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6A966-F033-8544-B2C3-D1BF5C8DB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5D49CD-2D20-346F-3C0B-5AD3B30B0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9686B-D4F6-0C9E-0B9A-6D5984B4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76671-08F3-5ABB-A67A-F84E5785E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56CFF-9A4A-23A4-4E4C-31FFD441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3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05CD-6B25-BE03-2746-3C02D55C0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828CD-316E-B060-6021-0B677C273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23A6B-06D7-A088-C8C3-EA5A29AFB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8952C-B57C-88A0-92C9-71577D1B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AD1DD-E759-70C4-A22D-BC309A30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CBBB61-6896-6220-2308-E23A88921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119D2-11F8-DAD8-9025-F98F6FF97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2865B-D4D6-E4AE-69C1-994A1E19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5E5F9-363B-B6D0-D98A-D0BB71FB6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3D56C-6EBB-5BE5-34EC-6291C7FB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B2E34-9BA3-7FB5-1418-DF06F6D10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275A0-C85A-2941-3CD1-C181324D0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38744-450D-7AA8-4E0E-3140391D5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62D71-1A5C-5153-40E4-A825E368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2F8F8-CF2D-2369-9A40-F41AA9CC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1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EE01-A1E5-04E7-5D1D-8C010D1DE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94FA4-4438-41A7-6A90-BF905F4A0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0BED8-D44D-D376-DBD2-B8C20778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BD72C-5408-5D56-374A-CAA9341F0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A60F4-9A81-1676-EC07-6C57730C9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04169-1011-6142-0FCA-83BDF2EDF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81540-2135-CC80-9BE7-D746B7AC6F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B0830-834F-2FFB-DBF5-4293E779A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D1B92-4F36-CCBE-6AC7-1BDC06145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D0AED-82A4-B4F0-3A30-BF4872FA2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56252-6A27-456E-2F64-5AF296095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6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71B4-E6E5-E274-CFEA-25DD7FA75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085EF-AAC5-B57B-A648-EF3F98287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1C261-F159-D1CF-1B56-8193FEE10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14214B-F9D5-327A-B771-DA1C6C66DC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66F3FD-5907-0606-8E60-97843D0D8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6FAA97-BF7D-2E25-EA03-857E5BA72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A8B7B0-7BF3-7E11-540D-9EAA1D484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291E84-39BB-D19D-9C20-105EF6E20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8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D5BED-AFEB-40BF-1801-B883CCD0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A793F2-4495-2978-2ED8-614A818E4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6B4BDD-AE14-217E-7E31-B35B2B1B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3CD28-2128-4C84-BDF3-12D9290BD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7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315C5-4CC8-8D73-CD3F-9A96C829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FB7DCE-B347-32B4-86AF-2A9CDB60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26DB2-CA28-A076-1564-77355E83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2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0E7A-4204-190A-DBF4-855CA538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A56F5-33A7-11D2-1450-22F82CD81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C7C77-1B67-7C20-310B-651809956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4F501-82A7-52F6-161D-4D64BEEC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F1BA1-365B-5033-42AE-24C545A9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CDCE9-7430-AE69-EB1E-90014877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55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6E074-4422-2E77-3FC8-E4F66749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6058B2-D8F3-D1E7-ABB6-073AF0105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0AF25-7466-FE29-3E8F-EE0DDEC89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2F9B6-F5C2-98B2-A13F-239F242A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005E2-FB55-637E-2979-418A0EDEB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023D3-A321-347D-22EA-9816C6D70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8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97CBA7-1B24-5212-2A1F-A292861B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0AAE9-87F6-0D83-C3D5-E959614D5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59BD5-C473-BD63-9AE4-70F47219B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D4B8CE-80AD-490A-A2BA-A189A9F0E2B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33147-5312-9652-D43F-89AFFA0759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8235B-AF61-7A35-7B35-689D507E0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424C2C-2C98-425D-832C-619CED26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6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81F342A-1F69-3691-A7D4-0C2B987F38D1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FF916D-B861-B868-8F78-C4FBD93E45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A5A0355-D0DB-6EAB-8E7F-A0E976F14AD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2DA139-066F-3E54-9D51-985325A72EB0}"/>
              </a:ext>
            </a:extLst>
          </p:cNvPr>
          <p:cNvSpPr/>
          <p:nvPr/>
        </p:nvSpPr>
        <p:spPr>
          <a:xfrm>
            <a:off x="182879" y="440921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Content investment across major media companies </a:t>
            </a: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increased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to $210 billion in 2024, a 7% increase over the last two years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B4FB41-974E-1459-63A6-467476F2EB4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D99D74-9D83-0CC4-E49C-6754E0C2DEFF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premium video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FF8920DD-40FF-2B63-D93D-9F602F5E4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80E643D-A2E0-3BB9-2966-CBA987B558F4}"/>
              </a:ext>
            </a:extLst>
          </p:cNvPr>
          <p:cNvSpPr/>
          <p:nvPr/>
        </p:nvSpPr>
        <p:spPr>
          <a:xfrm>
            <a:off x="-1" y="-1"/>
            <a:ext cx="3621025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Annual Content Investment by Media Company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4298FF1F-8C6E-4316-70E3-9325F3ADCF15}"/>
              </a:ext>
            </a:extLst>
          </p:cNvPr>
          <p:cNvGraphicFramePr/>
          <p:nvPr/>
        </p:nvGraphicFramePr>
        <p:xfrm>
          <a:off x="145898" y="1955901"/>
          <a:ext cx="11900205" cy="407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71CFF58E-514D-6BEF-9A0B-0B2FACF65B32}"/>
              </a:ext>
            </a:extLst>
          </p:cNvPr>
          <p:cNvSpPr txBox="1"/>
          <p:nvPr/>
        </p:nvSpPr>
        <p:spPr>
          <a:xfrm>
            <a:off x="407007" y="6214091"/>
            <a:ext cx="116872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KPMG, </a:t>
            </a:r>
            <a:r>
              <a:rPr lang="en-US" sz="7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Future of Content Spend and Business Models in Media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2025. Data in this chart reflects the 12 companies examined in this report and is not intended to suggest overall content spending by all entities worldwide. Note(s): Others includes Meta, Warner Bros. Discovery, Spotify, Fox, Apple and Sony. *’Other’ 2024 content spend by company: Meta ($15bn), Warner Bros. Discovery ($14bn), Spotify ($12bn), Fox ($9bn), Apple ($7bn) and Sony ($5bn).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3DC6A7-45F9-7A2D-C320-506C26A9560E}"/>
              </a:ext>
            </a:extLst>
          </p:cNvPr>
          <p:cNvSpPr txBox="1"/>
          <p:nvPr/>
        </p:nvSpPr>
        <p:spPr>
          <a:xfrm>
            <a:off x="993060" y="3438832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</a:rPr>
              <a:t>$142 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A0E74D-48DA-377E-31C2-EEA9AFA984CC}"/>
              </a:ext>
            </a:extLst>
          </p:cNvPr>
          <p:cNvSpPr txBox="1"/>
          <p:nvPr/>
        </p:nvSpPr>
        <p:spPr>
          <a:xfrm>
            <a:off x="3308557" y="3133721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</a:rPr>
              <a:t>$173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C5AF07-5E5C-3E76-AC8E-438939A22F27}"/>
              </a:ext>
            </a:extLst>
          </p:cNvPr>
          <p:cNvSpPr txBox="1"/>
          <p:nvPr/>
        </p:nvSpPr>
        <p:spPr>
          <a:xfrm>
            <a:off x="5624054" y="2892831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</a:rPr>
              <a:t>$196 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F09B57-283E-BCE3-83F1-96C2E381AEBD}"/>
              </a:ext>
            </a:extLst>
          </p:cNvPr>
          <p:cNvSpPr txBox="1"/>
          <p:nvPr/>
        </p:nvSpPr>
        <p:spPr>
          <a:xfrm>
            <a:off x="7960591" y="2808945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</a:rPr>
              <a:t>$202 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81D6A8-6992-5E77-F8AD-F7330A1061C8}"/>
              </a:ext>
            </a:extLst>
          </p:cNvPr>
          <p:cNvSpPr txBox="1"/>
          <p:nvPr/>
        </p:nvSpPr>
        <p:spPr>
          <a:xfrm>
            <a:off x="10308336" y="2754557"/>
            <a:ext cx="9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</a:rPr>
              <a:t>$210 B</a:t>
            </a:r>
          </a:p>
        </p:txBody>
      </p:sp>
    </p:spTree>
    <p:extLst>
      <p:ext uri="{BB962C8B-B14F-4D97-AF65-F5344CB8AC3E}">
        <p14:creationId xmlns:p14="http://schemas.microsoft.com/office/powerpoint/2010/main" val="4175606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9564CD-72EB-41B1-9825-D41BDAA9BAC0}"/>
</file>

<file path=customXml/itemProps2.xml><?xml version="1.0" encoding="utf-8"?>
<ds:datastoreItem xmlns:ds="http://schemas.openxmlformats.org/officeDocument/2006/customXml" ds:itemID="{2D0677C8-9AC2-461F-89AB-8380151ADFC7}"/>
</file>

<file path=customXml/itemProps3.xml><?xml version="1.0" encoding="utf-8"?>
<ds:datastoreItem xmlns:ds="http://schemas.openxmlformats.org/officeDocument/2006/customXml" ds:itemID="{DB6CF5B6-054B-4F47-B968-868AB7614E8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2025-10-02T19:14:17Z</dcterms:created>
  <dcterms:modified xsi:type="dcterms:W3CDTF">2025-10-02T19:14:28Z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