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3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5848D4-A9D6-4791-B0F9-D49B74BD0A83}" v="1" dt="2024-07-15T19:53:12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9B5848D4-A9D6-4791-B0F9-D49B74BD0A83}"/>
    <pc:docChg chg="addSld modSld">
      <pc:chgData name="Dylan Breger" userId="9b3da09f-10fe-42ec-9aa5-9fa2a3e9cc20" providerId="ADAL" clId="{9B5848D4-A9D6-4791-B0F9-D49B74BD0A83}" dt="2024-07-15T19:53:12.514" v="0"/>
      <pc:docMkLst>
        <pc:docMk/>
      </pc:docMkLst>
      <pc:sldChg chg="add">
        <pc:chgData name="Dylan Breger" userId="9b3da09f-10fe-42ec-9aa5-9fa2a3e9cc20" providerId="ADAL" clId="{9B5848D4-A9D6-4791-B0F9-D49B74BD0A83}" dt="2024-07-15T19:53:12.514" v="0"/>
        <pc:sldMkLst>
          <pc:docMk/>
          <pc:sldMk cId="2340968944" sldId="21473763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AA487-9E4C-4640-DEF1-706840E9E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1A70BC-BAC5-65EB-A3D6-6501548768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43E93-5BBF-641B-23E2-54D68F5DB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F2269-6FCB-57D7-601F-7E6BAE423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7E22E-67B0-2403-E1A6-0E6AB086D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5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815D0-3827-282D-5A6F-895ABB11F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46C13-8FAF-368C-1805-013AB47AF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2665B-62E3-181C-B58D-9AD837330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B933D-E62D-644C-2043-FE69152C0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DE046-CAD4-0EE2-7910-CDD90BF6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4EE6C9-F0A6-6325-62FD-D8372975F1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D5F937-14F9-8B21-E545-6EE9CE5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40F91-8E36-29E9-7034-F9A796C7A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A3183-0E28-E6F5-42D2-C1609E281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9BFCD-A7C1-F362-C613-BB6D4C7F2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8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CDAA8-6A28-6694-E718-91D06B2D0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4EFE9-399F-E787-A19B-6B74B64A2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31A2D-113E-0FE9-196B-F5DCC5E1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4D440-5B39-BE88-27B4-71B8996E8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99657-33AB-B651-B1E9-8BC54FE75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B4D6F-3363-7BA8-C5E7-273A92DB0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83347-C508-B27D-1902-42304FD57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8F8F2-958E-9AFE-830E-10C5F1A98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16E9B-311D-7A1C-4BA6-F794697F3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5AD5F-4522-5DF7-4681-34CB04873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3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893FC-E925-DFCE-5A60-B7EFE783D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7CE52-77D4-A3F5-407F-0CA4A3A48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AFAFE-D396-954A-F5A3-073E391F5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31AF79-FEB6-B4CA-6686-8A8E71C3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58452D-4FB4-040D-F580-25FA05E8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03FF6-E3ED-9DF6-ABA0-2E35DE591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5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D00FA-2353-A896-4A2A-242A6995E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FCD106-BD83-7045-572E-B9C81F7CF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0722E8-6701-7A16-CB6D-E411B23CF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3173C4-3FFB-E795-8A5C-D9B602D680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A8CE40-2D96-576A-7431-B5A654E39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9B725C-E26A-20DF-EC63-15F273FB4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D96107-33F7-A633-EF6F-A2A4B0FE1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FDEC42-6864-B800-97C5-186BD79EC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5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337C3-7AD8-8734-5013-75254CC92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00BEDE-A51D-E046-9EB6-EAFA4DE75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07271E-16F0-33F9-50A1-E14DB9B53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4F95B8-A071-802D-33A6-ED2E439E6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43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A61496-9FD8-08F9-6D97-72267A7EC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5B3DBF-2DAA-6147-B7F0-9EC676AC9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79C98-18C9-1179-8109-5C1F9FA73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60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0A26A-7FC0-CC9B-85A6-84327D28F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9ACCD-E1D9-8FAC-0F54-61BF75B0C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449F5-0472-0EBA-84BA-554DC61DB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32FEB-8CAF-5219-C69C-09D32053C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39EFE9-C1F6-7E4E-1868-641982AD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2EC0D3-26E6-6225-82E6-F7B275E19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4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9AF32-3300-7AAE-D80B-D65BB38B2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DEC3E5-D0EF-A723-3E15-7C94DEB65A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334B9-D2D3-7A8D-9B05-37DD831E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C2E6C-761B-A614-2047-CA30C4B26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F3559-B3F5-686C-1A30-D73ECCBBD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3D78A-F793-436E-AD84-DDFACE6E0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9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5838BE-563B-4FA4-14B8-6B30BF4DE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F3466-3D21-FA62-1927-0DFE28586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58280-37FC-FBF1-45FC-3DB538BF7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1F2C94-B145-49DE-A970-6A9598B05100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48028-2438-9A32-6FFA-5626D2B96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70BEA-DC6C-ADD1-571B-5947A1672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426B06-BF33-4230-9BCE-1C3BA1C74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44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thevab.com/signin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7CE633-1D8A-FB84-F0C1-40D379D0E160}"/>
              </a:ext>
            </a:extLst>
          </p:cNvPr>
          <p:cNvSpPr/>
          <p:nvPr/>
        </p:nvSpPr>
        <p:spPr>
          <a:xfrm>
            <a:off x="890361" y="2594990"/>
            <a:ext cx="2204991" cy="3381846"/>
          </a:xfrm>
          <a:prstGeom prst="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83DD0E-92D0-7A58-67EA-4804812F3B4C}"/>
              </a:ext>
            </a:extLst>
          </p:cNvPr>
          <p:cNvSpPr/>
          <p:nvPr/>
        </p:nvSpPr>
        <p:spPr>
          <a:xfrm>
            <a:off x="3628925" y="2594990"/>
            <a:ext cx="2204991" cy="3381846"/>
          </a:xfrm>
          <a:prstGeom prst="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C89505-F4C8-C33F-E40E-1EB94B1DB339}"/>
              </a:ext>
            </a:extLst>
          </p:cNvPr>
          <p:cNvSpPr/>
          <p:nvPr/>
        </p:nvSpPr>
        <p:spPr>
          <a:xfrm>
            <a:off x="6359762" y="2594990"/>
            <a:ext cx="2204991" cy="3381846"/>
          </a:xfrm>
          <a:prstGeom prst="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9447ED6-E411-38C1-3521-1A11A6977099}"/>
              </a:ext>
            </a:extLst>
          </p:cNvPr>
          <p:cNvSpPr/>
          <p:nvPr/>
        </p:nvSpPr>
        <p:spPr>
          <a:xfrm>
            <a:off x="9044390" y="2594990"/>
            <a:ext cx="2204991" cy="3381846"/>
          </a:xfrm>
          <a:prstGeom prst="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218807" y="427244"/>
            <a:ext cx="9938984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cs typeface="Helvetica"/>
              </a:rPr>
              <a:t>Ads shown on bigger screens inspire </a:t>
            </a:r>
            <a:r>
              <a:rPr lang="en-US" sz="2600" b="1">
                <a:solidFill>
                  <a:srgbClr val="1F1A62"/>
                </a:solidFill>
                <a:latin typeface="Helvetica"/>
                <a:cs typeface="Helvetica"/>
              </a:rPr>
              <a:t>higher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cs typeface="Helvetica"/>
              </a:rPr>
              <a:t> engagement than those on smaller screens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2" y="0"/>
            <a:ext cx="2226367" cy="29736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 Engagement by Device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engagement 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A60036-A40F-06D3-165F-DDF5EA41D0A7}"/>
              </a:ext>
            </a:extLst>
          </p:cNvPr>
          <p:cNvGrpSpPr/>
          <p:nvPr/>
        </p:nvGrpSpPr>
        <p:grpSpPr>
          <a:xfrm>
            <a:off x="1063707" y="4136132"/>
            <a:ext cx="1913042" cy="1446550"/>
            <a:chOff x="1356848" y="3328630"/>
            <a:chExt cx="1913042" cy="144655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2309074-BADB-AF54-D203-5EC23C53BBF3}"/>
                </a:ext>
              </a:extLst>
            </p:cNvPr>
            <p:cNvSpPr txBox="1"/>
            <p:nvPr/>
          </p:nvSpPr>
          <p:spPr>
            <a:xfrm>
              <a:off x="1356848" y="3328630"/>
              <a:ext cx="1441420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00" b="1">
                  <a:solidFill>
                    <a:srgbClr val="00BFF2"/>
                  </a:solidFill>
                  <a:latin typeface="Helvetica" panose="020B0403020202020204" pitchFamily="34" charset="0"/>
                </a:rPr>
                <a:t>59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10766A1-DDEB-0B66-CA92-B8D7D14D191C}"/>
                </a:ext>
              </a:extLst>
            </p:cNvPr>
            <p:cNvSpPr txBox="1"/>
            <p:nvPr/>
          </p:nvSpPr>
          <p:spPr>
            <a:xfrm>
              <a:off x="2692110" y="3328630"/>
              <a:ext cx="57778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>
                  <a:solidFill>
                    <a:srgbClr val="00BFF2"/>
                  </a:solidFill>
                  <a:latin typeface="Helvetica" panose="020B0403020202020204" pitchFamily="34" charset="0"/>
                </a:rPr>
                <a:t>%</a:t>
              </a:r>
              <a:endParaRPr lang="en-US" sz="3600">
                <a:solidFill>
                  <a:srgbClr val="00BFF2"/>
                </a:solidFill>
                <a:latin typeface="Helvetica" panose="020B0403020202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C165454-910C-FEDD-7FF0-98CA1D3BF1D9}"/>
              </a:ext>
            </a:extLst>
          </p:cNvPr>
          <p:cNvGrpSpPr/>
          <p:nvPr/>
        </p:nvGrpSpPr>
        <p:grpSpPr>
          <a:xfrm>
            <a:off x="3816895" y="4107836"/>
            <a:ext cx="1842615" cy="1503142"/>
            <a:chOff x="3947274" y="3272038"/>
            <a:chExt cx="1842615" cy="150314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B3B6AA6-D12A-6D71-C6B0-54D6E9C3C998}"/>
                </a:ext>
              </a:extLst>
            </p:cNvPr>
            <p:cNvSpPr txBox="1"/>
            <p:nvPr/>
          </p:nvSpPr>
          <p:spPr>
            <a:xfrm>
              <a:off x="3947274" y="3328630"/>
              <a:ext cx="1441420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00" b="1">
                  <a:solidFill>
                    <a:srgbClr val="00BFF2"/>
                  </a:solidFill>
                  <a:latin typeface="Helvetica" panose="020B0403020202020204" pitchFamily="34" charset="0"/>
                </a:rPr>
                <a:t>45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CC35DAB-5EBE-18CA-1793-CBE0F2F093A5}"/>
                </a:ext>
              </a:extLst>
            </p:cNvPr>
            <p:cNvSpPr txBox="1"/>
            <p:nvPr/>
          </p:nvSpPr>
          <p:spPr>
            <a:xfrm>
              <a:off x="5212109" y="3272038"/>
              <a:ext cx="57778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>
                  <a:solidFill>
                    <a:srgbClr val="00BFF2"/>
                  </a:solidFill>
                  <a:latin typeface="Helvetica" panose="020B0403020202020204" pitchFamily="34" charset="0"/>
                </a:rPr>
                <a:t>%</a:t>
              </a:r>
              <a:endParaRPr lang="en-US" sz="3600">
                <a:solidFill>
                  <a:srgbClr val="00BFF2"/>
                </a:solidFill>
                <a:latin typeface="Helvetica" panose="020B0403020202020204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6754FC-A9CC-3342-4838-ED547EE68C81}"/>
              </a:ext>
            </a:extLst>
          </p:cNvPr>
          <p:cNvGrpSpPr/>
          <p:nvPr/>
        </p:nvGrpSpPr>
        <p:grpSpPr>
          <a:xfrm>
            <a:off x="6532492" y="4107836"/>
            <a:ext cx="1842615" cy="1503142"/>
            <a:chOff x="6466195" y="3282955"/>
            <a:chExt cx="1842615" cy="150314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52CE728-D405-3376-340C-0B0D946D6939}"/>
                </a:ext>
              </a:extLst>
            </p:cNvPr>
            <p:cNvSpPr txBox="1"/>
            <p:nvPr/>
          </p:nvSpPr>
          <p:spPr>
            <a:xfrm>
              <a:off x="6466195" y="3339547"/>
              <a:ext cx="1441420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00" b="1">
                  <a:solidFill>
                    <a:srgbClr val="00BFF2"/>
                  </a:solidFill>
                  <a:latin typeface="Helvetica" panose="020B0403020202020204" pitchFamily="34" charset="0"/>
                </a:rPr>
                <a:t>43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FF673C0-D7D4-BA5B-2CB8-0281B7515660}"/>
                </a:ext>
              </a:extLst>
            </p:cNvPr>
            <p:cNvSpPr txBox="1"/>
            <p:nvPr/>
          </p:nvSpPr>
          <p:spPr>
            <a:xfrm>
              <a:off x="7731030" y="3282955"/>
              <a:ext cx="57778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>
                  <a:solidFill>
                    <a:srgbClr val="00BFF2"/>
                  </a:solidFill>
                  <a:latin typeface="Helvetica" panose="020B0403020202020204" pitchFamily="34" charset="0"/>
                </a:rPr>
                <a:t>%</a:t>
              </a:r>
              <a:endParaRPr lang="en-US" sz="3600">
                <a:solidFill>
                  <a:srgbClr val="00BFF2"/>
                </a:solidFill>
                <a:latin typeface="Helvetica" panose="020B0403020202020204" pitchFamily="34" charset="0"/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4F950043-C9CB-991A-B362-FEF80FA0AC80}"/>
              </a:ext>
            </a:extLst>
          </p:cNvPr>
          <p:cNvSpPr txBox="1"/>
          <p:nvPr/>
        </p:nvSpPr>
        <p:spPr>
          <a:xfrm>
            <a:off x="742450" y="3683045"/>
            <a:ext cx="256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Television</a:t>
            </a:r>
            <a:endParaRPr lang="en-US" b="1" u="sng" baseline="30000">
              <a:solidFill>
                <a:srgbClr val="1B1464"/>
              </a:solidFill>
              <a:latin typeface="Helvetica" panose="020B0403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A4634D5-5E31-469E-5168-F9BD0731E045}"/>
              </a:ext>
            </a:extLst>
          </p:cNvPr>
          <p:cNvSpPr txBox="1"/>
          <p:nvPr/>
        </p:nvSpPr>
        <p:spPr>
          <a:xfrm>
            <a:off x="3458043" y="3683045"/>
            <a:ext cx="256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Computers</a:t>
            </a:r>
            <a:endParaRPr lang="en-US" b="1" u="sng" baseline="30000">
              <a:solidFill>
                <a:srgbClr val="1B1464"/>
              </a:solidFill>
              <a:latin typeface="Helvetica" panose="020B0403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F181930-AD0B-9CEF-81EB-431217CEC899}"/>
              </a:ext>
            </a:extLst>
          </p:cNvPr>
          <p:cNvSpPr txBox="1"/>
          <p:nvPr/>
        </p:nvSpPr>
        <p:spPr>
          <a:xfrm>
            <a:off x="6173636" y="3683045"/>
            <a:ext cx="256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Smartphones</a:t>
            </a:r>
            <a:endParaRPr lang="en-US" b="1" u="sng" baseline="30000">
              <a:solidFill>
                <a:srgbClr val="1B1464"/>
              </a:solidFill>
              <a:latin typeface="Helvetica" panose="020B0403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EB43154-89FA-86D3-EB8C-4D97E3499447}"/>
              </a:ext>
            </a:extLst>
          </p:cNvPr>
          <p:cNvSpPr txBox="1"/>
          <p:nvPr/>
        </p:nvSpPr>
        <p:spPr>
          <a:xfrm>
            <a:off x="8889230" y="3683045"/>
            <a:ext cx="256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B1464"/>
                </a:solidFill>
                <a:latin typeface="Helvetica" panose="020B0403020202020204" pitchFamily="34" charset="0"/>
                <a:cs typeface="Helvetica" panose="020B0604020202020204" pitchFamily="34" charset="0"/>
              </a:rPr>
              <a:t>Tablets</a:t>
            </a:r>
            <a:endParaRPr lang="en-US" b="1" u="sng" baseline="30000">
              <a:solidFill>
                <a:srgbClr val="1B1464"/>
              </a:solidFill>
              <a:latin typeface="Helvetica" panose="020B0403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E798E74-F368-C1B3-C2BB-6B828BCDDDCF}"/>
              </a:ext>
            </a:extLst>
          </p:cNvPr>
          <p:cNvGrpSpPr/>
          <p:nvPr/>
        </p:nvGrpSpPr>
        <p:grpSpPr>
          <a:xfrm>
            <a:off x="9248089" y="4107836"/>
            <a:ext cx="1842615" cy="1503142"/>
            <a:chOff x="9103904" y="3261371"/>
            <a:chExt cx="1842615" cy="1503142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DFFDB76-7E95-E11C-8787-9603963D15B2}"/>
                </a:ext>
              </a:extLst>
            </p:cNvPr>
            <p:cNvSpPr txBox="1"/>
            <p:nvPr/>
          </p:nvSpPr>
          <p:spPr>
            <a:xfrm>
              <a:off x="9103904" y="3317963"/>
              <a:ext cx="1441420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00" b="1">
                  <a:solidFill>
                    <a:srgbClr val="00BFF2"/>
                  </a:solidFill>
                  <a:latin typeface="Helvetica" panose="020B0403020202020204" pitchFamily="34" charset="0"/>
                </a:rPr>
                <a:t>42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33CD723-93B8-8D6A-7714-8198634BD7AE}"/>
                </a:ext>
              </a:extLst>
            </p:cNvPr>
            <p:cNvSpPr txBox="1"/>
            <p:nvPr/>
          </p:nvSpPr>
          <p:spPr>
            <a:xfrm>
              <a:off x="10368739" y="3261371"/>
              <a:ext cx="57778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>
                  <a:solidFill>
                    <a:srgbClr val="00BFF2"/>
                  </a:solidFill>
                  <a:latin typeface="Helvetica" panose="020B0403020202020204" pitchFamily="34" charset="0"/>
                </a:rPr>
                <a:t>%</a:t>
              </a:r>
              <a:endParaRPr lang="en-US" sz="3600">
                <a:solidFill>
                  <a:srgbClr val="00BFF2"/>
                </a:solidFill>
                <a:latin typeface="Helvetica" panose="020B0403020202020204" pitchFamily="34" charset="0"/>
              </a:endParaRPr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014FEBA-5474-BE2C-4F00-E45CDAE5BAAF}"/>
              </a:ext>
            </a:extLst>
          </p:cNvPr>
          <p:cNvCxnSpPr>
            <a:cxnSpLocks/>
          </p:cNvCxnSpPr>
          <p:nvPr/>
        </p:nvCxnSpPr>
        <p:spPr>
          <a:xfrm flipV="1">
            <a:off x="3362719" y="3948682"/>
            <a:ext cx="0" cy="2139243"/>
          </a:xfrm>
          <a:prstGeom prst="line">
            <a:avLst/>
          </a:prstGeom>
          <a:ln>
            <a:solidFill>
              <a:srgbClr val="1F1A6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3FF06B6-59DB-FE8F-F30A-AE5811F31783}"/>
              </a:ext>
            </a:extLst>
          </p:cNvPr>
          <p:cNvCxnSpPr>
            <a:cxnSpLocks/>
          </p:cNvCxnSpPr>
          <p:nvPr/>
        </p:nvCxnSpPr>
        <p:spPr>
          <a:xfrm flipV="1">
            <a:off x="6079091" y="3948682"/>
            <a:ext cx="0" cy="2139243"/>
          </a:xfrm>
          <a:prstGeom prst="line">
            <a:avLst/>
          </a:prstGeom>
          <a:ln>
            <a:solidFill>
              <a:srgbClr val="1F1A6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2765EE1-8226-4B0B-24F6-10AF6A99E185}"/>
              </a:ext>
            </a:extLst>
          </p:cNvPr>
          <p:cNvCxnSpPr>
            <a:cxnSpLocks/>
          </p:cNvCxnSpPr>
          <p:nvPr/>
        </p:nvCxnSpPr>
        <p:spPr>
          <a:xfrm flipV="1">
            <a:off x="8813416" y="3948682"/>
            <a:ext cx="0" cy="2139243"/>
          </a:xfrm>
          <a:prstGeom prst="line">
            <a:avLst/>
          </a:prstGeom>
          <a:ln>
            <a:solidFill>
              <a:srgbClr val="1F1A6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4DB51470-5519-77E8-BB1E-4E0B9757FEE6}"/>
              </a:ext>
            </a:extLst>
          </p:cNvPr>
          <p:cNvSpPr txBox="1"/>
          <p:nvPr/>
        </p:nvSpPr>
        <p:spPr>
          <a:xfrm>
            <a:off x="472837" y="6309696"/>
            <a:ext cx="114780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TiVo Video Trends Report: Finding Balance in the Great Rebundling, 4Q ’21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CDB1B98-E80E-83D6-03D6-962E8B733F5B}"/>
              </a:ext>
            </a:extLst>
          </p:cNvPr>
          <p:cNvSpPr txBox="1"/>
          <p:nvPr/>
        </p:nvSpPr>
        <p:spPr>
          <a:xfrm>
            <a:off x="1" y="2065005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u="sng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consumers who say they find the ads engaging when viewing on…</a:t>
            </a:r>
            <a:endParaRPr kumimoji="0" lang="en-US" sz="2000" b="1" i="0" u="sng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23" name="Picture 22" descr="A computer monitor and remote control&#10;&#10;Description automatically generated">
            <a:extLst>
              <a:ext uri="{FF2B5EF4-FFF2-40B4-BE49-F238E27FC236}">
                <a16:creationId xmlns:a16="http://schemas.microsoft.com/office/drawing/2014/main" id="{9CBC17A4-E160-009A-E3CC-036FF790A95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3962" y="2841619"/>
            <a:ext cx="797296" cy="797296"/>
          </a:xfrm>
          <a:prstGeom prst="rect">
            <a:avLst/>
          </a:prstGeom>
        </p:spPr>
      </p:pic>
      <p:pic>
        <p:nvPicPr>
          <p:cNvPr id="24" name="Picture 23" descr="A hand holding a tablet&#10;&#10;Description automatically generated">
            <a:extLst>
              <a:ext uri="{FF2B5EF4-FFF2-40B4-BE49-F238E27FC236}">
                <a16:creationId xmlns:a16="http://schemas.microsoft.com/office/drawing/2014/main" id="{15CE4BF0-C1D3-7F0F-ADF4-FC4D39A16F8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06982" y="2877860"/>
            <a:ext cx="724815" cy="724815"/>
          </a:xfrm>
          <a:prstGeom prst="rect">
            <a:avLst/>
          </a:prstGeom>
        </p:spPr>
      </p:pic>
      <p:pic>
        <p:nvPicPr>
          <p:cNvPr id="25" name="Picture 24" descr="A computer and monitor with a black background&#10;&#10;Description automatically generated">
            <a:extLst>
              <a:ext uri="{FF2B5EF4-FFF2-40B4-BE49-F238E27FC236}">
                <a16:creationId xmlns:a16="http://schemas.microsoft.com/office/drawing/2014/main" id="{EF7433BD-FE9E-EA4A-6FC9-737D1CB6B26D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8945" y="2841619"/>
            <a:ext cx="797296" cy="797296"/>
          </a:xfrm>
          <a:prstGeom prst="rect">
            <a:avLst/>
          </a:prstGeom>
        </p:spPr>
      </p:pic>
      <p:pic>
        <p:nvPicPr>
          <p:cNvPr id="26" name="Picture 25" descr="A blue and white cell phone&#10;&#10;Description automatically generated">
            <a:extLst>
              <a:ext uri="{FF2B5EF4-FFF2-40B4-BE49-F238E27FC236}">
                <a16:creationId xmlns:a16="http://schemas.microsoft.com/office/drawing/2014/main" id="{E7A6BC8A-4CF9-1563-7311-A5804EC84527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1388" y="2877860"/>
            <a:ext cx="724815" cy="7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968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2024-07-15T19:53:08Z</dcterms:created>
  <dcterms:modified xsi:type="dcterms:W3CDTF">2024-07-15T19:53:19Z</dcterms:modified>
</cp:coreProperties>
</file>