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74741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40FBB-B2D0-40BA-A916-A613F0A5629F}" v="1" dt="2025-06-11T18:55:06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Breger" userId="9b3da09f-10fe-42ec-9aa5-9fa2a3e9cc20" providerId="ADAL" clId="{AA640FBB-B2D0-40BA-A916-A613F0A5629F}"/>
    <pc:docChg chg="addSld modSld">
      <pc:chgData name="Dylan Breger" userId="9b3da09f-10fe-42ec-9aa5-9fa2a3e9cc20" providerId="ADAL" clId="{AA640FBB-B2D0-40BA-A916-A613F0A5629F}" dt="2025-06-11T18:55:06.664" v="0"/>
      <pc:docMkLst>
        <pc:docMk/>
      </pc:docMkLst>
      <pc:sldChg chg="add">
        <pc:chgData name="Dylan Breger" userId="9b3da09f-10fe-42ec-9aa5-9fa2a3e9cc20" providerId="ADAL" clId="{AA640FBB-B2D0-40BA-A916-A613F0A5629F}" dt="2025-06-11T18:55:06.664" v="0"/>
        <pc:sldMkLst>
          <pc:docMk/>
          <pc:sldMk cId="2329596111" sldId="21474741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34065654907"/>
          <c:y val="0.10012390634711674"/>
          <c:w val="0.60696486835942909"/>
          <c:h val="0.89249214512713892"/>
        </c:manualLayout>
      </c:layout>
      <c:pieChart>
        <c:varyColors val="1"/>
        <c:ser>
          <c:idx val="0"/>
          <c:order val="0"/>
          <c:spPr>
            <a:solidFill>
              <a:srgbClr val="00BFF2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94-4B99-89C0-8478583A902B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94-4B99-89C0-8478583A902B}"/>
              </c:ext>
            </c:extLst>
          </c:dPt>
          <c:dLbls>
            <c:dLbl>
              <c:idx val="0"/>
              <c:layout>
                <c:manualLayout>
                  <c:x val="-0.2452962586924258"/>
                  <c:y val="0.144671491120877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sng" strike="noStrike" baseline="0">
                        <a:solidFill>
                          <a:schemeClr val="bg1"/>
                        </a:solidFill>
                      </a:rPr>
                      <a:t>DTC Brands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BE937504-DC4B-44EA-BDCA-BBF2E168B173}" type="VALUE">
                      <a:rPr lang="en-US" sz="16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6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(112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48920700142309"/>
                      <c:h val="0.288799816908234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94-4B99-89C0-8478583A902B}"/>
                </c:ext>
              </c:extLst>
            </c:dLbl>
            <c:dLbl>
              <c:idx val="1"/>
              <c:layout>
                <c:manualLayout>
                  <c:x val="0.2136642346222152"/>
                  <c:y val="-0.200567294508489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fr-FR" sz="1600" b="1" i="0" u="none" strike="noStrike" baseline="0"/>
                      <a:t>Non-DTC / ‘Traditional’ </a:t>
                    </a:r>
                    <a:br>
                      <a:rPr lang="fr-FR" sz="1600" b="1" i="0" u="none" strike="noStrike" baseline="0"/>
                    </a:br>
                    <a:r>
                      <a:rPr lang="fr-FR" sz="1600" b="1" i="0" u="none" strike="noStrike" baseline="0"/>
                      <a:t>Brands</a:t>
                    </a: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fld id="{2D2F5DEA-C228-4EAD-A048-33AC71FC8C1C}" type="VALUE">
                      <a:rPr lang="fr-FR" sz="1600" smtClean="0">
                        <a:solidFill>
                          <a:schemeClr val="bg1"/>
                        </a:solidFill>
                      </a:rPr>
                      <a:pPr algn="ctr">
                        <a:defRPr lang="en-US"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fr-FR" sz="160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r>
                      <a:rPr lang="fr-FR" sz="1100">
                        <a:solidFill>
                          <a:schemeClr val="bg1"/>
                        </a:solidFill>
                      </a:rPr>
                      <a:t>(232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73891222490289"/>
                      <c:h val="0.29874740585479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94-4B99-89C0-8478583A9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DTC Brands</c:v>
                </c:pt>
                <c:pt idx="1">
                  <c:v>Non-DTC / 'Traditional' Brands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DC94-4B99-89C0-8478583A902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C94-4B99-89C0-8478583A902B}"/>
              </c:ext>
            </c:extLst>
          </c:dPt>
          <c:cat>
            <c:strRef>
              <c:f>Sheet1!$A$2:$A$3</c:f>
              <c:strCache>
                <c:ptCount val="2"/>
                <c:pt idx="0">
                  <c:v>DTC Brands</c:v>
                </c:pt>
                <c:pt idx="1">
                  <c:v>Non-DTC / 'Traditional' Brands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7-DC94-4B99-89C0-8478583A902B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94-4B99-89C0-8478583A902B}"/>
              </c:ext>
            </c:extLst>
          </c:dPt>
          <c:cat>
            <c:strRef>
              <c:f>Sheet1!$A$2:$A$3</c:f>
              <c:strCache>
                <c:ptCount val="2"/>
                <c:pt idx="0">
                  <c:v>DTC Brands</c:v>
                </c:pt>
                <c:pt idx="1">
                  <c:v>Non-DTC / 'Traditional' Brands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DC94-4B99-89C0-8478583A9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FD5E4-1081-4632-86A7-1D3A4F85A19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800E-4E56-4491-980E-6D15535B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1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9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D485-C94A-88F0-9B4A-FCBF3059C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4EDB8-E662-3A10-10F9-790B86518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CDD2-2F06-040A-5AE6-70C00857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4EB11-4573-D290-A3B6-64CE5F06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70669-CC3A-12AA-4052-E8FB18B4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3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3404-0192-5204-D1BB-661D65A0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847AD-39B9-1377-F1A3-375A987F1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9258A-55A7-815D-DB0D-EB6B0B22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F00AB-80C0-B565-C02A-71EC9469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21BCE-5E56-14E4-6457-5395407D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3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BFA66-AEA3-E33E-C8BC-375643534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EEAD6-EEC1-086A-E7AB-680642B96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B29EC-1DA5-5D31-F912-94BDCB95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EB830-FE1E-BBBB-3DE9-35C1CAF0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B775-F9C9-DEED-D345-9535CE31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BC13-5A4E-6E08-B497-0D6DD14D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63EF-F1E2-632A-919A-A052D406B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0B38-38D6-A892-11C8-4253697B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9AEB-8319-7D79-DA1F-A8D12E65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8B3D-7661-1092-9BCA-BB2BA68C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73A2-2CC0-46D9-F6B6-2EA6947B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A740A-1DA3-5DF7-288B-36B3FBB77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3E0C6-10B6-CB4F-9AC0-70AFF109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9A8D-FD51-C67C-4382-B98D141B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5D45B-6656-DC1C-20AF-28789A61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56B8-B287-49D1-C733-3CE98451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33756-1F45-8CB8-724F-B8EB9340C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78D40-50A5-EDB7-83D5-52FCFE0AE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07DFD-03EE-6FD1-D0EE-11008B31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2AD91-A4DC-E2BE-48C3-B6B5E881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E4DDC-FA4B-5BAB-44DD-C30B41BF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0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F1AE-EC86-09EB-FD4F-ADAD8C54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1CA4B-F5ED-734C-1869-7898C68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16BC3-1F3D-EA7D-73FF-2E4EA4AA5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87BB3-A140-1A31-DD9C-65DA04A4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06115-8331-FF69-9FDC-384AACCA4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D090B-4766-F1F1-1807-48851AE2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0FC13-A30C-324A-9FAD-5211FA62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63660-0A16-BC4E-031A-DD1D162A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C09A-BF97-0B5C-2F46-BEC52994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7A150-F8B4-C7DC-4B5D-1A608890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B4C52-FC9D-2BAD-7B8A-2E1A46BF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81D87-62EE-EF34-8250-0E723047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6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46C1A-69B4-9841-FF57-D54CF961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64DD4-3386-21F5-F7F5-46A1DF37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478F3-A451-BE58-A660-C5FA2120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F734-94FB-BE1E-FCBB-4F7FAD2C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AFF0-374C-D9A4-6A12-09B8D043A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AAEB7-FFD5-E0AD-308B-60BE8519B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4B579-6786-B1A1-68FC-3BF7767D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FA142-B047-FF50-A89B-1A1C6DD1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CD421-9F05-4610-38C4-9CFF385B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B244-6247-F46A-019A-799FD8C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A2DC2-E413-9B6B-C2DC-62D60B5BC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AA839-D984-CC7F-E60D-036E2C722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5EB17-2598-D2F2-03B7-107F551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D5F24-1860-EBC8-890D-BCCB9E33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6CADB-015D-53D6-A3B2-A9EB8677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CB58D-0648-FBD2-EA8F-E17D7A77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08790-D000-2DF1-4681-598F6934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69522-2D7E-1D64-DA53-952417DA5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539D60-8BCC-4047-99CF-66BD7EB207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28617-28AC-D94D-B2A0-F709A539F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6609B-1323-DDCB-CD43-613421215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ECBEDF-F3EE-4A72-9DC5-1684BFCCB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s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hyperlink" Target="https://thevab.com/insight/whats-average-age-first-time-national-tv-advertiser?utm_source=grab-and-go&amp;utm_medium=vab-insights&amp;utm_campaign=" TargetMode="External"/><Relationship Id="rId5" Type="http://schemas.openxmlformats.org/officeDocument/2006/relationships/hyperlink" Target="https://thevab.com/signin?utm_source=grab-and-go&amp;utm_medium=vab-insights&amp;utm_campaign=" TargetMode="External"/><Relationship Id="rId10" Type="http://schemas.openxmlformats.org/officeDocument/2006/relationships/hyperlink" Target="https://thevab.com/insight/whats-average-age-first-time-national-tv-advertiser?utm_source=qotw-avg-age-tv-advertiser&amp;utm_medium=vab-insights&amp;utm_campaign=" TargetMode="External"/><Relationship Id="rId4" Type="http://schemas.openxmlformats.org/officeDocument/2006/relationships/chart" Target="../charts/chart1.xml"/><Relationship Id="rId9" Type="http://schemas.openxmlformats.org/officeDocument/2006/relationships/hyperlink" Target="https://thevab.com/insight/every-first-time-tv-advertisers-2024?utm_source=grab-and-go&amp;utm_medium=vab-insights&amp;utm_campaign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itting at a desk with a computer&#10;&#10;AI-generated content may be incorrect.">
            <a:extLst>
              <a:ext uri="{FF2B5EF4-FFF2-40B4-BE49-F238E27FC236}">
                <a16:creationId xmlns:a16="http://schemas.microsoft.com/office/drawing/2014/main" id="{678BF014-FB13-2F53-B480-9443D6FC7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r="20492"/>
          <a:stretch/>
        </p:blipFill>
        <p:spPr>
          <a:xfrm>
            <a:off x="0" y="1696163"/>
            <a:ext cx="4378189" cy="51729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DE656E-43AE-F07F-3D2A-7530CC2B9D65}"/>
              </a:ext>
            </a:extLst>
          </p:cNvPr>
          <p:cNvSpPr>
            <a:spLocks/>
          </p:cNvSpPr>
          <p:nvPr/>
        </p:nvSpPr>
        <p:spPr>
          <a:xfrm>
            <a:off x="4380614" y="1696163"/>
            <a:ext cx="7811386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F07C12-511D-46BD-12FF-9545AED1279E}"/>
              </a:ext>
            </a:extLst>
          </p:cNvPr>
          <p:cNvGraphicFramePr/>
          <p:nvPr/>
        </p:nvGraphicFramePr>
        <p:xfrm>
          <a:off x="5363366" y="2126469"/>
          <a:ext cx="6031688" cy="386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FFCDBE-264F-BC7C-EE05-A4A792C60BDB}"/>
              </a:ext>
            </a:extLst>
          </p:cNvPr>
          <p:cNvSpPr txBox="1"/>
          <p:nvPr/>
        </p:nvSpPr>
        <p:spPr>
          <a:xfrm>
            <a:off x="4423144" y="1722312"/>
            <a:ext cx="7771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Direct-to-Consumer (DTC) Brands vs. Non-DTC / ‘Traditional’ Brands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667DBF-BCC7-DAD0-3735-BAC78E349102}"/>
              </a:ext>
            </a:extLst>
          </p:cNvPr>
          <p:cNvSpPr txBox="1"/>
          <p:nvPr/>
        </p:nvSpPr>
        <p:spPr>
          <a:xfrm>
            <a:off x="5544280" y="1971318"/>
            <a:ext cx="5569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# of Brands &amp; Median 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231913" y="343449"/>
            <a:ext cx="99979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Performance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-driven DTC brands launch their first TV campaigns several years earlier than more ‘traditional’ brands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88A56-44C0-7EBE-E821-9EDE9EAB423C}"/>
              </a:ext>
            </a:extLst>
          </p:cNvPr>
          <p:cNvSpPr txBox="1"/>
          <p:nvPr/>
        </p:nvSpPr>
        <p:spPr>
          <a:xfrm>
            <a:off x="4378189" y="5949302"/>
            <a:ext cx="7813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VAB analysis of Nielsen Ad Intel data as of 2/10/25, 1/1/24-12/31/24. TV spend includes national cable TV, broadcast TV, Spanish language cable TV, Spanish language broadcast TV, streaming TV. Brands reflect those with TV spend over $100K. </a:t>
            </a: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3-year trend located in the appendix. </a:t>
            </a:r>
            <a:endParaRPr kumimoji="0" lang="fr-FR" sz="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E7E4CF-C42A-7C78-DDD5-31E0B9A0A191}"/>
              </a:ext>
            </a:extLst>
          </p:cNvPr>
          <p:cNvSpPr/>
          <p:nvPr/>
        </p:nvSpPr>
        <p:spPr>
          <a:xfrm>
            <a:off x="9832715" y="3242447"/>
            <a:ext cx="1314549" cy="466334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 years old*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Median 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BA82BC-ACEC-D0F9-FFAA-CD4E0E3AAF1B}"/>
              </a:ext>
            </a:extLst>
          </p:cNvPr>
          <p:cNvSpPr/>
          <p:nvPr/>
        </p:nvSpPr>
        <p:spPr>
          <a:xfrm>
            <a:off x="5812357" y="3398428"/>
            <a:ext cx="1314549" cy="466334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10 years old*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Median 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614F7-C81A-3B87-F894-9427F7F0DF2F}"/>
              </a:ext>
            </a:extLst>
          </p:cNvPr>
          <p:cNvSpPr txBox="1"/>
          <p:nvPr/>
        </p:nvSpPr>
        <p:spPr>
          <a:xfrm>
            <a:off x="4566420" y="4700991"/>
            <a:ext cx="2282088" cy="969496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17 Prescription Drug (Rx) Pharma Brands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Avg length of time between FDA approval and TV campaign launch: 20 Months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7ADEE0-0317-6BB3-B52D-B659429ABECA}"/>
              </a:ext>
            </a:extLst>
          </p:cNvPr>
          <p:cNvSpPr txBox="1"/>
          <p:nvPr/>
        </p:nvSpPr>
        <p:spPr>
          <a:xfrm>
            <a:off x="10468470" y="5090351"/>
            <a:ext cx="168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*Reflects how old that average brand was when they launched their first TV campaign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24B0B-45B8-2522-73CC-F8834D6B788E}"/>
              </a:ext>
            </a:extLst>
          </p:cNvPr>
          <p:cNvSpPr/>
          <p:nvPr/>
        </p:nvSpPr>
        <p:spPr>
          <a:xfrm>
            <a:off x="-2" y="-1"/>
            <a:ext cx="3550598" cy="276999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 TV Advertisers: DTC vs. ‘Traditional’ Brands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5E3932-9F00-88AC-5DC7-19068EF76167}"/>
              </a:ext>
            </a:extLst>
          </p:cNvPr>
          <p:cNvSpPr/>
          <p:nvPr/>
        </p:nvSpPr>
        <p:spPr>
          <a:xfrm>
            <a:off x="10267952" y="0"/>
            <a:ext cx="1924048" cy="1671565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35F-EBAA-4C75-0131-0D91A5B5C56A}"/>
              </a:ext>
            </a:extLst>
          </p:cNvPr>
          <p:cNvSpPr txBox="1"/>
          <p:nvPr/>
        </p:nvSpPr>
        <p:spPr>
          <a:xfrm>
            <a:off x="10233660" y="26057"/>
            <a:ext cx="199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 or click to access more TV spend insights</a:t>
            </a:r>
          </a:p>
        </p:txBody>
      </p:sp>
      <p:pic>
        <p:nvPicPr>
          <p:cNvPr id="19" name="Picture 2">
            <a:hlinkClick r:id="rId5"/>
            <a:extLst>
              <a:ext uri="{FF2B5EF4-FFF2-40B4-BE49-F238E27FC236}">
                <a16:creationId xmlns:a16="http://schemas.microsoft.com/office/drawing/2014/main" id="{97AAC942-1FFA-491E-2A32-0C2AD2E45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7" t="8925" r="8225" b="7734"/>
          <a:stretch/>
        </p:blipFill>
        <p:spPr bwMode="auto">
          <a:xfrm>
            <a:off x="10676741" y="521763"/>
            <a:ext cx="1106470" cy="11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7A232A-B8EB-57D5-4DA1-22BA22FF81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B2EFE57-18EF-E5A0-7112-52A0ADE29099}"/>
              </a:ext>
            </a:extLst>
          </p:cNvPr>
          <p:cNvSpPr/>
          <p:nvPr/>
        </p:nvSpPr>
        <p:spPr>
          <a:xfrm>
            <a:off x="483207" y="6533170"/>
            <a:ext cx="11687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15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theVAB.com/insights</a:t>
            </a:r>
            <a:endParaRPr kumimoji="0" lang="en-US" sz="1800" b="1" i="0" u="sng" strike="noStrike" kern="1200" cap="none" spc="15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hlinkClick r:id="rId9"/>
            <a:extLst>
              <a:ext uri="{FF2B5EF4-FFF2-40B4-BE49-F238E27FC236}">
                <a16:creationId xmlns:a16="http://schemas.microsoft.com/office/drawing/2014/main" id="{F9908249-D3D3-D5CD-F94B-BF69EE7ED7A2}"/>
              </a:ext>
            </a:extLst>
          </p:cNvPr>
          <p:cNvSpPr txBox="1">
            <a:spLocks/>
          </p:cNvSpPr>
          <p:nvPr/>
        </p:nvSpPr>
        <p:spPr>
          <a:xfrm>
            <a:off x="-3" y="6269631"/>
            <a:ext cx="12202272" cy="276999"/>
          </a:xfrm>
          <a:prstGeom prst="rect">
            <a:avLst/>
          </a:prstGeom>
          <a:solidFill>
            <a:srgbClr val="ED3C8D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here to download VAB’s related report,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the average age of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first-time national TV advertiser?</a:t>
            </a:r>
            <a:r>
              <a:rPr lang="en-US" sz="1200" b="1" u="sng">
                <a:solidFill>
                  <a:srgbClr val="FFE600"/>
                </a:solidFill>
                <a:latin typeface="Helvetica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endParaRPr kumimoji="0" lang="en-US" sz="1200" b="1" i="1" u="sng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01871-60F8-D34A-17A1-C74A4EC09EEB}"/>
              </a:ext>
            </a:extLst>
          </p:cNvPr>
          <p:cNvSpPr txBox="1"/>
          <p:nvPr/>
        </p:nvSpPr>
        <p:spPr>
          <a:xfrm>
            <a:off x="425521" y="1180238"/>
            <a:ext cx="9407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2"/>
              </a:buBlip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prescription drug (Pharma) category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one of the quickest paths to multiscreen TV – with the </a:t>
            </a:r>
            <a:r>
              <a:rPr lang="en-US" sz="1200" kern="0" dirty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length of time from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FDA approval to TV campaign </a:t>
            </a:r>
            <a:r>
              <a:rPr lang="en-US" sz="1200" kern="0" dirty="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20 months (based on 17 new Rx brand advertisers)</a:t>
            </a:r>
          </a:p>
        </p:txBody>
      </p:sp>
    </p:spTree>
    <p:extLst>
      <p:ext uri="{BB962C8B-B14F-4D97-AF65-F5344CB8AC3E}">
        <p14:creationId xmlns:p14="http://schemas.microsoft.com/office/powerpoint/2010/main" val="232959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fbcc2d-a520-42b9-8ca7-e090664160a6" xsi:nil="true"/>
    <lcf76f155ced4ddcb4097134ff3c332f xmlns="97cdb7a3-d8d8-4d5a-8559-ae518cf29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C3627E-D611-4D67-AC26-0E9C194236FA}"/>
</file>

<file path=customXml/itemProps2.xml><?xml version="1.0" encoding="utf-8"?>
<ds:datastoreItem xmlns:ds="http://schemas.openxmlformats.org/officeDocument/2006/customXml" ds:itemID="{3E232678-16B1-49C5-BA63-835D232F2484}"/>
</file>

<file path=customXml/itemProps3.xml><?xml version="1.0" encoding="utf-8"?>
<ds:datastoreItem xmlns:ds="http://schemas.openxmlformats.org/officeDocument/2006/customXml" ds:itemID="{DDB7183D-6D03-4588-9BB7-35DEB3F6E7D7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Dylan Breger</dc:creator>
  <cp:lastModifiedBy>Dylan Breger</cp:lastModifiedBy>
  <cp:revision>1</cp:revision>
  <dcterms:created xsi:type="dcterms:W3CDTF">2025-06-11T18:53:50Z</dcterms:created>
  <dcterms:modified xsi:type="dcterms:W3CDTF">2025-06-11T18:55:16Z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0x010100C24291D3CFFFB3468A8BEBC160241642</vt:lpwstr>
  </property>
</Properties>
</file>