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2.xml" ContentType="application/vnd.openxmlformats-officedocument.drawingml.chartshape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14747414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6D127C5-A343-4A68-854B-302C686FB8A5}" v="1" dt="2025-06-11T18:55:40.34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21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2.xml"/><Relationship Id="rId5" Type="http://schemas.openxmlformats.org/officeDocument/2006/relationships/viewProps" Target="viewProps.xml"/><Relationship Id="rId10" Type="http://schemas.openxmlformats.org/officeDocument/2006/relationships/customXml" Target="../customXml/item1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76D127C5-A343-4A68-854B-302C686FB8A5}"/>
    <pc:docChg chg="addSld modSld">
      <pc:chgData name="Dylan Breger" userId="9b3da09f-10fe-42ec-9aa5-9fa2a3e9cc20" providerId="ADAL" clId="{76D127C5-A343-4A68-854B-302C686FB8A5}" dt="2025-06-11T18:55:40.342" v="0"/>
      <pc:docMkLst>
        <pc:docMk/>
      </pc:docMkLst>
      <pc:sldChg chg="add">
        <pc:chgData name="Dylan Breger" userId="9b3da09f-10fe-42ec-9aa5-9fa2a3e9cc20" providerId="ADAL" clId="{76D127C5-A343-4A68-854B-302C686FB8A5}" dt="2025-06-11T18:55:40.342" v="0"/>
        <pc:sldMkLst>
          <pc:docMk/>
          <pc:sldMk cId="4013011873" sldId="2147474142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4642543006421264"/>
          <c:y val="8.7863918759155391E-2"/>
          <c:w val="0.70301821514729501"/>
          <c:h val="0.91213608124084466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rgbClr val="1F1A6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A5C-41E2-B3B0-A09773A7CBE4}"/>
              </c:ext>
            </c:extLst>
          </c:dPt>
          <c:dPt>
            <c:idx val="1"/>
            <c:bubble3D val="0"/>
            <c:spPr>
              <a:solidFill>
                <a:srgbClr val="00BFF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A5C-41E2-B3B0-A09773A7CBE4}"/>
              </c:ext>
            </c:extLst>
          </c:dPt>
          <c:dPt>
            <c:idx val="2"/>
            <c:bubble3D val="0"/>
            <c:spPr>
              <a:solidFill>
                <a:srgbClr val="4EBEA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1A5C-41E2-B3B0-A09773A7CBE4}"/>
              </c:ext>
            </c:extLst>
          </c:dPt>
          <c:dPt>
            <c:idx val="3"/>
            <c:bubble3D val="0"/>
            <c:spPr>
              <a:solidFill>
                <a:srgbClr val="ED3C8D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1A5C-41E2-B3B0-A09773A7CBE4}"/>
              </c:ext>
            </c:extLst>
          </c:dPt>
          <c:dPt>
            <c:idx val="4"/>
            <c:bubble3D val="0"/>
            <c:spPr>
              <a:solidFill>
                <a:srgbClr val="FFE6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1A5C-41E2-B3B0-A09773A7CBE4}"/>
              </c:ext>
            </c:extLst>
          </c:dPt>
          <c:dLbls>
            <c:dLbl>
              <c:idx val="0"/>
              <c:layout>
                <c:manualLayout>
                  <c:x val="-9.6118332130278705E-2"/>
                  <c:y val="6.3800282087794369E-2"/>
                </c:manualLayout>
              </c:layout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1100" b="0" i="0" u="none" strike="noStrike" kern="1200" baseline="0">
                        <a:solidFill>
                          <a:schemeClr val="bg1"/>
                        </a:solidFill>
                        <a:latin typeface="Helvetica" panose="020B0403020202020204" pitchFamily="34" charset="0"/>
                        <a:ea typeface="+mn-ea"/>
                        <a:cs typeface="+mn-cs"/>
                      </a:defRPr>
                    </a:pPr>
                    <a:r>
                      <a:rPr lang="en-US" sz="1100" u="sng"/>
                      <a:t>Under $500K</a:t>
                    </a:r>
                    <a:br>
                      <a:rPr lang="en-US" sz="1100"/>
                    </a:br>
                    <a:fld id="{92733F42-B5D9-48CE-BEBE-BCE1707A1662}" type="VALUE">
                      <a:rPr lang="en-US" sz="1000" smtClean="0"/>
                      <a:pPr>
                        <a:defRPr sz="1100">
                          <a:solidFill>
                            <a:schemeClr val="bg1"/>
                          </a:solidFill>
                        </a:defRPr>
                      </a:pPr>
                      <a:t>[VALUE]</a:t>
                    </a:fld>
                    <a:br>
                      <a:rPr lang="en-US" sz="1000"/>
                    </a:br>
                    <a:r>
                      <a:rPr lang="en-US" sz="1000"/>
                      <a:t>(141 brands)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100" b="0" i="0" u="none" strike="noStrike" kern="1200" baseline="0">
                      <a:solidFill>
                        <a:schemeClr val="bg1"/>
                      </a:solidFill>
                      <a:latin typeface="Helvetica" panose="020B0403020202020204" pitchFamily="34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6400479159949342"/>
                      <c:h val="0.29379236073565146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1A5C-41E2-B3B0-A09773A7CBE4}"/>
                </c:ext>
              </c:extLst>
            </c:dLbl>
            <c:dLbl>
              <c:idx val="1"/>
              <c:layout>
                <c:manualLayout>
                  <c:x val="4.1271757929260335E-2"/>
                  <c:y val="-6.5343978767400057E-2"/>
                </c:manualLayout>
              </c:layout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1100" b="0" i="0" u="none" strike="noStrike" kern="1200" baseline="0">
                        <a:solidFill>
                          <a:schemeClr val="bg1"/>
                        </a:solidFill>
                        <a:latin typeface="Helvetica" panose="020B0403020202020204" pitchFamily="34" charset="0"/>
                        <a:ea typeface="+mn-ea"/>
                        <a:cs typeface="+mn-cs"/>
                      </a:defRPr>
                    </a:pPr>
                    <a:r>
                      <a:rPr lang="sv-SE" sz="1100" u="sng" baseline="0">
                        <a:solidFill>
                          <a:schemeClr val="bg1"/>
                        </a:solidFill>
                      </a:rPr>
                      <a:t>$500K-$1MM</a:t>
                    </a:r>
                  </a:p>
                  <a:p>
                    <a:pPr>
                      <a:defRPr sz="1100">
                        <a:solidFill>
                          <a:schemeClr val="bg1"/>
                        </a:solidFill>
                      </a:defRPr>
                    </a:pPr>
                    <a:fld id="{2599AD1A-1E93-4E9D-A437-13CD9ABB361B}" type="VALUE">
                      <a:rPr lang="sv-SE" sz="1000" baseline="0">
                        <a:solidFill>
                          <a:schemeClr val="bg1"/>
                        </a:solidFill>
                      </a:rPr>
                      <a:pPr>
                        <a:defRPr sz="1100">
                          <a:solidFill>
                            <a:schemeClr val="bg1"/>
                          </a:solidFill>
                        </a:defRPr>
                      </a:pPr>
                      <a:t>[VALUE]</a:t>
                    </a:fld>
                    <a:endParaRPr lang="sv-SE" sz="1000" baseline="0">
                      <a:solidFill>
                        <a:schemeClr val="bg1"/>
                      </a:solidFill>
                    </a:endParaRPr>
                  </a:p>
                  <a:p>
                    <a:pPr>
                      <a:defRPr sz="1100">
                        <a:solidFill>
                          <a:schemeClr val="bg1"/>
                        </a:solidFill>
                      </a:defRPr>
                    </a:pPr>
                    <a:r>
                      <a:rPr lang="sv-SE" sz="1000" baseline="0">
                        <a:solidFill>
                          <a:schemeClr val="bg1"/>
                        </a:solidFill>
                      </a:rPr>
                      <a:t>(38 brands)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100" b="0" i="0" u="none" strike="noStrike" kern="1200" baseline="0">
                      <a:solidFill>
                        <a:schemeClr val="bg1"/>
                      </a:solidFill>
                      <a:latin typeface="Helvetica" panose="020B0403020202020204" pitchFamily="34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7067881348131706"/>
                      <c:h val="0.16748247261061697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1A5C-41E2-B3B0-A09773A7CBE4}"/>
                </c:ext>
              </c:extLst>
            </c:dLbl>
            <c:dLbl>
              <c:idx val="2"/>
              <c:layout>
                <c:manualLayout>
                  <c:x val="0.2500220425445332"/>
                  <c:y val="-0.12867031889215766"/>
                </c:manualLayout>
              </c:layout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1100" b="0" i="0" u="none" strike="noStrike" kern="1200" baseline="0">
                        <a:solidFill>
                          <a:schemeClr val="bg1"/>
                        </a:solidFill>
                        <a:latin typeface="Helvetica" panose="020B0403020202020204" pitchFamily="34" charset="0"/>
                        <a:ea typeface="+mn-ea"/>
                        <a:cs typeface="+mn-cs"/>
                      </a:defRPr>
                    </a:pPr>
                    <a:r>
                      <a:rPr lang="sv-SE" sz="1100" u="sng" baseline="0">
                        <a:solidFill>
                          <a:schemeClr val="bg1"/>
                        </a:solidFill>
                      </a:rPr>
                      <a:t>$1-$5MM</a:t>
                    </a:r>
                  </a:p>
                  <a:p>
                    <a:pPr>
                      <a:defRPr sz="1100">
                        <a:solidFill>
                          <a:schemeClr val="bg1"/>
                        </a:solidFill>
                      </a:defRPr>
                    </a:pPr>
                    <a:fld id="{BE937504-DC4B-44EA-BDCA-BBF2E168B173}" type="VALUE">
                      <a:rPr lang="sv-SE" sz="1000" baseline="0" smtClean="0">
                        <a:solidFill>
                          <a:schemeClr val="bg1"/>
                        </a:solidFill>
                      </a:rPr>
                      <a:pPr>
                        <a:defRPr sz="1100">
                          <a:solidFill>
                            <a:schemeClr val="bg1"/>
                          </a:solidFill>
                        </a:defRPr>
                      </a:pPr>
                      <a:t>[VALUE]</a:t>
                    </a:fld>
                    <a:endParaRPr lang="sv-SE" sz="1000" baseline="0">
                      <a:solidFill>
                        <a:schemeClr val="bg1"/>
                      </a:solidFill>
                    </a:endParaRPr>
                  </a:p>
                  <a:p>
                    <a:pPr>
                      <a:defRPr sz="1100">
                        <a:solidFill>
                          <a:schemeClr val="bg1"/>
                        </a:solidFill>
                      </a:defRPr>
                    </a:pPr>
                    <a:r>
                      <a:rPr lang="sv-SE" sz="1000" baseline="0">
                        <a:solidFill>
                          <a:schemeClr val="bg1"/>
                        </a:solidFill>
                      </a:rPr>
                      <a:t>(77 brands)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100" b="0" i="0" u="none" strike="noStrike" kern="1200" baseline="0">
                      <a:solidFill>
                        <a:schemeClr val="bg1"/>
                      </a:solidFill>
                      <a:latin typeface="Helvetica" panose="020B0403020202020204" pitchFamily="34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0947976659616246"/>
                      <c:h val="0.2011379662366864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1A5C-41E2-B3B0-A09773A7CBE4}"/>
                </c:ext>
              </c:extLst>
            </c:dLbl>
            <c:dLbl>
              <c:idx val="3"/>
              <c:layout>
                <c:manualLayout>
                  <c:x val="-6.756294236480169E-2"/>
                  <c:y val="0.17814170433838467"/>
                </c:manualLayout>
              </c:layout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1100" b="0" i="0" u="none" strike="noStrike" kern="1200" baseline="0">
                        <a:solidFill>
                          <a:srgbClr val="1F1A62"/>
                        </a:solidFill>
                        <a:latin typeface="Helvetica" panose="020B0403020202020204" pitchFamily="34" charset="0"/>
                        <a:ea typeface="+mn-ea"/>
                        <a:cs typeface="+mn-cs"/>
                      </a:defRPr>
                    </a:pPr>
                    <a:r>
                      <a:rPr lang="sv-SE" sz="1100" u="sng">
                        <a:solidFill>
                          <a:srgbClr val="1F1A62"/>
                        </a:solidFill>
                      </a:rPr>
                      <a:t>$5</a:t>
                    </a:r>
                    <a:r>
                      <a:rPr lang="sv-SE" sz="1100" u="sng" baseline="0">
                        <a:solidFill>
                          <a:srgbClr val="1F1A62"/>
                        </a:solidFill>
                      </a:rPr>
                      <a:t> -</a:t>
                    </a:r>
                    <a:r>
                      <a:rPr lang="sv-SE" sz="1100" u="sng">
                        <a:solidFill>
                          <a:srgbClr val="1F1A62"/>
                        </a:solidFill>
                      </a:rPr>
                      <a:t> $10MM</a:t>
                    </a:r>
                  </a:p>
                  <a:p>
                    <a:pPr>
                      <a:defRPr sz="1100">
                        <a:solidFill>
                          <a:srgbClr val="1F1A62"/>
                        </a:solidFill>
                      </a:defRPr>
                    </a:pPr>
                    <a:fld id="{E46E5911-98A7-46C7-9482-B3767F8C8B65}" type="VALUE">
                      <a:rPr lang="sv-SE" sz="1000" smtClean="0">
                        <a:solidFill>
                          <a:srgbClr val="1F1A62"/>
                        </a:solidFill>
                      </a:rPr>
                      <a:pPr>
                        <a:defRPr sz="1100">
                          <a:solidFill>
                            <a:srgbClr val="1F1A62"/>
                          </a:solidFill>
                        </a:defRPr>
                      </a:pPr>
                      <a:t>[VALUE]</a:t>
                    </a:fld>
                    <a:endParaRPr lang="sv-SE" sz="1000">
                      <a:solidFill>
                        <a:srgbClr val="1F1A62"/>
                      </a:solidFill>
                    </a:endParaRPr>
                  </a:p>
                  <a:p>
                    <a:pPr>
                      <a:defRPr sz="1100">
                        <a:solidFill>
                          <a:srgbClr val="1F1A62"/>
                        </a:solidFill>
                      </a:defRPr>
                    </a:pPr>
                    <a:r>
                      <a:rPr lang="sv-SE" sz="1000">
                        <a:solidFill>
                          <a:srgbClr val="1F1A62"/>
                        </a:solidFill>
                      </a:rPr>
                      <a:t>(29 brands)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100" b="0" i="0" u="none" strike="noStrike" kern="1200" baseline="0">
                      <a:solidFill>
                        <a:srgbClr val="1F1A62"/>
                      </a:solidFill>
                      <a:latin typeface="Helvetica" panose="020B0403020202020204" pitchFamily="34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416621047481094"/>
                      <c:h val="0.1908361167165177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1A5C-41E2-B3B0-A09773A7CBE4}"/>
                </c:ext>
              </c:extLst>
            </c:dLbl>
            <c:dLbl>
              <c:idx val="4"/>
              <c:layout>
                <c:manualLayout>
                  <c:x val="0.14205329935713282"/>
                  <c:y val="7.8169648448932594E-2"/>
                </c:manualLayout>
              </c:layout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1100" b="0" i="0" u="none" strike="noStrike" kern="1200" baseline="0">
                        <a:solidFill>
                          <a:srgbClr val="1F1A62"/>
                        </a:solidFill>
                        <a:latin typeface="Helvetica" panose="020B0403020202020204" pitchFamily="34" charset="0"/>
                        <a:ea typeface="+mn-ea"/>
                        <a:cs typeface="+mn-cs"/>
                      </a:defRPr>
                    </a:pPr>
                    <a:r>
                      <a:rPr lang="en-US" sz="1100" b="0" i="0" u="sng" strike="noStrike" kern="1200" baseline="0">
                        <a:solidFill>
                          <a:srgbClr val="1F1A62"/>
                        </a:solidFill>
                        <a:latin typeface="Helvetica" panose="020B0403020202020204" pitchFamily="34" charset="0"/>
                      </a:rPr>
                      <a:t>Over $10MM</a:t>
                    </a:r>
                  </a:p>
                  <a:p>
                    <a:pPr>
                      <a:defRPr sz="1100">
                        <a:solidFill>
                          <a:srgbClr val="1F1A62"/>
                        </a:solidFill>
                      </a:defRPr>
                    </a:pPr>
                    <a:fld id="{CB5D9784-A08D-404A-A0E1-6C417CB0FBCE}" type="VALUE">
                      <a:rPr lang="en-US" sz="1000" baseline="0" smtClean="0">
                        <a:solidFill>
                          <a:srgbClr val="1F1A62"/>
                        </a:solidFill>
                      </a:rPr>
                      <a:pPr>
                        <a:defRPr sz="1100">
                          <a:solidFill>
                            <a:srgbClr val="1F1A62"/>
                          </a:solidFill>
                        </a:defRPr>
                      </a:pPr>
                      <a:t>[VALUE]</a:t>
                    </a:fld>
                    <a:endParaRPr lang="en-US" sz="1000" baseline="0">
                      <a:solidFill>
                        <a:srgbClr val="1F1A62"/>
                      </a:solidFill>
                    </a:endParaRPr>
                  </a:p>
                  <a:p>
                    <a:pPr>
                      <a:defRPr sz="1100">
                        <a:solidFill>
                          <a:srgbClr val="1F1A62"/>
                        </a:solidFill>
                      </a:defRPr>
                    </a:pPr>
                    <a:r>
                      <a:rPr lang="en-US" sz="1000" baseline="0">
                        <a:solidFill>
                          <a:srgbClr val="1F1A62"/>
                        </a:solidFill>
                      </a:rPr>
                      <a:t>(28 brands)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100" b="0" i="0" u="none" strike="noStrike" kern="1200" baseline="0">
                      <a:solidFill>
                        <a:srgbClr val="1F1A62"/>
                      </a:solidFill>
                      <a:latin typeface="Helvetica" panose="020B0403020202020204" pitchFamily="34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6415349362219565"/>
                      <c:h val="0.19484184956774339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1A5C-41E2-B3B0-A09773A7CBE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rgbClr val="1F1A62"/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5"/>
                <c:pt idx="0">
                  <c:v>Under $500k</c:v>
                </c:pt>
                <c:pt idx="1">
                  <c:v>$500k - $1MM</c:v>
                </c:pt>
                <c:pt idx="2">
                  <c:v>$1 - $5MM</c:v>
                </c:pt>
                <c:pt idx="3">
                  <c:v>$5 - $10MM</c:v>
                </c:pt>
                <c:pt idx="4">
                  <c:v>Over $10MM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0.45</c:v>
                </c:pt>
                <c:pt idx="1">
                  <c:v>0.12</c:v>
                </c:pt>
                <c:pt idx="2">
                  <c:v>0.25</c:v>
                </c:pt>
                <c:pt idx="3">
                  <c:v>0.09</c:v>
                </c:pt>
                <c:pt idx="4">
                  <c:v>0.09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Sheet1!#REF!</c15:sqref>
                        </c15:formulaRef>
                      </c:ext>
                    </c:extLst>
                    <c:strCache>
                      <c:ptCount val="1"/>
                      <c:pt idx="0">
                        <c:v>#REF!</c:v>
                      </c:pt>
                    </c:strCache>
                  </c:strRef>
                </c15:tx>
              </c15:filteredSeriesTitle>
            </c:ext>
            <c:ext xmlns:c16="http://schemas.microsoft.com/office/drawing/2014/chart" uri="{C3380CC4-5D6E-409C-BE32-E72D297353CC}">
              <c16:uniqueId val="{0000000A-1A5C-41E2-B3B0-A09773A7CBE4}"/>
            </c:ext>
          </c:extLst>
        </c:ser>
        <c:ser>
          <c:idx val="1"/>
          <c:order val="1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C-1A5C-41E2-B3B0-A09773A7CBE4}"/>
              </c:ext>
            </c:extLst>
          </c:dPt>
          <c:cat>
            <c:strRef>
              <c:f>Sheet1!$A$2:$A$6</c:f>
              <c:strCache>
                <c:ptCount val="5"/>
                <c:pt idx="0">
                  <c:v>Under $500k</c:v>
                </c:pt>
                <c:pt idx="1">
                  <c:v>$500k - $1MM</c:v>
                </c:pt>
                <c:pt idx="2">
                  <c:v>$1 - $5MM</c:v>
                </c:pt>
                <c:pt idx="3">
                  <c:v>$5 - $10MM</c:v>
                </c:pt>
                <c:pt idx="4">
                  <c:v>Over $10MM</c:v>
                </c:pt>
              </c:strCache>
            </c:strRef>
          </c:cat>
          <c:val>
            <c:numRef>
              <c:f>Sheet1!#REF!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Sheet1!#REF!</c15:sqref>
                        </c15:formulaRef>
                      </c:ext>
                    </c:extLst>
                    <c:strCache>
                      <c:ptCount val="1"/>
                      <c:pt idx="0">
                        <c:v>#REF!</c:v>
                      </c:pt>
                    </c:strCache>
                  </c:strRef>
                </c15:tx>
              </c15:filteredSeriesTitle>
            </c:ext>
            <c:ext xmlns:c16="http://schemas.microsoft.com/office/drawing/2014/chart" uri="{C3380CC4-5D6E-409C-BE32-E72D297353CC}">
              <c16:uniqueId val="{0000000D-1A5C-41E2-B3B0-A09773A7CBE4}"/>
            </c:ext>
          </c:extLst>
        </c:ser>
        <c:ser>
          <c:idx val="2"/>
          <c:order val="2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1A5C-41E2-B3B0-A09773A7CBE4}"/>
              </c:ext>
            </c:extLst>
          </c:dPt>
          <c:cat>
            <c:strRef>
              <c:f>Sheet1!$A$2:$A$6</c:f>
              <c:strCache>
                <c:ptCount val="5"/>
                <c:pt idx="0">
                  <c:v>Under $500k</c:v>
                </c:pt>
                <c:pt idx="1">
                  <c:v>$500k - $1MM</c:v>
                </c:pt>
                <c:pt idx="2">
                  <c:v>$1 - $5MM</c:v>
                </c:pt>
                <c:pt idx="3">
                  <c:v>$5 - $10MM</c:v>
                </c:pt>
                <c:pt idx="4">
                  <c:v>Over $10MM</c:v>
                </c:pt>
              </c:strCache>
            </c:strRef>
          </c:cat>
          <c:val>
            <c:numRef>
              <c:f>Sheet1!#REF!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Sheet1!#REF!</c15:sqref>
                        </c15:formulaRef>
                      </c:ext>
                    </c:extLst>
                    <c:strCache>
                      <c:ptCount val="1"/>
                      <c:pt idx="0">
                        <c:v>#REF!</c:v>
                      </c:pt>
                    </c:strCache>
                  </c:strRef>
                </c15:tx>
              </c15:filteredSeriesTitle>
            </c:ext>
            <c:ext xmlns:c16="http://schemas.microsoft.com/office/drawing/2014/chart" uri="{C3380CC4-5D6E-409C-BE32-E72D297353CC}">
              <c16:uniqueId val="{00000010-1A5C-41E2-B3B0-A09773A7CBE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rgbClr val="FF0000"/>
          </a:solidFill>
          <a:latin typeface="Helvetica" panose="020B0403020202020204" pitchFamily="34" charset="0"/>
        </a:defRPr>
      </a:pPr>
      <a:endParaRPr lang="en-US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4642543006421264"/>
          <c:y val="8.7863918759155391E-2"/>
          <c:w val="0.70301821514729501"/>
          <c:h val="0.91213608124084466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rgbClr val="1F1A6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9E5-4931-921C-97BD8380B649}"/>
              </c:ext>
            </c:extLst>
          </c:dPt>
          <c:dPt>
            <c:idx val="1"/>
            <c:bubble3D val="0"/>
            <c:spPr>
              <a:solidFill>
                <a:srgbClr val="00BFF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9E5-4931-921C-97BD8380B649}"/>
              </c:ext>
            </c:extLst>
          </c:dPt>
          <c:dPt>
            <c:idx val="2"/>
            <c:bubble3D val="0"/>
            <c:spPr>
              <a:solidFill>
                <a:srgbClr val="4EBEA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79E5-4931-921C-97BD8380B649}"/>
              </c:ext>
            </c:extLst>
          </c:dPt>
          <c:dPt>
            <c:idx val="3"/>
            <c:bubble3D val="0"/>
            <c:spPr>
              <a:solidFill>
                <a:srgbClr val="ED3C8D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79E5-4931-921C-97BD8380B649}"/>
              </c:ext>
            </c:extLst>
          </c:dPt>
          <c:dPt>
            <c:idx val="4"/>
            <c:bubble3D val="0"/>
            <c:spPr>
              <a:solidFill>
                <a:srgbClr val="FFE6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79E5-4931-921C-97BD8380B649}"/>
              </c:ext>
            </c:extLst>
          </c:dPt>
          <c:dLbls>
            <c:dLbl>
              <c:idx val="0"/>
              <c:layout>
                <c:manualLayout>
                  <c:x val="-7.1508194497599542E-2"/>
                  <c:y val="4.4257869975561213E-2"/>
                </c:manualLayout>
              </c:layout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1100" b="0" i="0" u="none" strike="noStrike" kern="1200" baseline="0">
                        <a:solidFill>
                          <a:schemeClr val="bg1"/>
                        </a:solidFill>
                        <a:latin typeface="Helvetica" panose="020B0403020202020204" pitchFamily="34" charset="0"/>
                        <a:ea typeface="+mn-ea"/>
                        <a:cs typeface="+mn-cs"/>
                      </a:defRPr>
                    </a:pPr>
                    <a:r>
                      <a:rPr lang="en-US" sz="1100" u="sng"/>
                      <a:t>Under $500K</a:t>
                    </a:r>
                    <a:br>
                      <a:rPr lang="en-US" sz="1100"/>
                    </a:br>
                    <a:fld id="{92733F42-B5D9-48CE-BEBE-BCE1707A1662}" type="VALUE">
                      <a:rPr lang="en-US" sz="1000" smtClean="0"/>
                      <a:pPr>
                        <a:defRPr sz="1100">
                          <a:solidFill>
                            <a:schemeClr val="bg1"/>
                          </a:solidFill>
                        </a:defRPr>
                      </a:pPr>
                      <a:t>[VALUE]</a:t>
                    </a:fld>
                    <a:br>
                      <a:rPr lang="en-US" sz="1000"/>
                    </a:br>
                    <a:r>
                      <a:rPr lang="en-US" sz="1000"/>
                      <a:t>(142 brands)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100" b="0" i="0" u="none" strike="noStrike" kern="1200" baseline="0">
                      <a:solidFill>
                        <a:schemeClr val="bg1"/>
                      </a:solidFill>
                      <a:latin typeface="Helvetica" panose="020B0403020202020204" pitchFamily="34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6400479159949342"/>
                      <c:h val="0.29379236073565146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79E5-4931-921C-97BD8380B649}"/>
                </c:ext>
              </c:extLst>
            </c:dLbl>
            <c:dLbl>
              <c:idx val="1"/>
              <c:layout>
                <c:manualLayout>
                  <c:x val="0.13355989516468936"/>
                  <c:y val="-3.0167790842641113E-2"/>
                </c:manualLayout>
              </c:layout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1100" b="0" i="0" u="none" strike="noStrike" kern="1200" baseline="0">
                        <a:solidFill>
                          <a:schemeClr val="bg1"/>
                        </a:solidFill>
                        <a:latin typeface="Helvetica" panose="020B0403020202020204" pitchFamily="34" charset="0"/>
                        <a:ea typeface="+mn-ea"/>
                        <a:cs typeface="+mn-cs"/>
                      </a:defRPr>
                    </a:pPr>
                    <a:r>
                      <a:rPr lang="sv-SE" sz="1100" u="sng" baseline="0">
                        <a:solidFill>
                          <a:schemeClr val="bg1"/>
                        </a:solidFill>
                      </a:rPr>
                      <a:t>$500K-$1MM</a:t>
                    </a:r>
                  </a:p>
                  <a:p>
                    <a:pPr>
                      <a:defRPr sz="1100">
                        <a:solidFill>
                          <a:schemeClr val="bg1"/>
                        </a:solidFill>
                      </a:defRPr>
                    </a:pPr>
                    <a:fld id="{2599AD1A-1E93-4E9D-A437-13CD9ABB361B}" type="VALUE">
                      <a:rPr lang="sv-SE" sz="1000" baseline="0">
                        <a:solidFill>
                          <a:schemeClr val="bg1"/>
                        </a:solidFill>
                      </a:rPr>
                      <a:pPr>
                        <a:defRPr sz="1100">
                          <a:solidFill>
                            <a:schemeClr val="bg1"/>
                          </a:solidFill>
                        </a:defRPr>
                      </a:pPr>
                      <a:t>[VALUE]</a:t>
                    </a:fld>
                    <a:endParaRPr lang="sv-SE" sz="1000" baseline="0">
                      <a:solidFill>
                        <a:schemeClr val="bg1"/>
                      </a:solidFill>
                    </a:endParaRPr>
                  </a:p>
                  <a:p>
                    <a:pPr>
                      <a:defRPr sz="1100">
                        <a:solidFill>
                          <a:schemeClr val="bg1"/>
                        </a:solidFill>
                      </a:defRPr>
                    </a:pPr>
                    <a:r>
                      <a:rPr lang="sv-SE" sz="1000" baseline="0">
                        <a:solidFill>
                          <a:schemeClr val="bg1"/>
                        </a:solidFill>
                      </a:rPr>
                      <a:t>(44 brands)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100" b="0" i="0" u="none" strike="noStrike" kern="1200" baseline="0">
                      <a:solidFill>
                        <a:schemeClr val="bg1"/>
                      </a:solidFill>
                      <a:latin typeface="Helvetica" panose="020B0403020202020204" pitchFamily="34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7067883485851235"/>
                      <c:h val="0.2300180889671099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79E5-4931-921C-97BD8380B649}"/>
                </c:ext>
              </c:extLst>
            </c:dLbl>
            <c:dLbl>
              <c:idx val="2"/>
              <c:layout>
                <c:manualLayout>
                  <c:x val="0.27463218017721236"/>
                  <c:y val="-1.9232811063651944E-2"/>
                </c:manualLayout>
              </c:layout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1100" b="0" i="0" u="none" strike="noStrike" kern="1200" baseline="0">
                        <a:solidFill>
                          <a:schemeClr val="bg1"/>
                        </a:solidFill>
                        <a:latin typeface="Helvetica" panose="020B0403020202020204" pitchFamily="34" charset="0"/>
                        <a:ea typeface="+mn-ea"/>
                        <a:cs typeface="+mn-cs"/>
                      </a:defRPr>
                    </a:pPr>
                    <a:r>
                      <a:rPr lang="sv-SE" sz="1100" u="sng" baseline="0">
                        <a:solidFill>
                          <a:schemeClr val="bg1"/>
                        </a:solidFill>
                      </a:rPr>
                      <a:t>$1-$5MM</a:t>
                    </a:r>
                  </a:p>
                  <a:p>
                    <a:pPr>
                      <a:defRPr sz="1100">
                        <a:solidFill>
                          <a:schemeClr val="bg1"/>
                        </a:solidFill>
                      </a:defRPr>
                    </a:pPr>
                    <a:fld id="{BE937504-DC4B-44EA-BDCA-BBF2E168B173}" type="VALUE">
                      <a:rPr lang="sv-SE" sz="1000" baseline="0" smtClean="0">
                        <a:solidFill>
                          <a:schemeClr val="bg1"/>
                        </a:solidFill>
                      </a:rPr>
                      <a:pPr>
                        <a:defRPr sz="1100">
                          <a:solidFill>
                            <a:schemeClr val="bg1"/>
                          </a:solidFill>
                        </a:defRPr>
                      </a:pPr>
                      <a:t>[VALUE]</a:t>
                    </a:fld>
                    <a:endParaRPr lang="sv-SE" sz="1000" baseline="0">
                      <a:solidFill>
                        <a:schemeClr val="bg1"/>
                      </a:solidFill>
                    </a:endParaRPr>
                  </a:p>
                  <a:p>
                    <a:pPr>
                      <a:defRPr sz="1100">
                        <a:solidFill>
                          <a:schemeClr val="bg1"/>
                        </a:solidFill>
                      </a:defRPr>
                    </a:pPr>
                    <a:r>
                      <a:rPr lang="sv-SE" sz="1000" baseline="0">
                        <a:solidFill>
                          <a:schemeClr val="bg1"/>
                        </a:solidFill>
                      </a:rPr>
                      <a:t>(69 brands)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100" b="0" i="0" u="none" strike="noStrike" kern="1200" baseline="0">
                      <a:solidFill>
                        <a:schemeClr val="bg1"/>
                      </a:solidFill>
                      <a:latin typeface="Helvetica" panose="020B0403020202020204" pitchFamily="34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0947976659616246"/>
                      <c:h val="0.2011379662366864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79E5-4931-921C-97BD8380B649}"/>
                </c:ext>
              </c:extLst>
            </c:dLbl>
            <c:dLbl>
              <c:idx val="3"/>
              <c:layout>
                <c:manualLayout>
                  <c:x val="-8.0989395356047648E-3"/>
                  <c:y val="0.11560598557923864"/>
                </c:manualLayout>
              </c:layout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1100" b="0" i="0" u="none" strike="noStrike" kern="1200" baseline="0">
                        <a:solidFill>
                          <a:srgbClr val="1F1A62"/>
                        </a:solidFill>
                        <a:latin typeface="Helvetica" panose="020B0403020202020204" pitchFamily="34" charset="0"/>
                        <a:ea typeface="+mn-ea"/>
                        <a:cs typeface="+mn-cs"/>
                      </a:defRPr>
                    </a:pPr>
                    <a:r>
                      <a:rPr lang="sv-SE" sz="1100" u="sng">
                        <a:solidFill>
                          <a:srgbClr val="1F1A62"/>
                        </a:solidFill>
                      </a:rPr>
                      <a:t>$5</a:t>
                    </a:r>
                    <a:r>
                      <a:rPr lang="sv-SE" sz="1100" u="sng" baseline="0">
                        <a:solidFill>
                          <a:srgbClr val="1F1A62"/>
                        </a:solidFill>
                      </a:rPr>
                      <a:t> -</a:t>
                    </a:r>
                    <a:r>
                      <a:rPr lang="sv-SE" sz="1100" u="sng">
                        <a:solidFill>
                          <a:srgbClr val="1F1A62"/>
                        </a:solidFill>
                      </a:rPr>
                      <a:t> $10MM</a:t>
                    </a:r>
                  </a:p>
                  <a:p>
                    <a:pPr>
                      <a:defRPr sz="1100">
                        <a:solidFill>
                          <a:srgbClr val="1F1A62"/>
                        </a:solidFill>
                      </a:defRPr>
                    </a:pPr>
                    <a:fld id="{E46E5911-98A7-46C7-9482-B3767F8C8B65}" type="VALUE">
                      <a:rPr lang="sv-SE" sz="1000" smtClean="0">
                        <a:solidFill>
                          <a:srgbClr val="1F1A62"/>
                        </a:solidFill>
                      </a:rPr>
                      <a:pPr>
                        <a:defRPr sz="1100">
                          <a:solidFill>
                            <a:srgbClr val="1F1A62"/>
                          </a:solidFill>
                        </a:defRPr>
                      </a:pPr>
                      <a:t>[VALUE]</a:t>
                    </a:fld>
                    <a:endParaRPr lang="sv-SE" sz="1000">
                      <a:solidFill>
                        <a:srgbClr val="1F1A62"/>
                      </a:solidFill>
                    </a:endParaRPr>
                  </a:p>
                  <a:p>
                    <a:pPr>
                      <a:defRPr sz="1100">
                        <a:solidFill>
                          <a:srgbClr val="1F1A62"/>
                        </a:solidFill>
                      </a:defRPr>
                    </a:pPr>
                    <a:r>
                      <a:rPr lang="sv-SE" sz="1000">
                        <a:solidFill>
                          <a:srgbClr val="1F1A62"/>
                        </a:solidFill>
                      </a:rPr>
                      <a:t>(15 brands)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100" b="0" i="0" u="none" strike="noStrike" kern="1200" baseline="0">
                      <a:solidFill>
                        <a:srgbClr val="1F1A62"/>
                      </a:solidFill>
                      <a:latin typeface="Helvetica" panose="020B0403020202020204" pitchFamily="34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4166206841533175"/>
                      <c:h val="0.28463968207574031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79E5-4931-921C-97BD8380B649}"/>
                </c:ext>
              </c:extLst>
            </c:dLbl>
            <c:dLbl>
              <c:idx val="4"/>
              <c:layout>
                <c:manualLayout>
                  <c:x val="0.15128210096938752"/>
                  <c:y val="8.2078130871379232E-2"/>
                </c:manualLayout>
              </c:layout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1100" b="0" i="0" u="none" strike="noStrike" kern="1200" baseline="0">
                        <a:solidFill>
                          <a:srgbClr val="1F1A62"/>
                        </a:solidFill>
                        <a:latin typeface="Helvetica" panose="020B0403020202020204" pitchFamily="34" charset="0"/>
                        <a:ea typeface="+mn-ea"/>
                        <a:cs typeface="+mn-cs"/>
                      </a:defRPr>
                    </a:pPr>
                    <a:r>
                      <a:rPr lang="en-US" sz="1100" b="0" i="0" u="sng" strike="noStrike" kern="1200" baseline="0">
                        <a:solidFill>
                          <a:srgbClr val="1F1A62"/>
                        </a:solidFill>
                        <a:latin typeface="Helvetica" panose="020B0403020202020204" pitchFamily="34" charset="0"/>
                      </a:rPr>
                      <a:t>Over $10MM</a:t>
                    </a:r>
                  </a:p>
                  <a:p>
                    <a:pPr>
                      <a:defRPr sz="1100">
                        <a:solidFill>
                          <a:srgbClr val="1F1A62"/>
                        </a:solidFill>
                      </a:defRPr>
                    </a:pPr>
                    <a:fld id="{CB5D9784-A08D-404A-A0E1-6C417CB0FBCE}" type="VALUE">
                      <a:rPr lang="en-US" sz="1000" baseline="0" smtClean="0">
                        <a:solidFill>
                          <a:srgbClr val="1F1A62"/>
                        </a:solidFill>
                      </a:rPr>
                      <a:pPr>
                        <a:defRPr sz="1100">
                          <a:solidFill>
                            <a:srgbClr val="1F1A62"/>
                          </a:solidFill>
                        </a:defRPr>
                      </a:pPr>
                      <a:t>[VALUE]</a:t>
                    </a:fld>
                    <a:endParaRPr lang="en-US" sz="1000" baseline="0">
                      <a:solidFill>
                        <a:srgbClr val="1F1A62"/>
                      </a:solidFill>
                    </a:endParaRPr>
                  </a:p>
                  <a:p>
                    <a:pPr>
                      <a:defRPr sz="1100">
                        <a:solidFill>
                          <a:srgbClr val="1F1A62"/>
                        </a:solidFill>
                      </a:defRPr>
                    </a:pPr>
                    <a:r>
                      <a:rPr lang="en-US" sz="1000" baseline="0">
                        <a:solidFill>
                          <a:srgbClr val="1F1A62"/>
                        </a:solidFill>
                      </a:rPr>
                      <a:t>(33 brands)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100" b="0" i="0" u="none" strike="noStrike" kern="1200" baseline="0">
                      <a:solidFill>
                        <a:srgbClr val="1F1A62"/>
                      </a:solidFill>
                      <a:latin typeface="Helvetica" panose="020B0403020202020204" pitchFamily="34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6415349362219565"/>
                      <c:h val="0.19484184956774339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79E5-4931-921C-97BD8380B64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rgbClr val="1F1A62"/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5"/>
                <c:pt idx="0">
                  <c:v>Under $500k</c:v>
                </c:pt>
                <c:pt idx="1">
                  <c:v>$500k - $1MM</c:v>
                </c:pt>
                <c:pt idx="2">
                  <c:v>$1 - $5MM</c:v>
                </c:pt>
                <c:pt idx="3">
                  <c:v>$5 - $10MM</c:v>
                </c:pt>
                <c:pt idx="4">
                  <c:v>Over $10MM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0.47</c:v>
                </c:pt>
                <c:pt idx="1">
                  <c:v>0.15</c:v>
                </c:pt>
                <c:pt idx="2">
                  <c:v>0.23</c:v>
                </c:pt>
                <c:pt idx="3">
                  <c:v>0.05</c:v>
                </c:pt>
                <c:pt idx="4">
                  <c:v>0.11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Sheet1!#REF!</c15:sqref>
                        </c15:formulaRef>
                      </c:ext>
                    </c:extLst>
                    <c:strCache>
                      <c:ptCount val="1"/>
                      <c:pt idx="0">
                        <c:v>#REF!</c:v>
                      </c:pt>
                    </c:strCache>
                  </c:strRef>
                </c15:tx>
              </c15:filteredSeriesTitle>
            </c:ext>
            <c:ext xmlns:c16="http://schemas.microsoft.com/office/drawing/2014/chart" uri="{C3380CC4-5D6E-409C-BE32-E72D297353CC}">
              <c16:uniqueId val="{0000000A-79E5-4931-921C-97BD8380B649}"/>
            </c:ext>
          </c:extLst>
        </c:ser>
        <c:ser>
          <c:idx val="1"/>
          <c:order val="1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C-79E5-4931-921C-97BD8380B649}"/>
              </c:ext>
            </c:extLst>
          </c:dPt>
          <c:cat>
            <c:strRef>
              <c:f>Sheet1!$A$2:$A$6</c:f>
              <c:strCache>
                <c:ptCount val="5"/>
                <c:pt idx="0">
                  <c:v>Under $500k</c:v>
                </c:pt>
                <c:pt idx="1">
                  <c:v>$500k - $1MM</c:v>
                </c:pt>
                <c:pt idx="2">
                  <c:v>$1 - $5MM</c:v>
                </c:pt>
                <c:pt idx="3">
                  <c:v>$5 - $10MM</c:v>
                </c:pt>
                <c:pt idx="4">
                  <c:v>Over $10MM</c:v>
                </c:pt>
              </c:strCache>
            </c:strRef>
          </c:cat>
          <c:val>
            <c:numRef>
              <c:f>Sheet1!#REF!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Sheet1!#REF!</c15:sqref>
                        </c15:formulaRef>
                      </c:ext>
                    </c:extLst>
                    <c:strCache>
                      <c:ptCount val="1"/>
                      <c:pt idx="0">
                        <c:v>#REF!</c:v>
                      </c:pt>
                    </c:strCache>
                  </c:strRef>
                </c15:tx>
              </c15:filteredSeriesTitle>
            </c:ext>
            <c:ext xmlns:c16="http://schemas.microsoft.com/office/drawing/2014/chart" uri="{C3380CC4-5D6E-409C-BE32-E72D297353CC}">
              <c16:uniqueId val="{0000000D-79E5-4931-921C-97BD8380B649}"/>
            </c:ext>
          </c:extLst>
        </c:ser>
        <c:ser>
          <c:idx val="2"/>
          <c:order val="2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79E5-4931-921C-97BD8380B649}"/>
              </c:ext>
            </c:extLst>
          </c:dPt>
          <c:cat>
            <c:strRef>
              <c:f>Sheet1!$A$2:$A$6</c:f>
              <c:strCache>
                <c:ptCount val="5"/>
                <c:pt idx="0">
                  <c:v>Under $500k</c:v>
                </c:pt>
                <c:pt idx="1">
                  <c:v>$500k - $1MM</c:v>
                </c:pt>
                <c:pt idx="2">
                  <c:v>$1 - $5MM</c:v>
                </c:pt>
                <c:pt idx="3">
                  <c:v>$5 - $10MM</c:v>
                </c:pt>
                <c:pt idx="4">
                  <c:v>Over $10MM</c:v>
                </c:pt>
              </c:strCache>
            </c:strRef>
          </c:cat>
          <c:val>
            <c:numRef>
              <c:f>Sheet1!#REF!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Sheet1!#REF!</c15:sqref>
                        </c15:formulaRef>
                      </c:ext>
                    </c:extLst>
                    <c:strCache>
                      <c:ptCount val="1"/>
                      <c:pt idx="0">
                        <c:v>#REF!</c:v>
                      </c:pt>
                    </c:strCache>
                  </c:strRef>
                </c15:tx>
              </c15:filteredSeriesTitle>
            </c:ext>
            <c:ext xmlns:c16="http://schemas.microsoft.com/office/drawing/2014/chart" uri="{C3380CC4-5D6E-409C-BE32-E72D297353CC}">
              <c16:uniqueId val="{00000010-79E5-4931-921C-97BD8380B64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rgbClr val="FF0000"/>
          </a:solidFill>
          <a:latin typeface="Helvetica" panose="020B0403020202020204" pitchFamily="34" charset="0"/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4642543006421264"/>
          <c:y val="8.7863918759155391E-2"/>
          <c:w val="0.70301821514729501"/>
          <c:h val="0.91213608124084466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rgbClr val="1F1A6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C5D-454F-BFBC-CA5616D74E4C}"/>
              </c:ext>
            </c:extLst>
          </c:dPt>
          <c:dPt>
            <c:idx val="1"/>
            <c:bubble3D val="0"/>
            <c:spPr>
              <a:solidFill>
                <a:srgbClr val="00BFF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C5D-454F-BFBC-CA5616D74E4C}"/>
              </c:ext>
            </c:extLst>
          </c:dPt>
          <c:dPt>
            <c:idx val="2"/>
            <c:bubble3D val="0"/>
            <c:spPr>
              <a:solidFill>
                <a:srgbClr val="4EBEA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0C5D-454F-BFBC-CA5616D74E4C}"/>
              </c:ext>
            </c:extLst>
          </c:dPt>
          <c:dPt>
            <c:idx val="3"/>
            <c:bubble3D val="0"/>
            <c:spPr>
              <a:solidFill>
                <a:srgbClr val="ED3C8D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0C5D-454F-BFBC-CA5616D74E4C}"/>
              </c:ext>
            </c:extLst>
          </c:dPt>
          <c:dPt>
            <c:idx val="4"/>
            <c:bubble3D val="0"/>
            <c:spPr>
              <a:solidFill>
                <a:srgbClr val="FFE6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0C5D-454F-BFBC-CA5616D74E4C}"/>
              </c:ext>
            </c:extLst>
          </c:dPt>
          <c:dLbls>
            <c:dLbl>
              <c:idx val="0"/>
              <c:layout>
                <c:manualLayout>
                  <c:x val="-7.150814056688129E-2"/>
                  <c:y val="-3.0003286622318173E-2"/>
                </c:manualLayout>
              </c:layout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1100" b="0" i="0" u="none" strike="noStrike" kern="1200" baseline="0">
                        <a:solidFill>
                          <a:schemeClr val="bg1"/>
                        </a:solidFill>
                        <a:latin typeface="Helvetica" panose="020B0403020202020204" pitchFamily="34" charset="0"/>
                        <a:ea typeface="+mn-ea"/>
                        <a:cs typeface="+mn-cs"/>
                      </a:defRPr>
                    </a:pPr>
                    <a:r>
                      <a:rPr lang="en-US" sz="1100" u="sng"/>
                      <a:t>Under $500K</a:t>
                    </a:r>
                    <a:br>
                      <a:rPr lang="en-US" sz="1100"/>
                    </a:br>
                    <a:fld id="{92733F42-B5D9-48CE-BEBE-BCE1707A1662}" type="VALUE">
                      <a:rPr lang="en-US" sz="1000" smtClean="0"/>
                      <a:pPr>
                        <a:defRPr sz="1100">
                          <a:solidFill>
                            <a:schemeClr val="bg1"/>
                          </a:solidFill>
                        </a:defRPr>
                      </a:pPr>
                      <a:t>[VALUE]</a:t>
                    </a:fld>
                    <a:br>
                      <a:rPr lang="en-US" sz="1000"/>
                    </a:br>
                    <a:r>
                      <a:rPr lang="en-US" sz="1000"/>
                      <a:t>(173 brands)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100" b="0" i="0" u="none" strike="noStrike" kern="1200" baseline="0">
                      <a:solidFill>
                        <a:schemeClr val="bg1"/>
                      </a:solidFill>
                      <a:latin typeface="Helvetica" panose="020B0403020202020204" pitchFamily="34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6400479159949342"/>
                      <c:h val="0.29379236073565146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0C5D-454F-BFBC-CA5616D74E4C}"/>
                </c:ext>
              </c:extLst>
            </c:dLbl>
            <c:dLbl>
              <c:idx val="1"/>
              <c:layout>
                <c:manualLayout>
                  <c:x val="0.2073904148065909"/>
                  <c:y val="-0.11615450135541809"/>
                </c:manualLayout>
              </c:layout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1100" b="0" i="0" u="none" strike="noStrike" kern="1200" baseline="0">
                        <a:solidFill>
                          <a:schemeClr val="bg1"/>
                        </a:solidFill>
                        <a:latin typeface="Helvetica" panose="020B0403020202020204" pitchFamily="34" charset="0"/>
                        <a:ea typeface="+mn-ea"/>
                        <a:cs typeface="+mn-cs"/>
                      </a:defRPr>
                    </a:pPr>
                    <a:r>
                      <a:rPr lang="sv-SE" sz="1100" u="sng" baseline="0">
                        <a:solidFill>
                          <a:schemeClr val="bg1"/>
                        </a:solidFill>
                      </a:rPr>
                      <a:t>$500K-$1MM</a:t>
                    </a:r>
                  </a:p>
                  <a:p>
                    <a:pPr>
                      <a:defRPr sz="1100">
                        <a:solidFill>
                          <a:schemeClr val="bg1"/>
                        </a:solidFill>
                      </a:defRPr>
                    </a:pPr>
                    <a:fld id="{2599AD1A-1E93-4E9D-A437-13CD9ABB361B}" type="VALUE">
                      <a:rPr lang="sv-SE" sz="1000" baseline="0">
                        <a:solidFill>
                          <a:schemeClr val="bg1"/>
                        </a:solidFill>
                      </a:rPr>
                      <a:pPr>
                        <a:defRPr sz="1100">
                          <a:solidFill>
                            <a:schemeClr val="bg1"/>
                          </a:solidFill>
                        </a:defRPr>
                      </a:pPr>
                      <a:t>[VALUE]</a:t>
                    </a:fld>
                    <a:endParaRPr lang="sv-SE" sz="1000" baseline="0">
                      <a:solidFill>
                        <a:schemeClr val="bg1"/>
                      </a:solidFill>
                    </a:endParaRPr>
                  </a:p>
                  <a:p>
                    <a:pPr>
                      <a:defRPr sz="1100">
                        <a:solidFill>
                          <a:schemeClr val="bg1"/>
                        </a:solidFill>
                      </a:defRPr>
                    </a:pPr>
                    <a:r>
                      <a:rPr lang="sv-SE" sz="1000" baseline="0">
                        <a:solidFill>
                          <a:schemeClr val="bg1"/>
                        </a:solidFill>
                      </a:rPr>
                      <a:t>(62 brands)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100" b="0" i="0" u="none" strike="noStrike" kern="1200" baseline="0">
                      <a:solidFill>
                        <a:schemeClr val="bg1"/>
                      </a:solidFill>
                      <a:latin typeface="Helvetica" panose="020B0403020202020204" pitchFamily="34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7067883485851235"/>
                      <c:h val="0.2300180889671099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0C5D-454F-BFBC-CA5616D74E4C}"/>
                </c:ext>
              </c:extLst>
            </c:dLbl>
            <c:dLbl>
              <c:idx val="2"/>
              <c:layout>
                <c:manualLayout>
                  <c:x val="0.24079335209198274"/>
                  <c:y val="7.066237984071172E-2"/>
                </c:manualLayout>
              </c:layout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1100" b="0" i="0" u="none" strike="noStrike" kern="1200" baseline="0">
                        <a:solidFill>
                          <a:schemeClr val="bg1"/>
                        </a:solidFill>
                        <a:latin typeface="Helvetica" panose="020B0403020202020204" pitchFamily="34" charset="0"/>
                        <a:ea typeface="+mn-ea"/>
                        <a:cs typeface="+mn-cs"/>
                      </a:defRPr>
                    </a:pPr>
                    <a:r>
                      <a:rPr lang="sv-SE" sz="1100" u="sng" baseline="0">
                        <a:solidFill>
                          <a:schemeClr val="bg1"/>
                        </a:solidFill>
                      </a:rPr>
                      <a:t>$1-$5MM</a:t>
                    </a:r>
                  </a:p>
                  <a:p>
                    <a:pPr>
                      <a:defRPr sz="1100">
                        <a:solidFill>
                          <a:schemeClr val="bg1"/>
                        </a:solidFill>
                      </a:defRPr>
                    </a:pPr>
                    <a:fld id="{BE937504-DC4B-44EA-BDCA-BBF2E168B173}" type="VALUE">
                      <a:rPr lang="sv-SE" sz="1000" baseline="0" smtClean="0">
                        <a:solidFill>
                          <a:schemeClr val="bg1"/>
                        </a:solidFill>
                      </a:rPr>
                      <a:pPr>
                        <a:defRPr sz="1100">
                          <a:solidFill>
                            <a:schemeClr val="bg1"/>
                          </a:solidFill>
                        </a:defRPr>
                      </a:pPr>
                      <a:t>[VALUE]</a:t>
                    </a:fld>
                    <a:endParaRPr lang="sv-SE" sz="1000" baseline="0">
                      <a:solidFill>
                        <a:schemeClr val="bg1"/>
                      </a:solidFill>
                    </a:endParaRPr>
                  </a:p>
                  <a:p>
                    <a:pPr>
                      <a:defRPr sz="1100">
                        <a:solidFill>
                          <a:schemeClr val="bg1"/>
                        </a:solidFill>
                      </a:defRPr>
                    </a:pPr>
                    <a:r>
                      <a:rPr lang="sv-SE" sz="1000" baseline="0">
                        <a:solidFill>
                          <a:schemeClr val="bg1"/>
                        </a:solidFill>
                      </a:rPr>
                      <a:t>(65 brands)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100" b="0" i="0" u="none" strike="noStrike" kern="1200" baseline="0">
                      <a:solidFill>
                        <a:schemeClr val="bg1"/>
                      </a:solidFill>
                      <a:latin typeface="Helvetica" panose="020B0403020202020204" pitchFamily="34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0947976659616246"/>
                      <c:h val="0.2011379662366864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0C5D-454F-BFBC-CA5616D74E4C}"/>
                </c:ext>
              </c:extLst>
            </c:dLbl>
            <c:dLbl>
              <c:idx val="3"/>
              <c:layout>
                <c:manualLayout>
                  <c:x val="-0.11955271157869869"/>
                  <c:y val="0.19768410250250815"/>
                </c:manualLayout>
              </c:layout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1100" b="0" i="0" u="none" strike="noStrike" kern="1200" baseline="0">
                        <a:solidFill>
                          <a:srgbClr val="1F1A62"/>
                        </a:solidFill>
                        <a:latin typeface="Helvetica" panose="020B0403020202020204" pitchFamily="34" charset="0"/>
                        <a:ea typeface="+mn-ea"/>
                        <a:cs typeface="+mn-cs"/>
                      </a:defRPr>
                    </a:pPr>
                    <a:r>
                      <a:rPr lang="sv-SE" sz="1100" u="sng">
                        <a:solidFill>
                          <a:srgbClr val="1F1A62"/>
                        </a:solidFill>
                      </a:rPr>
                      <a:t>$5</a:t>
                    </a:r>
                    <a:r>
                      <a:rPr lang="sv-SE" sz="1100" u="sng" baseline="0">
                        <a:solidFill>
                          <a:srgbClr val="1F1A62"/>
                        </a:solidFill>
                      </a:rPr>
                      <a:t> -</a:t>
                    </a:r>
                    <a:r>
                      <a:rPr lang="sv-SE" sz="1100" u="sng">
                        <a:solidFill>
                          <a:srgbClr val="1F1A62"/>
                        </a:solidFill>
                      </a:rPr>
                      <a:t> $10MM</a:t>
                    </a:r>
                  </a:p>
                  <a:p>
                    <a:pPr>
                      <a:defRPr sz="1100">
                        <a:solidFill>
                          <a:srgbClr val="1F1A62"/>
                        </a:solidFill>
                      </a:defRPr>
                    </a:pPr>
                    <a:fld id="{E46E5911-98A7-46C7-9482-B3767F8C8B65}" type="VALUE">
                      <a:rPr lang="sv-SE" sz="1000" smtClean="0">
                        <a:solidFill>
                          <a:srgbClr val="1F1A62"/>
                        </a:solidFill>
                      </a:rPr>
                      <a:pPr>
                        <a:defRPr sz="1100">
                          <a:solidFill>
                            <a:srgbClr val="1F1A62"/>
                          </a:solidFill>
                        </a:defRPr>
                      </a:pPr>
                      <a:t>[VALUE]</a:t>
                    </a:fld>
                    <a:endParaRPr lang="sv-SE" sz="1000">
                      <a:solidFill>
                        <a:srgbClr val="1F1A62"/>
                      </a:solidFill>
                    </a:endParaRPr>
                  </a:p>
                  <a:p>
                    <a:pPr>
                      <a:defRPr sz="1100">
                        <a:solidFill>
                          <a:srgbClr val="1F1A62"/>
                        </a:solidFill>
                      </a:defRPr>
                    </a:pPr>
                    <a:r>
                      <a:rPr lang="sv-SE" sz="1000">
                        <a:solidFill>
                          <a:srgbClr val="1F1A62"/>
                        </a:solidFill>
                      </a:rPr>
                      <a:t>(22 brands)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100" b="0" i="0" u="none" strike="noStrike" kern="1200" baseline="0">
                      <a:solidFill>
                        <a:srgbClr val="1F1A62"/>
                      </a:solidFill>
                      <a:latin typeface="Helvetica" panose="020B0403020202020204" pitchFamily="34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4166206841533175"/>
                      <c:h val="0.28463968207574031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0C5D-454F-BFBC-CA5616D74E4C}"/>
                </c:ext>
              </c:extLst>
            </c:dLbl>
            <c:dLbl>
              <c:idx val="4"/>
              <c:layout>
                <c:manualLayout>
                  <c:x val="-0.19018362779260625"/>
                  <c:y val="-1.6906612690642489E-2"/>
                </c:manualLayout>
              </c:layout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1100" b="0" i="0" u="none" strike="noStrike" kern="1200" baseline="0">
                        <a:solidFill>
                          <a:srgbClr val="1F1A62"/>
                        </a:solidFill>
                        <a:latin typeface="Helvetica" panose="020B0403020202020204" pitchFamily="34" charset="0"/>
                        <a:ea typeface="+mn-ea"/>
                        <a:cs typeface="+mn-cs"/>
                      </a:defRPr>
                    </a:pPr>
                    <a:r>
                      <a:rPr lang="en-US" sz="1100" b="0" i="0" u="sng" strike="noStrike" kern="1200" baseline="0">
                        <a:solidFill>
                          <a:srgbClr val="1F1A62"/>
                        </a:solidFill>
                        <a:latin typeface="Helvetica" panose="020B0403020202020204" pitchFamily="34" charset="0"/>
                      </a:rPr>
                      <a:t>Over $10MM</a:t>
                    </a:r>
                  </a:p>
                  <a:p>
                    <a:pPr>
                      <a:defRPr sz="1100">
                        <a:solidFill>
                          <a:srgbClr val="1F1A62"/>
                        </a:solidFill>
                      </a:defRPr>
                    </a:pPr>
                    <a:fld id="{CB5D9784-A08D-404A-A0E1-6C417CB0FBCE}" type="VALUE">
                      <a:rPr lang="en-US" sz="1000" baseline="0" smtClean="0">
                        <a:solidFill>
                          <a:srgbClr val="1F1A62"/>
                        </a:solidFill>
                      </a:rPr>
                      <a:pPr>
                        <a:defRPr sz="1100">
                          <a:solidFill>
                            <a:srgbClr val="1F1A62"/>
                          </a:solidFill>
                        </a:defRPr>
                      </a:pPr>
                      <a:t>[VALUE]</a:t>
                    </a:fld>
                    <a:endParaRPr lang="en-US" sz="1000" baseline="0">
                      <a:solidFill>
                        <a:srgbClr val="1F1A62"/>
                      </a:solidFill>
                    </a:endParaRPr>
                  </a:p>
                  <a:p>
                    <a:pPr>
                      <a:defRPr sz="1100">
                        <a:solidFill>
                          <a:srgbClr val="1F1A62"/>
                        </a:solidFill>
                      </a:defRPr>
                    </a:pPr>
                    <a:r>
                      <a:rPr lang="en-US" sz="1000" baseline="0">
                        <a:solidFill>
                          <a:srgbClr val="1F1A62"/>
                        </a:solidFill>
                      </a:rPr>
                      <a:t>(22 brands)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100" b="0" i="0" u="none" strike="noStrike" kern="1200" baseline="0">
                      <a:solidFill>
                        <a:srgbClr val="1F1A62"/>
                      </a:solidFill>
                      <a:latin typeface="Helvetica" panose="020B0403020202020204" pitchFamily="34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6415349362219565"/>
                      <c:h val="0.19484184956774339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0C5D-454F-BFBC-CA5616D74E4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rgbClr val="1F1A62"/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5"/>
                <c:pt idx="0">
                  <c:v>Under $500k</c:v>
                </c:pt>
                <c:pt idx="1">
                  <c:v>$500k - $1MM</c:v>
                </c:pt>
                <c:pt idx="2">
                  <c:v>$1 - $5MM</c:v>
                </c:pt>
                <c:pt idx="3">
                  <c:v>$5 - $10MM</c:v>
                </c:pt>
                <c:pt idx="4">
                  <c:v>Over $10MM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0.5</c:v>
                </c:pt>
                <c:pt idx="1">
                  <c:v>0.18023255813953487</c:v>
                </c:pt>
                <c:pt idx="2">
                  <c:v>0.19</c:v>
                </c:pt>
                <c:pt idx="3">
                  <c:v>0.06</c:v>
                </c:pt>
                <c:pt idx="4">
                  <c:v>0.06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Sheet1!#REF!</c15:sqref>
                        </c15:formulaRef>
                      </c:ext>
                    </c:extLst>
                    <c:strCache>
                      <c:ptCount val="1"/>
                      <c:pt idx="0">
                        <c:v>#REF!</c:v>
                      </c:pt>
                    </c:strCache>
                  </c:strRef>
                </c15:tx>
              </c15:filteredSeriesTitle>
            </c:ext>
            <c:ext xmlns:c16="http://schemas.microsoft.com/office/drawing/2014/chart" uri="{C3380CC4-5D6E-409C-BE32-E72D297353CC}">
              <c16:uniqueId val="{0000000A-0C5D-454F-BFBC-CA5616D74E4C}"/>
            </c:ext>
          </c:extLst>
        </c:ser>
        <c:ser>
          <c:idx val="1"/>
          <c:order val="1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C-0C5D-454F-BFBC-CA5616D74E4C}"/>
              </c:ext>
            </c:extLst>
          </c:dPt>
          <c:cat>
            <c:strRef>
              <c:f>Sheet1!$A$2:$A$6</c:f>
              <c:strCache>
                <c:ptCount val="5"/>
                <c:pt idx="0">
                  <c:v>Under $500k</c:v>
                </c:pt>
                <c:pt idx="1">
                  <c:v>$500k - $1MM</c:v>
                </c:pt>
                <c:pt idx="2">
                  <c:v>$1 - $5MM</c:v>
                </c:pt>
                <c:pt idx="3">
                  <c:v>$5 - $10MM</c:v>
                </c:pt>
                <c:pt idx="4">
                  <c:v>Over $10MM</c:v>
                </c:pt>
              </c:strCache>
            </c:strRef>
          </c:cat>
          <c:val>
            <c:numRef>
              <c:f>Sheet1!#REF!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Sheet1!#REF!</c15:sqref>
                        </c15:formulaRef>
                      </c:ext>
                    </c:extLst>
                    <c:strCache>
                      <c:ptCount val="1"/>
                      <c:pt idx="0">
                        <c:v>#REF!</c:v>
                      </c:pt>
                    </c:strCache>
                  </c:strRef>
                </c15:tx>
              </c15:filteredSeriesTitle>
            </c:ext>
            <c:ext xmlns:c16="http://schemas.microsoft.com/office/drawing/2014/chart" uri="{C3380CC4-5D6E-409C-BE32-E72D297353CC}">
              <c16:uniqueId val="{0000000D-0C5D-454F-BFBC-CA5616D74E4C}"/>
            </c:ext>
          </c:extLst>
        </c:ser>
        <c:ser>
          <c:idx val="2"/>
          <c:order val="2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0C5D-454F-BFBC-CA5616D74E4C}"/>
              </c:ext>
            </c:extLst>
          </c:dPt>
          <c:cat>
            <c:strRef>
              <c:f>Sheet1!$A$2:$A$6</c:f>
              <c:strCache>
                <c:ptCount val="5"/>
                <c:pt idx="0">
                  <c:v>Under $500k</c:v>
                </c:pt>
                <c:pt idx="1">
                  <c:v>$500k - $1MM</c:v>
                </c:pt>
                <c:pt idx="2">
                  <c:v>$1 - $5MM</c:v>
                </c:pt>
                <c:pt idx="3">
                  <c:v>$5 - $10MM</c:v>
                </c:pt>
                <c:pt idx="4">
                  <c:v>Over $10MM</c:v>
                </c:pt>
              </c:strCache>
            </c:strRef>
          </c:cat>
          <c:val>
            <c:numRef>
              <c:f>Sheet1!#REF!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Sheet1!#REF!</c15:sqref>
                        </c15:formulaRef>
                      </c:ext>
                    </c:extLst>
                    <c:strCache>
                      <c:ptCount val="1"/>
                      <c:pt idx="0">
                        <c:v>#REF!</c:v>
                      </c:pt>
                    </c:strCache>
                  </c:strRef>
                </c15:tx>
              </c15:filteredSeriesTitle>
            </c:ext>
            <c:ext xmlns:c16="http://schemas.microsoft.com/office/drawing/2014/chart" uri="{C3380CC4-5D6E-409C-BE32-E72D297353CC}">
              <c16:uniqueId val="{00000010-0C5D-454F-BFBC-CA5616D74E4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rgbClr val="FF0000"/>
          </a:solidFill>
          <a:latin typeface="Helvetica" panose="020B0403020202020204" pitchFamily="34" charset="0"/>
        </a:defRPr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0.25277</cdr:x>
      <cdr:y>0.92674</cdr:y>
    </cdr:from>
    <cdr:to>
      <cdr:x>0.5</cdr:x>
      <cdr:y>0.96404</cdr:y>
    </cdr:to>
    <cdr:cxnSp macro="">
      <cdr:nvCxnSpPr>
        <cdr:cNvPr id="2" name="Straight Connector 1">
          <a:extLst xmlns:a="http://schemas.openxmlformats.org/drawingml/2006/main">
            <a:ext uri="{FF2B5EF4-FFF2-40B4-BE49-F238E27FC236}">
              <a16:creationId xmlns:a16="http://schemas.microsoft.com/office/drawing/2014/main" id="{A55A6F9F-9C89-7F4D-C226-7E27994FBD18}"/>
            </a:ext>
          </a:extLst>
        </cdr:cNvPr>
        <cdr:cNvCxnSpPr/>
      </cdr:nvCxnSpPr>
      <cdr:spPr>
        <a:xfrm xmlns:a="http://schemas.openxmlformats.org/drawingml/2006/main" flipH="1" flipV="1">
          <a:off x="1043522" y="3011292"/>
          <a:ext cx="1020667" cy="121207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rgbClr val="1B1464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0.23246</cdr:x>
      <cdr:y>0.20061</cdr:y>
    </cdr:from>
    <cdr:to>
      <cdr:x>0.37939</cdr:x>
      <cdr:y>0.26191</cdr:y>
    </cdr:to>
    <cdr:cxnSp macro="">
      <cdr:nvCxnSpPr>
        <cdr:cNvPr id="3" name="Straight Connector 2">
          <a:extLst xmlns:a="http://schemas.openxmlformats.org/drawingml/2006/main">
            <a:ext uri="{FF2B5EF4-FFF2-40B4-BE49-F238E27FC236}">
              <a16:creationId xmlns:a16="http://schemas.microsoft.com/office/drawing/2014/main" id="{901E7FB4-683D-E1ED-5235-D36ECA453A74}"/>
            </a:ext>
          </a:extLst>
        </cdr:cNvPr>
        <cdr:cNvCxnSpPr/>
      </cdr:nvCxnSpPr>
      <cdr:spPr>
        <a:xfrm xmlns:a="http://schemas.openxmlformats.org/drawingml/2006/main" flipH="1">
          <a:off x="959667" y="651848"/>
          <a:ext cx="606583" cy="199176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rgbClr val="1B1464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14ABE7-C5F7-49E9-95F8-376FB38CC54A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3100C9-EF03-4654-8B1F-53D3476CC6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9252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45C460-F1C7-47B5-B7A9-606210A0258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6383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AC9CF7-D5A8-62D2-B6D7-C45366A354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5348A32-EA0B-A88F-6B1E-D5CEB490DE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97E5DF-69CF-BD78-F00F-85E7DEFBEA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D5CF8-6861-4ECC-BAEC-FE241BB521E5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682400-A1E2-2171-0FD4-7D83FC428E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CDFC05-C1AB-F3F3-6035-C22A1BED70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3B489-34C7-4282-84AC-6032549FD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9151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712FE0-4B8D-7319-7505-86860A869C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2607E5-9261-AFE4-B183-DC13AEEAF7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5CB4C1-C8C4-DAFB-84DD-33B8588A25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D5CF8-6861-4ECC-BAEC-FE241BB521E5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0906E9-918A-3D37-E32D-6105DA7D4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B4426B-E6AC-311E-7EF6-0C8BD422D5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3B489-34C7-4282-84AC-6032549FD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203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043DF6D-6CE8-2446-5CE2-D7DA05D6FD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97FCBF8-8414-6AF7-21AC-BF7D329324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CC5198-5821-CA58-5041-2BE475B9D5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D5CF8-6861-4ECC-BAEC-FE241BB521E5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B47638-D02F-1AF0-83FC-101C6A527B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985A48-0B73-95CF-47B6-00FBEF077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3B489-34C7-4282-84AC-6032549FD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0172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B1EDC3-372A-CCF7-D294-7B484F23F1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3A6CF2-D64F-7FA7-11A5-9E24B6D3C3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64F5E2-2A92-B395-6D9F-3C7FDE59E2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D5CF8-6861-4ECC-BAEC-FE241BB521E5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EC83C7-DD53-E52A-E746-CA2CFD10E4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A5B56A-5C9B-9470-4D3E-C97F455AD7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3B489-34C7-4282-84AC-6032549FD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0149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BAC65E-E531-A557-D34B-7C25C9DF7B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19D72B-48E9-E5E2-A714-0970CA1B97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B3B937-BD2E-7120-98EF-673596A076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D5CF8-6861-4ECC-BAEC-FE241BB521E5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FC60F7-7057-87AB-9613-750FA43CA9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88F6EB-D618-D2D0-91F7-FFAE51DEA4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3B489-34C7-4282-84AC-6032549FD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532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D2D115-2FBD-3BAF-A4E8-AB4BFFD91C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1971D0-ED2A-EED8-1D7C-355DAE937C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0F6B10-51D4-3064-B6F8-5991948F20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C994BF-18AF-3236-BB09-79F40EBAFB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D5CF8-6861-4ECC-BAEC-FE241BB521E5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470202-C11E-DA32-68EF-3DD155BAD8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8D3BC1-88BE-A25A-0B32-2EB8549DD4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3B489-34C7-4282-84AC-6032549FD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09355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C5C9FD-51C7-0EF4-2954-D662C425A6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A75692-19F7-E7E7-C378-3CC31702A2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37A88D-3FB1-DECF-ECEC-0D64BA0B37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7E6BA39-257F-941D-BB7B-2FCAA09656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4298C6B-122E-1AF3-C29E-937FFAC6E4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593C0D0-FA6A-E8AD-7449-D4B9537BAC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D5CF8-6861-4ECC-BAEC-FE241BB521E5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0424942-AAFE-5A2E-2AC1-42B19881DA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2D78C80-5C9A-900E-CF7F-FB962367A7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3B489-34C7-4282-84AC-6032549FD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124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B69253-9468-65A3-E597-A19F3AA8D9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1156333-825D-BF63-BA9E-5E73E694CE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D5CF8-6861-4ECC-BAEC-FE241BB521E5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041FB8-16D9-113D-F9DE-699C7B615A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BCB2F48-FCA9-72C4-0421-AAE71DAA9A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3B489-34C7-4282-84AC-6032549FD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194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15CF4F8-C44F-1DC7-8657-97F5611BE8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D5CF8-6861-4ECC-BAEC-FE241BB521E5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E9C2C52-7F6A-74DE-6DF7-0FA1A58836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A9FC57-4E24-7EB4-2371-5EF270C741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3B489-34C7-4282-84AC-6032549FD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72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11D7C7-68D0-213D-D653-606728CDD3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99D200-F27F-D37F-F0BF-7B0EBEA82D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5B3698-44CF-41ED-136B-D371F12F1B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CE9487-E7C8-B72E-E497-8FE39194CD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D5CF8-6861-4ECC-BAEC-FE241BB521E5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C19131-2EB0-D2DF-0401-1CD145206C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E83C63-6521-6C6A-9891-0CFCBD367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3B489-34C7-4282-84AC-6032549FD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9914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484F35-CC29-AC58-7AA1-42213C4D1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53BAE16-EFAE-9349-7671-34866D8020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9C2580-328C-5C41-F645-A08061F2AC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FCC5DE-F029-846E-F815-1FF55A6BD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D5CF8-6861-4ECC-BAEC-FE241BB521E5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8A8133-3CA6-0452-24D7-E1CB59531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88EA95-A6C5-6A2D-C4DD-9F6079FB6B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3B489-34C7-4282-84AC-6032549FD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133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0427E4-397B-FC7E-332C-3B4A75ADB6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2F4BC2-312D-D9E7-1BC1-E555D3F7D3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D95AD8-CDCE-4ACB-9E7B-0305FF4394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8CD5CF8-6861-4ECC-BAEC-FE241BB521E5}" type="datetimeFigureOut">
              <a:rPr lang="en-US" smtClean="0"/>
              <a:t>6/11/2025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17D088-641E-6729-A28E-186FF1F79E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037F5C-FB92-7EC0-DF97-799B375985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C83B489-34C7-4282-84AC-6032549FD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494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thevab.com/insight/every-first-time-tv-advertisers-2024?utm_source=grab-and-go&amp;utm_medium=vab-insights&amp;utm_campaign=" TargetMode="External"/><Relationship Id="rId3" Type="http://schemas.openxmlformats.org/officeDocument/2006/relationships/image" Target="../media/image1.png"/><Relationship Id="rId7" Type="http://schemas.openxmlformats.org/officeDocument/2006/relationships/chart" Target="../charts/chart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10" Type="http://schemas.openxmlformats.org/officeDocument/2006/relationships/image" Target="../media/image2.png"/><Relationship Id="rId4" Type="http://schemas.openxmlformats.org/officeDocument/2006/relationships/hyperlink" Target="https://thevab.com/insights" TargetMode="External"/><Relationship Id="rId9" Type="http://schemas.openxmlformats.org/officeDocument/2006/relationships/hyperlink" Target="https://thevab.com/signin?utm_source=grab-and-go&amp;utm_medium=vab-insights&amp;utm_campaign=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5711C1-6CE6-CFAD-F733-558AF0B503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F95C894-8186-B67B-19E5-38DAD5FEB532}"/>
              </a:ext>
            </a:extLst>
          </p:cNvPr>
          <p:cNvSpPr/>
          <p:nvPr/>
        </p:nvSpPr>
        <p:spPr>
          <a:xfrm>
            <a:off x="0" y="1685014"/>
            <a:ext cx="12192000" cy="4301726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B8D0C39-23E2-CB65-CE2D-0AB78C6049E1}"/>
              </a:ext>
            </a:extLst>
          </p:cNvPr>
          <p:cNvSpPr/>
          <p:nvPr/>
        </p:nvSpPr>
        <p:spPr>
          <a:xfrm>
            <a:off x="-2" y="-1"/>
            <a:ext cx="3368042" cy="286883"/>
          </a:xfrm>
          <a:prstGeom prst="rect">
            <a:avLst/>
          </a:prstGeom>
          <a:solidFill>
            <a:srgbClr val="1B1464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New TV Advertisers: Trend by Spend Segment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1E9837A-DA8A-D1D5-9204-E3A2A8EFBCA9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6C226D19-4D13-B9C3-D9DD-351651535035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EA56AF6-5367-64F9-5FBC-B8F6A805E89F}"/>
              </a:ext>
            </a:extLst>
          </p:cNvPr>
          <p:cNvSpPr txBox="1"/>
          <p:nvPr/>
        </p:nvSpPr>
        <p:spPr>
          <a:xfrm>
            <a:off x="10233660" y="26057"/>
            <a:ext cx="199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TV spend insights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67CB414-41B9-2FF7-596F-9D50B98BD179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1870B53-AD7D-E97E-3B51-74EDF4CB4D70}"/>
              </a:ext>
            </a:extLst>
          </p:cNvPr>
          <p:cNvSpPr txBox="1"/>
          <p:nvPr/>
        </p:nvSpPr>
        <p:spPr>
          <a:xfrm>
            <a:off x="0" y="1682941"/>
            <a:ext cx="1219199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R="0" lvl="0" indent="0" algn="ctr" defTabSz="586082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1" i="0" u="sng" strike="noStrike" cap="none" spc="0" normalizeH="0" baseline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marL="0" marR="0" lvl="0" indent="0" algn="ctr" defTabSz="58608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 dirty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Open Sans" panose="020B0606030504020204" pitchFamily="34" charset="0"/>
                <a:cs typeface="Helvetica" panose="020B0604020202020204" pitchFamily="34" charset="0"/>
              </a:rPr>
              <a:t>New National TV Advertisers by Spend Segment</a:t>
            </a:r>
          </a:p>
          <a:p>
            <a:pPr marL="0" marR="0" lvl="0" indent="0" algn="ctr" defTabSz="58608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Open Sans" panose="020B0606030504020204" pitchFamily="34" charset="0"/>
                <a:cs typeface="Helvetica" panose="020B0604020202020204" pitchFamily="34" charset="0"/>
              </a:rPr>
              <a:t>% of brands within spend buckets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Open Sans" panose="020B0606030504020204" pitchFamily="34" charset="0"/>
                <a:cs typeface="Helvetica" panose="020B0604020202020204" pitchFamily="34" charset="0"/>
              </a:rPr>
              <a:t> </a:t>
            </a:r>
          </a:p>
        </p:txBody>
      </p:sp>
      <p:graphicFrame>
        <p:nvGraphicFramePr>
          <p:cNvPr id="14" name="Chart 13">
            <a:extLst>
              <a:ext uri="{FF2B5EF4-FFF2-40B4-BE49-F238E27FC236}">
                <a16:creationId xmlns:a16="http://schemas.microsoft.com/office/drawing/2014/main" id="{A4D87FB2-F03F-17AA-43D5-A36B49FDE3B5}"/>
              </a:ext>
            </a:extLst>
          </p:cNvPr>
          <p:cNvGraphicFramePr/>
          <p:nvPr/>
        </p:nvGraphicFramePr>
        <p:xfrm>
          <a:off x="4031810" y="2522710"/>
          <a:ext cx="4128380" cy="32493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pSp>
        <p:nvGrpSpPr>
          <p:cNvPr id="15" name="Group 14">
            <a:extLst>
              <a:ext uri="{FF2B5EF4-FFF2-40B4-BE49-F238E27FC236}">
                <a16:creationId xmlns:a16="http://schemas.microsoft.com/office/drawing/2014/main" id="{9D2E0A60-5125-442B-E0EC-21B4CB9FE7F9}"/>
              </a:ext>
            </a:extLst>
          </p:cNvPr>
          <p:cNvGrpSpPr/>
          <p:nvPr/>
        </p:nvGrpSpPr>
        <p:grpSpPr>
          <a:xfrm>
            <a:off x="-93867" y="2169682"/>
            <a:ext cx="4128380" cy="3602371"/>
            <a:chOff x="8093797" y="2417332"/>
            <a:chExt cx="4128380" cy="3602371"/>
          </a:xfrm>
        </p:grpSpPr>
        <p:graphicFrame>
          <p:nvGraphicFramePr>
            <p:cNvPr id="19" name="Chart 18">
              <a:extLst>
                <a:ext uri="{FF2B5EF4-FFF2-40B4-BE49-F238E27FC236}">
                  <a16:creationId xmlns:a16="http://schemas.microsoft.com/office/drawing/2014/main" id="{DF1EFC35-53A4-78EA-2977-C6397CAE3C9D}"/>
                </a:ext>
              </a:extLst>
            </p:cNvPr>
            <p:cNvGraphicFramePr/>
            <p:nvPr/>
          </p:nvGraphicFramePr>
          <p:xfrm>
            <a:off x="8093797" y="2770360"/>
            <a:ext cx="4128380" cy="3249343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6"/>
            </a:graphicData>
          </a:graphic>
        </p:graphicFrame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1E60A49D-5E74-3158-401D-D6C97A68C7C7}"/>
                </a:ext>
              </a:extLst>
            </p:cNvPr>
            <p:cNvSpPr txBox="1"/>
            <p:nvPr/>
          </p:nvSpPr>
          <p:spPr>
            <a:xfrm>
              <a:off x="9148861" y="2417332"/>
              <a:ext cx="277036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sng" strike="noStrike" kern="1200" cap="none" spc="0" normalizeH="0" baseline="0" noProof="0">
                  <a:ln>
                    <a:noFill/>
                  </a:ln>
                  <a:solidFill>
                    <a:srgbClr val="1B1464"/>
                  </a:solidFill>
                  <a:effectLst/>
                  <a:uLnTx/>
                  <a:uFillTx/>
                  <a:latin typeface="Helvetica" panose="020B0604020202020204" pitchFamily="34" charset="0"/>
                  <a:ea typeface="+mn-ea"/>
                  <a:cs typeface="Helvetica" panose="020B0604020202020204" pitchFamily="34" charset="0"/>
                </a:rPr>
                <a:t>2022</a:t>
              </a:r>
              <a:endParaRPr kumimoji="0" lang="en-US" sz="14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endParaRPr>
            </a:p>
          </p:txBody>
        </p:sp>
      </p:grpSp>
      <p:sp>
        <p:nvSpPr>
          <p:cNvPr id="21" name="TextBox 20">
            <a:extLst>
              <a:ext uri="{FF2B5EF4-FFF2-40B4-BE49-F238E27FC236}">
                <a16:creationId xmlns:a16="http://schemas.microsoft.com/office/drawing/2014/main" id="{2CC5A0EA-9AA4-480A-2431-83C4E3BC74EB}"/>
              </a:ext>
            </a:extLst>
          </p:cNvPr>
          <p:cNvSpPr txBox="1"/>
          <p:nvPr/>
        </p:nvSpPr>
        <p:spPr>
          <a:xfrm>
            <a:off x="4952422" y="2164216"/>
            <a:ext cx="277036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2023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A6A5B630-865E-92E8-C636-0CE8DD63A9C7}"/>
              </a:ext>
            </a:extLst>
          </p:cNvPr>
          <p:cNvGrpSpPr/>
          <p:nvPr/>
        </p:nvGrpSpPr>
        <p:grpSpPr>
          <a:xfrm>
            <a:off x="7954428" y="2200619"/>
            <a:ext cx="4128380" cy="3565968"/>
            <a:chOff x="0" y="2453735"/>
            <a:chExt cx="4128380" cy="3565968"/>
          </a:xfrm>
        </p:grpSpPr>
        <p:graphicFrame>
          <p:nvGraphicFramePr>
            <p:cNvPr id="23" name="Chart 22">
              <a:extLst>
                <a:ext uri="{FF2B5EF4-FFF2-40B4-BE49-F238E27FC236}">
                  <a16:creationId xmlns:a16="http://schemas.microsoft.com/office/drawing/2014/main" id="{35DD4393-5BC8-B2C6-541F-585FD91AF297}"/>
                </a:ext>
              </a:extLst>
            </p:cNvPr>
            <p:cNvGraphicFramePr/>
            <p:nvPr/>
          </p:nvGraphicFramePr>
          <p:xfrm>
            <a:off x="0" y="2770360"/>
            <a:ext cx="4128380" cy="3249343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7"/>
            </a:graphicData>
          </a:graphic>
        </p:graphicFrame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F5FFB2BE-ACDD-2DE4-208A-DE5F2F1C566D}"/>
                </a:ext>
              </a:extLst>
            </p:cNvPr>
            <p:cNvSpPr txBox="1"/>
            <p:nvPr/>
          </p:nvSpPr>
          <p:spPr>
            <a:xfrm>
              <a:off x="1118682" y="2453735"/>
              <a:ext cx="277036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sng" strike="noStrike" kern="1200" cap="none" spc="0" normalizeH="0" baseline="0" noProof="0">
                  <a:ln>
                    <a:noFill/>
                  </a:ln>
                  <a:solidFill>
                    <a:srgbClr val="1B1464"/>
                  </a:solidFill>
                  <a:effectLst/>
                  <a:uLnTx/>
                  <a:uFillTx/>
                  <a:latin typeface="Helvetica" panose="020B0604020202020204" pitchFamily="34" charset="0"/>
                  <a:ea typeface="+mn-ea"/>
                  <a:cs typeface="Helvetica" panose="020B0604020202020204" pitchFamily="34" charset="0"/>
                </a:rPr>
                <a:t>2024</a:t>
              </a:r>
            </a:p>
          </p:txBody>
        </p: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E2337D63-978F-821E-8A5B-9305C225D0BC}"/>
              </a:ext>
            </a:extLst>
          </p:cNvPr>
          <p:cNvSpPr txBox="1"/>
          <p:nvPr/>
        </p:nvSpPr>
        <p:spPr>
          <a:xfrm>
            <a:off x="10914990" y="5457677"/>
            <a:ext cx="1302995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sng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24%</a:t>
            </a: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 of brands </a:t>
            </a:r>
            <a:b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</a:b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spent under $200K </a:t>
            </a:r>
            <a:b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</a:b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(83 brands)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EF1572F-9D30-5CD8-408C-CBF787ED0242}"/>
              </a:ext>
            </a:extLst>
          </p:cNvPr>
          <p:cNvSpPr txBox="1"/>
          <p:nvPr/>
        </p:nvSpPr>
        <p:spPr>
          <a:xfrm>
            <a:off x="7101732" y="5457677"/>
            <a:ext cx="1302995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sng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20%</a:t>
            </a: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 of brands </a:t>
            </a:r>
            <a:b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</a:b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spent under $200K </a:t>
            </a:r>
            <a:b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</a:b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(63 brands)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F78340C2-EBAA-AC8B-FAA4-11EB2F0F3BD7}"/>
              </a:ext>
            </a:extLst>
          </p:cNvPr>
          <p:cNvSpPr txBox="1"/>
          <p:nvPr/>
        </p:nvSpPr>
        <p:spPr>
          <a:xfrm>
            <a:off x="2973052" y="5457677"/>
            <a:ext cx="1302995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sng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21%</a:t>
            </a: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 of brands </a:t>
            </a:r>
            <a:b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</a:b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spent under $200K </a:t>
            </a:r>
            <a:b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</a:b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(63 brands)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099179B-F277-B2C4-5CE4-48AA6FF63670}"/>
              </a:ext>
            </a:extLst>
          </p:cNvPr>
          <p:cNvSpPr txBox="1"/>
          <p:nvPr/>
        </p:nvSpPr>
        <p:spPr>
          <a:xfrm>
            <a:off x="403165" y="5966479"/>
            <a:ext cx="1178883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</a:rPr>
              <a:t>: 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</a:rPr>
              <a:t>VAB analysis of Nielsen Ad Intel data, 1/1/22-12/31/22 , 1/1/23-12/31/24 , 1/1/24-12/31/24. TV spend includes national cable TV, broadcast TV, Spanish language cable TV, Spanish language broadcast TV, streaming TV. Brands reflect those with TV spend over $100K. 2024 spend includes streaming TV.</a:t>
            </a:r>
            <a:endParaRPr kumimoji="0" lang="fr-FR" sz="800" b="0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F1AED379-AAA5-DB47-21D9-43416CAC0419}"/>
              </a:ext>
            </a:extLst>
          </p:cNvPr>
          <p:cNvSpPr txBox="1">
            <a:spLocks/>
          </p:cNvSpPr>
          <p:nvPr/>
        </p:nvSpPr>
        <p:spPr>
          <a:xfrm>
            <a:off x="-3" y="6269631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to download VAB’s related report, 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cs typeface="Helvetica" panose="020B0604020202020204" pitchFamily="34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‘Welcome to TV: The Billion and a Half Dollar Investment from New Advertisers - Full Year 2024 Update</a:t>
            </a:r>
            <a:r>
              <a:rPr lang="en-US" sz="1200" b="1" u="sng">
                <a:solidFill>
                  <a:srgbClr val="FFE600"/>
                </a:solidFill>
                <a:latin typeface="Helvetica" pitchFamily="2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’</a:t>
            </a:r>
            <a:endParaRPr kumimoji="0" lang="en-US" sz="1200" b="1" i="1" u="sng" strike="noStrike" kern="1200" cap="none" spc="0" normalizeH="0" baseline="0" noProof="0">
              <a:ln>
                <a:noFill/>
              </a:ln>
              <a:solidFill>
                <a:srgbClr val="FFE60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pic>
        <p:nvPicPr>
          <p:cNvPr id="18" name="Picture 2">
            <a:hlinkClick r:id="rId9"/>
            <a:extLst>
              <a:ext uri="{FF2B5EF4-FFF2-40B4-BE49-F238E27FC236}">
                <a16:creationId xmlns:a16="http://schemas.microsoft.com/office/drawing/2014/main" id="{F8D5FC11-4393-2B26-87AA-933C6C1380D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0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7BE2403B-3AF8-6D5F-F670-6977BDD28DC0}"/>
              </a:ext>
            </a:extLst>
          </p:cNvPr>
          <p:cNvSpPr/>
          <p:nvPr/>
        </p:nvSpPr>
        <p:spPr>
          <a:xfrm>
            <a:off x="179108" y="437162"/>
            <a:ext cx="9947872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2600" b="1" dirty="0">
                <a:solidFill>
                  <a:srgbClr val="1B1464"/>
                </a:solidFill>
                <a:latin typeface="Helvetica" pitchFamily="2" charset="0"/>
              </a:rPr>
              <a:t>More small and medium-sized businesses have been entering the national TV marketplace over the past few years</a:t>
            </a:r>
          </a:p>
        </p:txBody>
      </p:sp>
    </p:spTree>
    <p:extLst>
      <p:ext uri="{BB962C8B-B14F-4D97-AF65-F5344CB8AC3E}">
        <p14:creationId xmlns:p14="http://schemas.microsoft.com/office/powerpoint/2010/main" val="40130118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1A66306-028C-4BC2-9A83-90315836815A}"/>
</file>

<file path=customXml/itemProps2.xml><?xml version="1.0" encoding="utf-8"?>
<ds:datastoreItem xmlns:ds="http://schemas.openxmlformats.org/officeDocument/2006/customXml" ds:itemID="{1D9806FE-4712-4902-A081-1E823DAF59A4}"/>
</file>

<file path=customXml/itemProps3.xml><?xml version="1.0" encoding="utf-8"?>
<ds:datastoreItem xmlns:ds="http://schemas.openxmlformats.org/officeDocument/2006/customXml" ds:itemID="{5B2DFD1E-7BBE-429F-A39B-DBEC9CE462DC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320</Words>
  <Application>Microsoft Office PowerPoint</Application>
  <PresentationFormat>Widescreen</PresentationFormat>
  <Paragraphs>54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2025-06-11T18:55:21Z</dcterms:created>
  <dcterms:modified xsi:type="dcterms:W3CDTF">2025-06-11T18:55:51Z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