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6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C2BE03-2959-40AC-A66C-1AB5501422B5}" v="1" dt="2025-02-04T19:32:54.4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65C2BE03-2959-40AC-A66C-1AB5501422B5}"/>
    <pc:docChg chg="addSld modSld">
      <pc:chgData name="Dylan Breger" userId="9b3da09f-10fe-42ec-9aa5-9fa2a3e9cc20" providerId="ADAL" clId="{65C2BE03-2959-40AC-A66C-1AB5501422B5}" dt="2025-02-04T19:32:54.440" v="0"/>
      <pc:docMkLst>
        <pc:docMk/>
      </pc:docMkLst>
      <pc:sldChg chg="add">
        <pc:chgData name="Dylan Breger" userId="9b3da09f-10fe-42ec-9aa5-9fa2a3e9cc20" providerId="ADAL" clId="{65C2BE03-2959-40AC-A66C-1AB5501422B5}" dt="2025-02-04T19:32:54.440" v="0"/>
        <pc:sldMkLst>
          <pc:docMk/>
          <pc:sldMk cId="2990012346" sldId="214737666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628970015139947"/>
          <c:y val="0.1036828147288802"/>
          <c:w val="0.85321444233546018"/>
          <c:h val="0.8963171852711199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Live + time-shifted TV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F5C-4B11-9072-2C19CE0547C8}"/>
              </c:ext>
            </c:extLst>
          </c:dPt>
          <c:dPt>
            <c:idx val="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F5C-4B11-9072-2C19CE0547C8}"/>
              </c:ext>
            </c:extLst>
          </c:dPt>
          <c:dPt>
            <c:idx val="2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F5C-4B11-9072-2C19CE0547C8}"/>
              </c:ext>
            </c:extLst>
          </c:dPt>
          <c:dPt>
            <c:idx val="6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F5C-4B11-9072-2C19CE0547C8}"/>
              </c:ext>
            </c:extLst>
          </c:dPt>
          <c:dPt>
            <c:idx val="7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F5C-4B11-9072-2C19CE0547C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24:14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F5C-4B11-9072-2C19CE0547C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21:41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8F5C-4B11-9072-2C19CE0547C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20:40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8F5C-4B11-9072-2C19CE0547C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22:46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8F5C-4B11-9072-2C19CE0547C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21:58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8F5C-4B11-9072-2C19CE0547C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19:56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8F5C-4B11-9072-2C19CE0547C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19:04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8F5C-4B11-9072-2C19CE0547C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20:43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8F5C-4B11-9072-2C19CE0547C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20:16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8F5C-4B11-9072-2C19CE0547C8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18:31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8F5C-4B11-9072-2C19CE0547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Q1 2022</c:v>
                </c:pt>
                <c:pt idx="1">
                  <c:v>Q2 2022</c:v>
                </c:pt>
                <c:pt idx="2">
                  <c:v>Q3 2022</c:v>
                </c:pt>
                <c:pt idx="3">
                  <c:v>Q4 2022</c:v>
                </c:pt>
                <c:pt idx="4">
                  <c:v>Q1 2023</c:v>
                </c:pt>
                <c:pt idx="5">
                  <c:v>Q2 2023</c:v>
                </c:pt>
                <c:pt idx="6">
                  <c:v>Q3 2023</c:v>
                </c:pt>
                <c:pt idx="7">
                  <c:v>Q4 2023</c:v>
                </c:pt>
                <c:pt idx="8">
                  <c:v>Q1 2024</c:v>
                </c:pt>
                <c:pt idx="9">
                  <c:v>Q2 2024</c:v>
                </c:pt>
              </c:strCache>
            </c:strRef>
          </c:cat>
          <c:val>
            <c:numRef>
              <c:f>Sheet1!$B$2:$B$11</c:f>
              <c:numCache>
                <c:formatCode>_(* #,##0_);_(* \(#,##0\);_(* "-"??_);_(@_)</c:formatCode>
                <c:ptCount val="10"/>
                <c:pt idx="0">
                  <c:v>1454</c:v>
                </c:pt>
                <c:pt idx="1">
                  <c:v>1301</c:v>
                </c:pt>
                <c:pt idx="2">
                  <c:v>1240</c:v>
                </c:pt>
                <c:pt idx="3">
                  <c:v>1366</c:v>
                </c:pt>
                <c:pt idx="4">
                  <c:v>1318</c:v>
                </c:pt>
                <c:pt idx="5">
                  <c:v>1196</c:v>
                </c:pt>
                <c:pt idx="6">
                  <c:v>1144</c:v>
                </c:pt>
                <c:pt idx="7">
                  <c:v>1243</c:v>
                </c:pt>
                <c:pt idx="8">
                  <c:v>1216</c:v>
                </c:pt>
                <c:pt idx="9">
                  <c:v>1111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F5C-4B11-9072-2C19CE0547C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CTV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10:49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8F5C-4B11-9072-2C19CE0547C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10:18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8F5C-4B11-9072-2C19CE0547C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11:20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8F5C-4B11-9072-2C19CE0547C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12:05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8F5C-4B11-9072-2C19CE0547C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13:05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8F5C-4B11-9072-2C19CE0547C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12:22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8F5C-4B11-9072-2C19CE0547C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13:01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A-8F5C-4B11-9072-2C19CE0547C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13:25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B-8F5C-4B11-9072-2C19CE0547C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14:18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C-8F5C-4B11-9072-2C19CE0547C8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13:44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D-8F5C-4B11-9072-2C19CE0547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Q1 2022</c:v>
                </c:pt>
                <c:pt idx="1">
                  <c:v>Q2 2022</c:v>
                </c:pt>
                <c:pt idx="2">
                  <c:v>Q3 2022</c:v>
                </c:pt>
                <c:pt idx="3">
                  <c:v>Q4 2022</c:v>
                </c:pt>
                <c:pt idx="4">
                  <c:v>Q1 2023</c:v>
                </c:pt>
                <c:pt idx="5">
                  <c:v>Q2 2023</c:v>
                </c:pt>
                <c:pt idx="6">
                  <c:v>Q3 2023</c:v>
                </c:pt>
                <c:pt idx="7">
                  <c:v>Q4 2023</c:v>
                </c:pt>
                <c:pt idx="8">
                  <c:v>Q1 2024</c:v>
                </c:pt>
                <c:pt idx="9">
                  <c:v>Q2 2024</c:v>
                </c:pt>
              </c:strCache>
            </c:strRef>
          </c:cat>
          <c:val>
            <c:numRef>
              <c:f>Sheet1!$C$2:$C$11</c:f>
              <c:numCache>
                <c:formatCode>_(* #,##0_);_(* \(#,##0\);_(* "-"??_);_(@_)</c:formatCode>
                <c:ptCount val="10"/>
                <c:pt idx="0">
                  <c:v>649</c:v>
                </c:pt>
                <c:pt idx="1">
                  <c:v>618</c:v>
                </c:pt>
                <c:pt idx="2">
                  <c:v>680</c:v>
                </c:pt>
                <c:pt idx="3">
                  <c:v>725</c:v>
                </c:pt>
                <c:pt idx="4">
                  <c:v>785</c:v>
                </c:pt>
                <c:pt idx="5">
                  <c:v>742</c:v>
                </c:pt>
                <c:pt idx="6">
                  <c:v>781</c:v>
                </c:pt>
                <c:pt idx="7">
                  <c:v>805</c:v>
                </c:pt>
                <c:pt idx="8">
                  <c:v>858</c:v>
                </c:pt>
                <c:pt idx="9">
                  <c:v>824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8F5C-4B11-9072-2C19CE0547C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Radio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200" b="1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</a:rPr>
                      <a:t>10:00</a:t>
                    </a:r>
                    <a:endParaRPr lang="en-US" sz="120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1-8F5C-4B11-9072-2C19CE0547C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200" b="1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</a:rPr>
                      <a:t>9:55</a:t>
                    </a:r>
                    <a:endParaRPr lang="en-US" sz="120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2-8F5C-4B11-9072-2C19CE0547C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200" b="1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</a:rPr>
                      <a:t>9:48</a:t>
                    </a:r>
                    <a:endParaRPr lang="en-US" sz="120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3-8F5C-4B11-9072-2C19CE0547C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200" b="1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</a:rPr>
                      <a:t>9:40</a:t>
                    </a:r>
                    <a:endParaRPr lang="en-US" sz="120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4-8F5C-4B11-9072-2C19CE0547C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200" b="1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</a:rPr>
                      <a:t>9:33</a:t>
                    </a:r>
                    <a:endParaRPr lang="en-US" sz="120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5-8F5C-4B11-9072-2C19CE0547C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200" b="1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</a:rPr>
                      <a:t>9:26</a:t>
                    </a:r>
                    <a:endParaRPr lang="en-US" sz="120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6-8F5C-4B11-9072-2C19CE0547C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1200" b="1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</a:rPr>
                      <a:t>9:21</a:t>
                    </a:r>
                    <a:endParaRPr lang="en-US" sz="120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7-8F5C-4B11-9072-2C19CE0547C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sz="1200" b="1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</a:rPr>
                      <a:t>8:31</a:t>
                    </a:r>
                    <a:endParaRPr lang="en-US" sz="120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8-8F5C-4B11-9072-2C19CE0547C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sz="1200" b="1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</a:rPr>
                      <a:t>9:01</a:t>
                    </a:r>
                    <a:endParaRPr lang="en-US" sz="120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9-8F5C-4B11-9072-2C19CE0547C8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sz="1200" b="1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</a:rPr>
                      <a:t>8:54</a:t>
                    </a:r>
                    <a:endParaRPr lang="en-US" sz="120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A-8F5C-4B11-9072-2C19CE0547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Q1 2022</c:v>
                </c:pt>
                <c:pt idx="1">
                  <c:v>Q2 2022</c:v>
                </c:pt>
                <c:pt idx="2">
                  <c:v>Q3 2022</c:v>
                </c:pt>
                <c:pt idx="3">
                  <c:v>Q4 2022</c:v>
                </c:pt>
                <c:pt idx="4">
                  <c:v>Q1 2023</c:v>
                </c:pt>
                <c:pt idx="5">
                  <c:v>Q2 2023</c:v>
                </c:pt>
                <c:pt idx="6">
                  <c:v>Q3 2023</c:v>
                </c:pt>
                <c:pt idx="7">
                  <c:v>Q4 2023</c:v>
                </c:pt>
                <c:pt idx="8">
                  <c:v>Q1 2024</c:v>
                </c:pt>
                <c:pt idx="9">
                  <c:v>Q2 2024</c:v>
                </c:pt>
              </c:strCache>
            </c:strRef>
          </c:cat>
          <c:val>
            <c:numRef>
              <c:f>Sheet1!$D$2:$D$11</c:f>
              <c:numCache>
                <c:formatCode>_(* #,##0_);_(* \(#,##0\);_(* "-"??_);_(@_)</c:formatCode>
                <c:ptCount val="10"/>
                <c:pt idx="0">
                  <c:v>600</c:v>
                </c:pt>
                <c:pt idx="1">
                  <c:v>595</c:v>
                </c:pt>
                <c:pt idx="2">
                  <c:v>588</c:v>
                </c:pt>
                <c:pt idx="3">
                  <c:v>580</c:v>
                </c:pt>
                <c:pt idx="4">
                  <c:v>573</c:v>
                </c:pt>
                <c:pt idx="5">
                  <c:v>566</c:v>
                </c:pt>
                <c:pt idx="6">
                  <c:v>561</c:v>
                </c:pt>
                <c:pt idx="7">
                  <c:v>511</c:v>
                </c:pt>
                <c:pt idx="8">
                  <c:v>541</c:v>
                </c:pt>
                <c:pt idx="9">
                  <c:v>534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F5C-4B11-9072-2C19CE0547C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Internet on a computer</c:v>
                </c:pt>
              </c:strCache>
            </c:strRef>
          </c:tx>
          <c:spPr>
            <a:solidFill>
              <a:srgbClr val="FFE60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4:33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B-8F5C-4B11-9072-2C19CE0547C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4:26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C-8F5C-4B11-9072-2C19CE0547C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4:26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D-8F5C-4B11-9072-2C19CE0547C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4:37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E-8F5C-4B11-9072-2C19CE0547C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5:05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F-8F5C-4B11-9072-2C19CE0547C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4:56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0-8F5C-4B11-9072-2C19CE0547C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4:47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1-8F5C-4B11-9072-2C19CE0547C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4:16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2-8F5C-4B11-9072-2C19CE0547C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5:04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3-8F5C-4B11-9072-2C19CE0547C8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5:07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4-8F5C-4B11-9072-2C19CE0547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Q1 2022</c:v>
                </c:pt>
                <c:pt idx="1">
                  <c:v>Q2 2022</c:v>
                </c:pt>
                <c:pt idx="2">
                  <c:v>Q3 2022</c:v>
                </c:pt>
                <c:pt idx="3">
                  <c:v>Q4 2022</c:v>
                </c:pt>
                <c:pt idx="4">
                  <c:v>Q1 2023</c:v>
                </c:pt>
                <c:pt idx="5">
                  <c:v>Q2 2023</c:v>
                </c:pt>
                <c:pt idx="6">
                  <c:v>Q3 2023</c:v>
                </c:pt>
                <c:pt idx="7">
                  <c:v>Q4 2023</c:v>
                </c:pt>
                <c:pt idx="8">
                  <c:v>Q1 2024</c:v>
                </c:pt>
                <c:pt idx="9">
                  <c:v>Q2 2024</c:v>
                </c:pt>
              </c:strCache>
            </c:strRef>
          </c:cat>
          <c:val>
            <c:numRef>
              <c:f>Sheet1!$E$2:$E$11</c:f>
              <c:numCache>
                <c:formatCode>_(* #,##0_);_(* \(#,##0\);_(* "-"??_);_(@_)</c:formatCode>
                <c:ptCount val="10"/>
                <c:pt idx="0">
                  <c:v>273</c:v>
                </c:pt>
                <c:pt idx="1">
                  <c:v>266</c:v>
                </c:pt>
                <c:pt idx="2">
                  <c:v>266</c:v>
                </c:pt>
                <c:pt idx="3">
                  <c:v>277</c:v>
                </c:pt>
                <c:pt idx="4">
                  <c:v>305</c:v>
                </c:pt>
                <c:pt idx="5">
                  <c:v>296</c:v>
                </c:pt>
                <c:pt idx="6">
                  <c:v>287</c:v>
                </c:pt>
                <c:pt idx="7">
                  <c:v>256</c:v>
                </c:pt>
                <c:pt idx="8">
                  <c:v>304</c:v>
                </c:pt>
                <c:pt idx="9">
                  <c:v>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8F5C-4B11-9072-2C19CE0547C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App/web on a smartphone</c:v>
                </c:pt>
              </c:strCache>
            </c:strRef>
          </c:tx>
          <c:spPr>
            <a:solidFill>
              <a:srgbClr val="A343FF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12:41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5-8F5C-4B11-9072-2C19CE0547C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13:44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6-8F5C-4B11-9072-2C19CE0547C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14:19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7-8F5C-4B11-9072-2C19CE0547C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14:44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8-8F5C-4B11-9072-2C19CE0547C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16:34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9-8F5C-4B11-9072-2C19CE0547C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16:24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A-8F5C-4B11-9072-2C19CE0547C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17:17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B-8F5C-4B11-9072-2C19CE0547C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16:58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C-8F5C-4B11-9072-2C19CE0547C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18:17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D-8F5C-4B11-9072-2C19CE0547C8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18:21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E-8F5C-4B11-9072-2C19CE0547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Q1 2022</c:v>
                </c:pt>
                <c:pt idx="1">
                  <c:v>Q2 2022</c:v>
                </c:pt>
                <c:pt idx="2">
                  <c:v>Q3 2022</c:v>
                </c:pt>
                <c:pt idx="3">
                  <c:v>Q4 2022</c:v>
                </c:pt>
                <c:pt idx="4">
                  <c:v>Q1 2023</c:v>
                </c:pt>
                <c:pt idx="5">
                  <c:v>Q2 2023</c:v>
                </c:pt>
                <c:pt idx="6">
                  <c:v>Q3 2023</c:v>
                </c:pt>
                <c:pt idx="7">
                  <c:v>Q4 2023</c:v>
                </c:pt>
                <c:pt idx="8">
                  <c:v>Q1 2024</c:v>
                </c:pt>
                <c:pt idx="9">
                  <c:v>Q2 2024</c:v>
                </c:pt>
              </c:strCache>
            </c:strRef>
          </c:cat>
          <c:val>
            <c:numRef>
              <c:f>Sheet1!$F$2:$F$11</c:f>
              <c:numCache>
                <c:formatCode>_(* #,##0_);_(* \(#,##0\);_(* "-"??_);_(@_)</c:formatCode>
                <c:ptCount val="10"/>
                <c:pt idx="0">
                  <c:v>761</c:v>
                </c:pt>
                <c:pt idx="1">
                  <c:v>824</c:v>
                </c:pt>
                <c:pt idx="2">
                  <c:v>859</c:v>
                </c:pt>
                <c:pt idx="3">
                  <c:v>884</c:v>
                </c:pt>
                <c:pt idx="4">
                  <c:v>994</c:v>
                </c:pt>
                <c:pt idx="5">
                  <c:v>984</c:v>
                </c:pt>
                <c:pt idx="6">
                  <c:v>1037</c:v>
                </c:pt>
                <c:pt idx="7">
                  <c:v>1018</c:v>
                </c:pt>
                <c:pt idx="8">
                  <c:v>1097</c:v>
                </c:pt>
                <c:pt idx="9">
                  <c:v>1101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F-8F5C-4B11-9072-2C19CE0547C8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App/web on a tablet</c:v>
                </c:pt>
              </c:strCache>
            </c:strRef>
          </c:tx>
          <c:spPr>
            <a:solidFill>
              <a:srgbClr val="55AD0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3:36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F-8F5C-4B11-9072-2C19CE0547C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3:59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0-8F5C-4B11-9072-2C19CE0547C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4:31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1-8F5C-4B11-9072-2C19CE0547C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4:21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2-8F5C-4B11-9072-2C19CE0547C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4:29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3-8F5C-4B11-9072-2C19CE0547C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4:19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4-8F5C-4B11-9072-2C19CE0547C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3:56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5-8F5C-4B11-9072-2C19CE0547C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3:42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6-8F5C-4B11-9072-2C19CE0547C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3:52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7-8F5C-4B11-9072-2C19CE0547C8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3:33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8-8F5C-4B11-9072-2C19CE0547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Q1 2022</c:v>
                </c:pt>
                <c:pt idx="1">
                  <c:v>Q2 2022</c:v>
                </c:pt>
                <c:pt idx="2">
                  <c:v>Q3 2022</c:v>
                </c:pt>
                <c:pt idx="3">
                  <c:v>Q4 2022</c:v>
                </c:pt>
                <c:pt idx="4">
                  <c:v>Q1 2023</c:v>
                </c:pt>
                <c:pt idx="5">
                  <c:v>Q2 2023</c:v>
                </c:pt>
                <c:pt idx="6">
                  <c:v>Q3 2023</c:v>
                </c:pt>
                <c:pt idx="7">
                  <c:v>Q4 2023</c:v>
                </c:pt>
                <c:pt idx="8">
                  <c:v>Q1 2024</c:v>
                </c:pt>
                <c:pt idx="9">
                  <c:v>Q2 2024</c:v>
                </c:pt>
              </c:strCache>
            </c:strRef>
          </c:cat>
          <c:val>
            <c:numRef>
              <c:f>Sheet1!$G$2:$G$11</c:f>
              <c:numCache>
                <c:formatCode>_(* #,##0_);_(* \(#,##0\);_(* "-"??_);_(@_)</c:formatCode>
                <c:ptCount val="10"/>
                <c:pt idx="0">
                  <c:v>216</c:v>
                </c:pt>
                <c:pt idx="1">
                  <c:v>239</c:v>
                </c:pt>
                <c:pt idx="2">
                  <c:v>271</c:v>
                </c:pt>
                <c:pt idx="3">
                  <c:v>261</c:v>
                </c:pt>
                <c:pt idx="4">
                  <c:v>269</c:v>
                </c:pt>
                <c:pt idx="5">
                  <c:v>259</c:v>
                </c:pt>
                <c:pt idx="6">
                  <c:v>236</c:v>
                </c:pt>
                <c:pt idx="7">
                  <c:v>222</c:v>
                </c:pt>
                <c:pt idx="8">
                  <c:v>232</c:v>
                </c:pt>
                <c:pt idx="9">
                  <c:v>213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8F5C-4B11-9072-2C19CE0547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3"/>
        <c:overlap val="100"/>
        <c:axId val="872452895"/>
        <c:axId val="872449055"/>
      </c:barChart>
      <c:catAx>
        <c:axId val="872452895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872449055"/>
        <c:crosses val="autoZero"/>
        <c:auto val="1"/>
        <c:lblAlgn val="ctr"/>
        <c:lblOffset val="100"/>
        <c:noMultiLvlLbl val="0"/>
      </c:catAx>
      <c:valAx>
        <c:axId val="872449055"/>
        <c:scaling>
          <c:orientation val="minMax"/>
        </c:scaling>
        <c:delete val="1"/>
        <c:axPos val="t"/>
        <c:numFmt formatCode="_(* #,##0_);_(* \(#,##0\);_(* &quot;-&quot;??_);_(@_)" sourceLinked="1"/>
        <c:majorTickMark val="out"/>
        <c:minorTickMark val="none"/>
        <c:tickLblPos val="nextTo"/>
        <c:crossAx val="8724528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A9B03-C7C6-A5FF-3CF9-B85C0AA72B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5C432B-B368-FF23-09B0-72E00FB60D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F1045F-1299-AED1-CCE2-8338673FA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DDBB-8997-4923-9237-BD3293B8487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3D9CF6-8752-6D2A-EA4E-5E069F47F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E881AF-F1D7-CF17-0234-07F021B4E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E510A-DCDC-4083-8589-E6E64B343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160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715E4-B73C-E744-A969-29747A647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F5D324-E2FE-16A6-6D11-F76512BE0F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CAB48-D529-D1D0-463E-67F8AA4D0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DDBB-8997-4923-9237-BD3293B8487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5F0F83-EB68-D86E-68F3-832A2C6EC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93F49B-E539-E59D-C223-CF0AE98B6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E510A-DCDC-4083-8589-E6E64B343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56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33D789-AE46-CA15-E1FE-6B84AA50AB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48BEC9-BF6C-193A-AA85-0D7D05AB5A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D9645-7A0F-D883-EF16-BB714B17F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DDBB-8997-4923-9237-BD3293B8487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D2E11-E1F2-78EC-70BC-16EF26BCE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C06DD-30DF-8634-8CA5-A69E458B1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E510A-DCDC-4083-8589-E6E64B343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1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4A2BD-A183-2D81-84C1-4EE1FB0D0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7E27F-725C-DB92-1DD2-DAB2B5055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718C91-9307-09C2-D97D-A20C399CE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DDBB-8997-4923-9237-BD3293B8487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0954E9-CEDD-C4A9-EE8F-3D62B7604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0FA82D-3DE8-7ACD-FCA2-D9E9C13D3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E510A-DCDC-4083-8589-E6E64B343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637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2665B-53F5-CC3D-D512-23F3CA93D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F3A4A4-B05B-B3F3-0BE1-4D45F9E43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0D7E64-E190-4072-F6FC-010ACB93D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DDBB-8997-4923-9237-BD3293B8487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C5AE3-FAC4-2EC7-76AD-50C55259C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B6FF1C-5A34-FCDA-9D75-F03772CDE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E510A-DCDC-4083-8589-E6E64B343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00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2529F-9775-DF67-BA81-669A4A1C3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C02F4-6B5D-E206-EF62-1E5CBE7AB1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AF37FB-B5EC-A45A-F0BF-6702AEB8EC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88C874-DC9E-47B3-DD50-A5A9FBDF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DDBB-8997-4923-9237-BD3293B8487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540BAD-3993-AABC-26E0-149D7E49C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637271-62B8-5E8F-C47B-F227526AE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E510A-DCDC-4083-8589-E6E64B343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784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9CECD-F6CC-B79C-5C8E-D88A411DC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22C24-6497-2033-7762-CEE44C834D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702735-80F7-8E44-3A04-574940F3EA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9EC49E-A67D-00F7-45EA-7C903B372F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AFD077-1246-5C63-9544-3F71DD1BD1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EDB2D8-39AD-AA4C-8B9E-7732A336F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DDBB-8997-4923-9237-BD3293B8487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31C9AF-98F9-4285-146E-33D55AA0E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038C36-BDE1-44D8-28C0-42006B772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E510A-DCDC-4083-8589-E6E64B343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984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14EC1-377F-6269-BB19-197706854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DD5C9-62A5-C051-730B-3375BDF79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DDBB-8997-4923-9237-BD3293B8487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ECEF4B-7D10-9E66-2BC5-EDE433942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8B4A48-657E-5556-B206-EDC5832B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E510A-DCDC-4083-8589-E6E64B343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48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E4457A-91F5-4711-3725-48E1A882F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DDBB-8997-4923-9237-BD3293B8487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9D6181-9E57-C6D3-43DB-B5F9072AF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86E4F5-31AA-1B05-88AF-7DB583F50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E510A-DCDC-4083-8589-E6E64B343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207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5D4E3-7092-2A80-065A-D154AAD70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613A2-EE58-42D9-7996-166A823C8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563842-A552-423B-531F-95F7D8730F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FE6A70-704F-B6BB-A708-437742FB8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DDBB-8997-4923-9237-BD3293B8487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4227CE-735C-9FF4-B0D1-65F7097AC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011500-1BF5-AB80-5324-639FB18E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E510A-DCDC-4083-8589-E6E64B343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579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8C11B-0B40-6C00-108F-36520CA39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080187-D481-E55A-E9BA-7E167DB27F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B92564-C0B7-5333-B9D7-8BB7BCC27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36C5E9-A808-4DBF-C093-6AA31164B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DDBB-8997-4923-9237-BD3293B8487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7C63BC-34DC-3699-8222-3DCFDFFB3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CE4086-D109-ED38-62A3-A5EEE89FA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E510A-DCDC-4083-8589-E6E64B343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05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16627A-A3E5-1CF6-0DEC-A4BA9101B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900E42-3859-9B94-C287-C7F0A5C7A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A02495-242E-2B96-AA20-54CDAA5C85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D9DDBB-8997-4923-9237-BD3293B8487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26DCBC-07C5-F87D-4896-750BD497BB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A4BE9-3AEB-CF0A-F994-543A2FA091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5E510A-DCDC-4083-8589-E6E64B343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649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C3484-95D1-AE6C-4AFD-E4868643B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23BC696-C75D-EA36-10E4-F602C698CF04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38FC10-FBF2-A69E-70C1-66F85CEB7DAB}"/>
              </a:ext>
            </a:extLst>
          </p:cNvPr>
          <p:cNvSpPr txBox="1"/>
          <p:nvPr/>
        </p:nvSpPr>
        <p:spPr>
          <a:xfrm>
            <a:off x="483206" y="6329567"/>
            <a:ext cx="1148765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Nielsen,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Defy Media’s 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Gravity, 2025. National TV Ratings, P2+.</a:t>
            </a:r>
            <a:endParaRPr kumimoji="0" lang="fr-FR" sz="7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C15F91-4B46-D0EA-F36B-4AEFBC6366B8}"/>
              </a:ext>
            </a:extLst>
          </p:cNvPr>
          <p:cNvSpPr txBox="1"/>
          <p:nvPr/>
        </p:nvSpPr>
        <p:spPr>
          <a:xfrm>
            <a:off x="0" y="1788725"/>
            <a:ext cx="12192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Weekly Time Spent With Media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Hours:Minutes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BE15BA-DF61-8109-A8E8-7E8B256836A9}"/>
              </a:ext>
            </a:extLst>
          </p:cNvPr>
          <p:cNvSpPr/>
          <p:nvPr/>
        </p:nvSpPr>
        <p:spPr>
          <a:xfrm>
            <a:off x="124718" y="527717"/>
            <a:ext cx="98020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TV and CTV account for nearly 50% of weekly time spent with all media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60017D9-9C42-5093-778B-84312A3F9FDD}"/>
              </a:ext>
            </a:extLst>
          </p:cNvPr>
          <p:cNvSpPr/>
          <p:nvPr/>
        </p:nvSpPr>
        <p:spPr>
          <a:xfrm>
            <a:off x="-1" y="1"/>
            <a:ext cx="2365513" cy="24100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Weekly Time Spent with Media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EF188C9-689D-AE3D-5131-6E99D90DEC63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DC14748-3CE6-3D9C-F47B-A9B981F8D05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82A4B7A0-2DC0-B466-60AD-9B89425C49B1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3E003550-1823-521A-CAA3-FB38BDC099B0}"/>
              </a:ext>
            </a:extLst>
          </p:cNvPr>
          <p:cNvGraphicFramePr/>
          <p:nvPr/>
        </p:nvGraphicFramePr>
        <p:xfrm>
          <a:off x="124718" y="2300438"/>
          <a:ext cx="11846145" cy="4035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Picture 2">
            <a:hlinkClick r:id="rId5"/>
            <a:extLst>
              <a:ext uri="{FF2B5EF4-FFF2-40B4-BE49-F238E27FC236}">
                <a16:creationId xmlns:a16="http://schemas.microsoft.com/office/drawing/2014/main" id="{693B2012-087B-A1B9-E7BD-2C5E053953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C4FDDCC-C1A3-4A96-5AEF-023EC3599239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video consumption insights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C90A87-D15C-0100-B992-3A84B26C8319}"/>
              </a:ext>
            </a:extLst>
          </p:cNvPr>
          <p:cNvSpPr txBox="1"/>
          <p:nvPr/>
        </p:nvSpPr>
        <p:spPr>
          <a:xfrm>
            <a:off x="10743781" y="2690991"/>
            <a:ext cx="8313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>
                <a:solidFill>
                  <a:srgbClr val="1B1464"/>
                </a:solidFill>
                <a:latin typeface="Helvetica" panose="020B0403020202020204" pitchFamily="34" charset="0"/>
              </a:rPr>
              <a:t>65:53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A5BAD17-2644-87F8-CA4E-7344BB1CDEA7}"/>
              </a:ext>
            </a:extLst>
          </p:cNvPr>
          <p:cNvSpPr txBox="1"/>
          <p:nvPr/>
        </p:nvSpPr>
        <p:spPr>
          <a:xfrm>
            <a:off x="10484393" y="3093731"/>
            <a:ext cx="831307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u="sng">
                <a:solidFill>
                  <a:srgbClr val="1B1464"/>
                </a:solidFill>
                <a:latin typeface="Helvetica" panose="020B0403020202020204" pitchFamily="34" charset="0"/>
              </a:rPr>
              <a:t>64:03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8530D2-2056-9B03-317A-86612AAC958B}"/>
              </a:ext>
            </a:extLst>
          </p:cNvPr>
          <p:cNvSpPr txBox="1"/>
          <p:nvPr/>
        </p:nvSpPr>
        <p:spPr>
          <a:xfrm>
            <a:off x="10633396" y="3451261"/>
            <a:ext cx="831307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u="sng">
                <a:solidFill>
                  <a:srgbClr val="1B1464"/>
                </a:solidFill>
                <a:latin typeface="Helvetica" panose="020B0403020202020204" pitchFamily="34" charset="0"/>
              </a:rPr>
              <a:t>65:04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97BFC69-E49D-2CA4-CD0B-31442C3A3E8C}"/>
              </a:ext>
            </a:extLst>
          </p:cNvPr>
          <p:cNvSpPr txBox="1"/>
          <p:nvPr/>
        </p:nvSpPr>
        <p:spPr>
          <a:xfrm>
            <a:off x="11064911" y="3804538"/>
            <a:ext cx="8313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>
                <a:solidFill>
                  <a:srgbClr val="1B1464"/>
                </a:solidFill>
                <a:latin typeface="Helvetica" panose="020B0403020202020204" pitchFamily="34" charset="0"/>
              </a:rPr>
              <a:t>68:13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03D5E04-7637-F5E6-AF17-B15DE89D6F02}"/>
              </a:ext>
            </a:extLst>
          </p:cNvPr>
          <p:cNvSpPr txBox="1"/>
          <p:nvPr/>
        </p:nvSpPr>
        <p:spPr>
          <a:xfrm>
            <a:off x="11387435" y="4192118"/>
            <a:ext cx="831307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u="sng">
                <a:solidFill>
                  <a:srgbClr val="1B1464"/>
                </a:solidFill>
                <a:latin typeface="Helvetica" panose="020B0403020202020204" pitchFamily="34" charset="0"/>
              </a:rPr>
              <a:t>70:44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6339AE1-BE80-309D-2E50-D40ACBA0DC9C}"/>
              </a:ext>
            </a:extLst>
          </p:cNvPr>
          <p:cNvSpPr txBox="1"/>
          <p:nvPr/>
        </p:nvSpPr>
        <p:spPr>
          <a:xfrm>
            <a:off x="10939374" y="4520868"/>
            <a:ext cx="831307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u="sng">
                <a:solidFill>
                  <a:srgbClr val="1B1464"/>
                </a:solidFill>
                <a:latin typeface="Helvetica" panose="020B0403020202020204" pitchFamily="34" charset="0"/>
              </a:rPr>
              <a:t>67:23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E02E8E2-5C16-A031-D98C-88207E9FB717}"/>
              </a:ext>
            </a:extLst>
          </p:cNvPr>
          <p:cNvSpPr txBox="1"/>
          <p:nvPr/>
        </p:nvSpPr>
        <p:spPr>
          <a:xfrm>
            <a:off x="10938746" y="4890414"/>
            <a:ext cx="8313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>
                <a:solidFill>
                  <a:srgbClr val="1B1464"/>
                </a:solidFill>
                <a:latin typeface="Helvetica" panose="020B0403020202020204" pitchFamily="34" charset="0"/>
              </a:rPr>
              <a:t>67:26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E1E5A95-1C2C-C2C9-E618-BF6034AF3F55}"/>
              </a:ext>
            </a:extLst>
          </p:cNvPr>
          <p:cNvSpPr txBox="1"/>
          <p:nvPr/>
        </p:nvSpPr>
        <p:spPr>
          <a:xfrm>
            <a:off x="10949949" y="5263869"/>
            <a:ext cx="831307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u="sng">
                <a:solidFill>
                  <a:srgbClr val="1B1464"/>
                </a:solidFill>
                <a:latin typeface="Helvetica" panose="020B0403020202020204" pitchFamily="34" charset="0"/>
              </a:rPr>
              <a:t>67:35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BD5C26D-46EB-3144-15B1-D9BD3A3B9837}"/>
              </a:ext>
            </a:extLst>
          </p:cNvPr>
          <p:cNvSpPr txBox="1"/>
          <p:nvPr/>
        </p:nvSpPr>
        <p:spPr>
          <a:xfrm>
            <a:off x="11388334" y="5617558"/>
            <a:ext cx="803665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u="sng">
                <a:solidFill>
                  <a:srgbClr val="1B1464"/>
                </a:solidFill>
                <a:latin typeface="Helvetica" panose="020B0403020202020204" pitchFamily="34" charset="0"/>
              </a:rPr>
              <a:t>70:48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68AD34B-7C43-B391-54BB-EA9744BD3865}"/>
              </a:ext>
            </a:extLst>
          </p:cNvPr>
          <p:cNvSpPr txBox="1"/>
          <p:nvPr/>
        </p:nvSpPr>
        <p:spPr>
          <a:xfrm>
            <a:off x="11039592" y="5984994"/>
            <a:ext cx="803665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u="sng">
                <a:solidFill>
                  <a:srgbClr val="1B1464"/>
                </a:solidFill>
                <a:latin typeface="Helvetica" panose="020B0403020202020204" pitchFamily="34" charset="0"/>
              </a:rPr>
              <a:t>68:10</a:t>
            </a:r>
          </a:p>
        </p:txBody>
      </p:sp>
    </p:spTree>
    <p:extLst>
      <p:ext uri="{BB962C8B-B14F-4D97-AF65-F5344CB8AC3E}">
        <p14:creationId xmlns:p14="http://schemas.microsoft.com/office/powerpoint/2010/main" val="2990012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Microsoft Office PowerPoint</Application>
  <PresentationFormat>Widescreen</PresentationFormat>
  <Paragraphs>77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2025-02-04T19:32:52Z</dcterms:created>
  <dcterms:modified xsi:type="dcterms:W3CDTF">2025-02-04T19:33:03Z</dcterms:modified>
</cp:coreProperties>
</file>