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147376522"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855EDF-F9CE-3B66-C6A5-06158391F461}" name="Leah Montner Dixon" initials="L" userId="S::leahm@thevab.com::d5b2ae9e-9213-4442-b7df-4db8cbe51e5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150F770-85C2-4EF6-B912-AA8C70E8A570}" v="1" dt="2025-08-10T20:57:02.80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7" d="100"/>
          <a:sy n="77" d="100"/>
        </p:scale>
        <p:origin x="72"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ylan Breger" userId="9b3da09f-10fe-42ec-9aa5-9fa2a3e9cc20" providerId="ADAL" clId="{8150F770-85C2-4EF6-B912-AA8C70E8A570}"/>
    <pc:docChg chg="addSld modSld">
      <pc:chgData name="Dylan Breger" userId="9b3da09f-10fe-42ec-9aa5-9fa2a3e9cc20" providerId="ADAL" clId="{8150F770-85C2-4EF6-B912-AA8C70E8A570}" dt="2025-08-10T20:57:02.804" v="0"/>
      <pc:docMkLst>
        <pc:docMk/>
      </pc:docMkLst>
      <pc:sldChg chg="add">
        <pc:chgData name="Dylan Breger" userId="9b3da09f-10fe-42ec-9aa5-9fa2a3e9cc20" providerId="ADAL" clId="{8150F770-85C2-4EF6-B912-AA8C70E8A570}" dt="2025-08-10T20:57:02.804" v="0"/>
        <pc:sldMkLst>
          <pc:docMk/>
          <pc:sldMk cId="1436805410" sldId="2147376522"/>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percentStacked"/>
        <c:varyColors val="0"/>
        <c:ser>
          <c:idx val="0"/>
          <c:order val="0"/>
          <c:tx>
            <c:strRef>
              <c:f>Sheet1!$B$1</c:f>
              <c:strCache>
                <c:ptCount val="1"/>
                <c:pt idx="0">
                  <c:v>CTV</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4000" b="1" i="0" u="none" strike="noStrike" kern="1200" baseline="0">
                    <a:solidFill>
                      <a:schemeClr val="bg1"/>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Streaming Usage</c:v>
                </c:pt>
              </c:strCache>
            </c:strRef>
          </c:cat>
          <c:val>
            <c:numRef>
              <c:f>Sheet1!$B$2</c:f>
              <c:numCache>
                <c:formatCode>0%</c:formatCode>
                <c:ptCount val="1"/>
                <c:pt idx="0">
                  <c:v>0.68</c:v>
                </c:pt>
              </c:numCache>
            </c:numRef>
          </c:val>
          <c:extLst>
            <c:ext xmlns:c16="http://schemas.microsoft.com/office/drawing/2014/chart" uri="{C3380CC4-5D6E-409C-BE32-E72D297353CC}">
              <c16:uniqueId val="{00000000-A9DC-4F93-9E4C-7EEC8F7A6952}"/>
            </c:ext>
          </c:extLst>
        </c:ser>
        <c:ser>
          <c:idx val="1"/>
          <c:order val="1"/>
          <c:tx>
            <c:strRef>
              <c:f>Sheet1!$C$1</c:f>
              <c:strCache>
                <c:ptCount val="1"/>
                <c:pt idx="0">
                  <c:v>STB</c:v>
                </c:pt>
              </c:strCache>
            </c:strRef>
          </c:tx>
          <c:spPr>
            <a:solidFill>
              <a:srgbClr val="ED3C8D"/>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4000" b="1" i="0" u="none" strike="noStrike" kern="1200" baseline="0">
                    <a:solidFill>
                      <a:schemeClr val="bg1"/>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Streaming Usage</c:v>
                </c:pt>
              </c:strCache>
            </c:strRef>
          </c:cat>
          <c:val>
            <c:numRef>
              <c:f>Sheet1!$C$2</c:f>
              <c:numCache>
                <c:formatCode>0%</c:formatCode>
                <c:ptCount val="1"/>
                <c:pt idx="0">
                  <c:v>0.13</c:v>
                </c:pt>
              </c:numCache>
            </c:numRef>
          </c:val>
          <c:extLst>
            <c:ext xmlns:c16="http://schemas.microsoft.com/office/drawing/2014/chart" uri="{C3380CC4-5D6E-409C-BE32-E72D297353CC}">
              <c16:uniqueId val="{00000003-A9DC-4F93-9E4C-7EEC8F7A6952}"/>
            </c:ext>
          </c:extLst>
        </c:ser>
        <c:ser>
          <c:idx val="2"/>
          <c:order val="2"/>
          <c:tx>
            <c:strRef>
              <c:f>Sheet1!$D$1</c:f>
              <c:strCache>
                <c:ptCount val="1"/>
                <c:pt idx="0">
                  <c:v>Mobile</c:v>
                </c:pt>
              </c:strCache>
            </c:strRef>
          </c:tx>
          <c:spPr>
            <a:solidFill>
              <a:srgbClr val="4EBEA4"/>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4000" b="1" i="0" u="none" strike="noStrike" kern="1200" baseline="0">
                    <a:solidFill>
                      <a:schemeClr val="bg1"/>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Streaming Usage</c:v>
                </c:pt>
              </c:strCache>
            </c:strRef>
          </c:cat>
          <c:val>
            <c:numRef>
              <c:f>Sheet1!$D$2</c:f>
              <c:numCache>
                <c:formatCode>0%</c:formatCode>
                <c:ptCount val="1"/>
                <c:pt idx="0">
                  <c:v>0.1</c:v>
                </c:pt>
              </c:numCache>
            </c:numRef>
          </c:val>
          <c:extLst>
            <c:ext xmlns:c16="http://schemas.microsoft.com/office/drawing/2014/chart" uri="{C3380CC4-5D6E-409C-BE32-E72D297353CC}">
              <c16:uniqueId val="{00000004-A9DC-4F93-9E4C-7EEC8F7A6952}"/>
            </c:ext>
          </c:extLst>
        </c:ser>
        <c:ser>
          <c:idx val="3"/>
          <c:order val="3"/>
          <c:tx>
            <c:strRef>
              <c:f>Sheet1!$E$1</c:f>
              <c:strCache>
                <c:ptCount val="1"/>
                <c:pt idx="0">
                  <c:v>Web</c:v>
                </c:pt>
              </c:strCache>
            </c:strRef>
          </c:tx>
          <c:spPr>
            <a:solidFill>
              <a:srgbClr val="A343FF"/>
            </a:solidFill>
            <a:ln>
              <a:noFill/>
            </a:ln>
            <a:effectLst/>
          </c:spPr>
          <c:invertIfNegative val="0"/>
          <c:dLbls>
            <c:spPr>
              <a:noFill/>
              <a:ln>
                <a:noFill/>
              </a:ln>
              <a:effectLst/>
            </c:spPr>
            <c:txPr>
              <a:bodyPr rot="0" spcFirstLastPara="1" vertOverflow="ellipsis" vert="horz" wrap="square" lIns="38100" tIns="19050" rIns="38100" bIns="19050" anchor="ctr" anchorCtr="0">
                <a:spAutoFit/>
              </a:bodyPr>
              <a:lstStyle/>
              <a:p>
                <a:pPr algn="ctr">
                  <a:defRPr lang="en-US" sz="4000" b="1" i="0" u="none" strike="noStrike" kern="1200" baseline="0">
                    <a:solidFill>
                      <a:schemeClr val="bg1"/>
                    </a:solidFill>
                    <a:latin typeface="Helvetica" panose="020B0403020202020204" pitchFamily="34"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Streaming Usage</c:v>
                </c:pt>
              </c:strCache>
            </c:strRef>
          </c:cat>
          <c:val>
            <c:numRef>
              <c:f>Sheet1!$E$2</c:f>
              <c:numCache>
                <c:formatCode>0%</c:formatCode>
                <c:ptCount val="1"/>
                <c:pt idx="0">
                  <c:v>0.09</c:v>
                </c:pt>
              </c:numCache>
            </c:numRef>
          </c:val>
          <c:extLst>
            <c:ext xmlns:c16="http://schemas.microsoft.com/office/drawing/2014/chart" uri="{C3380CC4-5D6E-409C-BE32-E72D297353CC}">
              <c16:uniqueId val="{00000005-A9DC-4F93-9E4C-7EEC8F7A6952}"/>
            </c:ext>
          </c:extLst>
        </c:ser>
        <c:dLbls>
          <c:showLegendKey val="0"/>
          <c:showVal val="0"/>
          <c:showCatName val="0"/>
          <c:showSerName val="0"/>
          <c:showPercent val="0"/>
          <c:showBubbleSize val="0"/>
        </c:dLbls>
        <c:gapWidth val="18"/>
        <c:overlap val="100"/>
        <c:axId val="1173394448"/>
        <c:axId val="1173394928"/>
      </c:barChart>
      <c:catAx>
        <c:axId val="1173394448"/>
        <c:scaling>
          <c:orientation val="minMax"/>
        </c:scaling>
        <c:delete val="1"/>
        <c:axPos val="l"/>
        <c:numFmt formatCode="General" sourceLinked="1"/>
        <c:majorTickMark val="none"/>
        <c:minorTickMark val="none"/>
        <c:tickLblPos val="nextTo"/>
        <c:crossAx val="1173394928"/>
        <c:crosses val="autoZero"/>
        <c:auto val="1"/>
        <c:lblAlgn val="ctr"/>
        <c:lblOffset val="100"/>
        <c:noMultiLvlLbl val="0"/>
      </c:catAx>
      <c:valAx>
        <c:axId val="1173394928"/>
        <c:scaling>
          <c:orientation val="minMax"/>
        </c:scaling>
        <c:delete val="1"/>
        <c:axPos val="b"/>
        <c:numFmt formatCode="0%" sourceLinked="1"/>
        <c:majorTickMark val="none"/>
        <c:minorTickMark val="none"/>
        <c:tickLblPos val="nextTo"/>
        <c:crossAx val="1173394448"/>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rgbClr val="1B1464"/>
              </a:solidFill>
              <a:latin typeface="Helvetica" panose="020B0403020202020204" pitchFamily="34" charset="0"/>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rgbClr val="1B1464"/>
          </a:solidFill>
          <a:latin typeface="Helvetica" panose="020B0403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51286-C37F-A271-A563-9B542DE1C5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B41D1D-BF50-78BC-6790-60922108B9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B489C5-620B-DA5A-B138-F46E5E3A0237}"/>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5" name="Footer Placeholder 4">
            <a:extLst>
              <a:ext uri="{FF2B5EF4-FFF2-40B4-BE49-F238E27FC236}">
                <a16:creationId xmlns:a16="http://schemas.microsoft.com/office/drawing/2014/main" id="{EB099691-7600-4ED5-E037-34A99D535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F59657-0EE4-1537-D017-30015664C87C}"/>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268642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09FD4-BE66-5DBA-797A-6A7FD971586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6FDE6EE-3763-C628-24C0-B6966882D2B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4C9555-F31A-9864-AD1C-FB0297F28A89}"/>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5" name="Footer Placeholder 4">
            <a:extLst>
              <a:ext uri="{FF2B5EF4-FFF2-40B4-BE49-F238E27FC236}">
                <a16:creationId xmlns:a16="http://schemas.microsoft.com/office/drawing/2014/main" id="{6117AC57-CDF3-E0A9-A2B5-4109AD60C6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5201A6-4257-701A-7714-21F0C6A70AE4}"/>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21151286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837B14-10BA-D5AE-A5F1-75A24492DF9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22B3F3-DB80-2768-CA3B-F9575313B4D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B49E7-FFA5-77C2-B806-189EEB879E76}"/>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5" name="Footer Placeholder 4">
            <a:extLst>
              <a:ext uri="{FF2B5EF4-FFF2-40B4-BE49-F238E27FC236}">
                <a16:creationId xmlns:a16="http://schemas.microsoft.com/office/drawing/2014/main" id="{DB2DB723-A640-39DF-639F-DC723DECE6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1F4AB2-71FF-E629-83B1-93C69CA43BE2}"/>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35597534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DDF88-570F-C7DA-CC91-10254704A0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B989E3-D792-B8D7-9478-68C247CD04D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4E1643-971A-63C4-1358-9BB4A0EF3113}"/>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5" name="Footer Placeholder 4">
            <a:extLst>
              <a:ext uri="{FF2B5EF4-FFF2-40B4-BE49-F238E27FC236}">
                <a16:creationId xmlns:a16="http://schemas.microsoft.com/office/drawing/2014/main" id="{9C5FC0E5-3F7A-AF96-2D53-E661F1D85F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C6BDF-EA5E-72DD-6918-C0ED5DEA6DB8}"/>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1711285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41CA8-CC6E-358C-F16F-7CBA272D59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EE13638-6058-4069-F681-08CF4A22C27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2E4202-C361-FA3B-BB19-006BF61F41FF}"/>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5" name="Footer Placeholder 4">
            <a:extLst>
              <a:ext uri="{FF2B5EF4-FFF2-40B4-BE49-F238E27FC236}">
                <a16:creationId xmlns:a16="http://schemas.microsoft.com/office/drawing/2014/main" id="{9A017D7F-22EA-75C0-138D-12F692A6A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A23FA3-AAA3-4A34-E43B-5F7B59A60FCD}"/>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4149728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1CB39-CFF1-42D3-C0CD-4342C84FB8A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28135AC-A7E4-3436-D096-324D72CC206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481DA14-C1B9-1738-9DC2-449D16AEC0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1348AA-5AD9-8FF5-5941-EB44EC22C3C9}"/>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6" name="Footer Placeholder 5">
            <a:extLst>
              <a:ext uri="{FF2B5EF4-FFF2-40B4-BE49-F238E27FC236}">
                <a16:creationId xmlns:a16="http://schemas.microsoft.com/office/drawing/2014/main" id="{7B1F8BE2-FBD7-318E-57C6-E408107403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1F2398-1E78-7C24-5A94-AECFC9838640}"/>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2026769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00EE1-E937-4624-7AC5-04F156AC67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23DE46-E86C-47D1-FA88-4C48E9AA97C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7402DD-0440-9A22-6F49-755800FFA87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152E51-CD63-C109-9B8E-0A7B15AB30C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0B4B7F-5A09-ABF6-FE49-434033C068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B7A48A-68C9-2AFA-046B-80035B2026E5}"/>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8" name="Footer Placeholder 7">
            <a:extLst>
              <a:ext uri="{FF2B5EF4-FFF2-40B4-BE49-F238E27FC236}">
                <a16:creationId xmlns:a16="http://schemas.microsoft.com/office/drawing/2014/main" id="{1E6BE714-4D95-E3C9-8015-EB6809DEFA8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8A8E9F5-74C7-A4DF-1DB4-A69AE518650D}"/>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33902612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1D2C7-C529-72A3-5281-4870530308C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6BA3EB3-5A51-75DA-CD89-FED9F8D58992}"/>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4" name="Footer Placeholder 3">
            <a:extLst>
              <a:ext uri="{FF2B5EF4-FFF2-40B4-BE49-F238E27FC236}">
                <a16:creationId xmlns:a16="http://schemas.microsoft.com/office/drawing/2014/main" id="{B0CD31F7-5A68-3E79-4B9A-640D28E681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EB5D7FD-CCF0-C41F-AE11-E3588FD8CD6F}"/>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3381006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16C8C1-0822-E5C2-D6B8-C47E2350D1B9}"/>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3" name="Footer Placeholder 2">
            <a:extLst>
              <a:ext uri="{FF2B5EF4-FFF2-40B4-BE49-F238E27FC236}">
                <a16:creationId xmlns:a16="http://schemas.microsoft.com/office/drawing/2014/main" id="{CBEA7D7B-66CB-88B5-F911-4B93478123F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30577E-6F65-4E26-DD01-58145B6B5149}"/>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355163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C06E1-DA8C-E528-9D1C-168933818E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D772968-A8B8-DE44-4BB8-0EBC27BCDF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2E76EA-4673-2DBE-9CB0-3002C149DC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6F21A0B-C5CE-EC7B-ADF3-6DAF545EC330}"/>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6" name="Footer Placeholder 5">
            <a:extLst>
              <a:ext uri="{FF2B5EF4-FFF2-40B4-BE49-F238E27FC236}">
                <a16:creationId xmlns:a16="http://schemas.microsoft.com/office/drawing/2014/main" id="{DD2729F2-905B-79E7-9CAE-ED2D0B3B9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C047FD-827F-8457-C14D-C0AFB3484DD0}"/>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2169973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BE435-CB7F-1907-E74A-D5477E244D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4F18424-7B12-F99A-2B13-3554356CF9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5EBE05A-5BCD-10DB-A2BA-B921F2559B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A0D04F-5676-73CC-D628-7458338AC2B1}"/>
              </a:ext>
            </a:extLst>
          </p:cNvPr>
          <p:cNvSpPr>
            <a:spLocks noGrp="1"/>
          </p:cNvSpPr>
          <p:nvPr>
            <p:ph type="dt" sz="half" idx="10"/>
          </p:nvPr>
        </p:nvSpPr>
        <p:spPr/>
        <p:txBody>
          <a:bodyPr/>
          <a:lstStyle/>
          <a:p>
            <a:fld id="{B60B9228-A163-4DB3-941A-65846414F002}" type="datetimeFigureOut">
              <a:rPr lang="en-US" smtClean="0"/>
              <a:t>8/10/2025</a:t>
            </a:fld>
            <a:endParaRPr lang="en-US"/>
          </a:p>
        </p:txBody>
      </p:sp>
      <p:sp>
        <p:nvSpPr>
          <p:cNvPr id="6" name="Footer Placeholder 5">
            <a:extLst>
              <a:ext uri="{FF2B5EF4-FFF2-40B4-BE49-F238E27FC236}">
                <a16:creationId xmlns:a16="http://schemas.microsoft.com/office/drawing/2014/main" id="{62704027-6A39-7754-6030-72DFAE802F4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82F598-FFAB-C7A9-F194-44EBD16BE3CB}"/>
              </a:ext>
            </a:extLst>
          </p:cNvPr>
          <p:cNvSpPr>
            <a:spLocks noGrp="1"/>
          </p:cNvSpPr>
          <p:nvPr>
            <p:ph type="sldNum" sz="quarter" idx="12"/>
          </p:nvPr>
        </p:nvSpPr>
        <p:spPr/>
        <p:txBody>
          <a:bodyPr/>
          <a:lstStyle/>
          <a:p>
            <a:fld id="{ADB5EB66-0D35-44F1-A5E1-0774B24AE6A0}" type="slidenum">
              <a:rPr lang="en-US" smtClean="0"/>
              <a:t>‹#›</a:t>
            </a:fld>
            <a:endParaRPr lang="en-US"/>
          </a:p>
        </p:txBody>
      </p:sp>
    </p:spTree>
    <p:extLst>
      <p:ext uri="{BB962C8B-B14F-4D97-AF65-F5344CB8AC3E}">
        <p14:creationId xmlns:p14="http://schemas.microsoft.com/office/powerpoint/2010/main" val="3668433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422511-BD05-BBE0-A642-D49891738C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112889-49E8-DDD8-C870-5636778C48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4AD034-5E6A-4A48-6D84-21CA633897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0B9228-A163-4DB3-941A-65846414F002}" type="datetimeFigureOut">
              <a:rPr lang="en-US" smtClean="0"/>
              <a:t>8/10/2025</a:t>
            </a:fld>
            <a:endParaRPr lang="en-US"/>
          </a:p>
        </p:txBody>
      </p:sp>
      <p:sp>
        <p:nvSpPr>
          <p:cNvPr id="5" name="Footer Placeholder 4">
            <a:extLst>
              <a:ext uri="{FF2B5EF4-FFF2-40B4-BE49-F238E27FC236}">
                <a16:creationId xmlns:a16="http://schemas.microsoft.com/office/drawing/2014/main" id="{17877C0A-CAB5-E5F6-46B1-2E034783DA8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E7AC6CE-4353-0BD2-C572-B99ED0AC36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DB5EB66-0D35-44F1-A5E1-0774B24AE6A0}" type="slidenum">
              <a:rPr lang="en-US" smtClean="0"/>
              <a:t>‹#›</a:t>
            </a:fld>
            <a:endParaRPr lang="en-US"/>
          </a:p>
        </p:txBody>
      </p:sp>
    </p:spTree>
    <p:extLst>
      <p:ext uri="{BB962C8B-B14F-4D97-AF65-F5344CB8AC3E}">
        <p14:creationId xmlns:p14="http://schemas.microsoft.com/office/powerpoint/2010/main" val="21335306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hyperlink" Target="https://comcastadvertising.com/insights/research-reports/the-multiscreen-tv-advertising-report-2h-2024/" TargetMode="External"/><Relationship Id="rId2" Type="http://schemas.openxmlformats.org/officeDocument/2006/relationships/chart" Target="../charts/chart1.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hyperlink" Target="https://thevab.com/signin?utm_source=grab-and-go&amp;utm_medium=vab-insights&amp;utm_campaign=" TargetMode="External"/><Relationship Id="rId4" Type="http://schemas.openxmlformats.org/officeDocument/2006/relationships/hyperlink" Target="https://thevab.com/insigh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DC9B9DBE-7E1A-30DC-E12C-CFFBCAC49AB1}"/>
              </a:ext>
            </a:extLst>
          </p:cNvPr>
          <p:cNvSpPr/>
          <p:nvPr/>
        </p:nvSpPr>
        <p:spPr>
          <a:xfrm>
            <a:off x="0" y="1685013"/>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0" name="TextBox 29">
            <a:extLst>
              <a:ext uri="{FF2B5EF4-FFF2-40B4-BE49-F238E27FC236}">
                <a16:creationId xmlns:a16="http://schemas.microsoft.com/office/drawing/2014/main" id="{DA89F5E5-6ACB-49B1-3B7E-474C7B485D3C}"/>
              </a:ext>
            </a:extLst>
          </p:cNvPr>
          <p:cNvSpPr txBox="1"/>
          <p:nvPr/>
        </p:nvSpPr>
        <p:spPr>
          <a:xfrm>
            <a:off x="10759" y="1925427"/>
            <a:ext cx="12170481" cy="338554"/>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kumimoji="0" lang="en-US" sz="1600" b="1" i="0" u="sng"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Streaming Usage Across Platforms</a:t>
            </a:r>
          </a:p>
        </p:txBody>
      </p:sp>
      <p:sp>
        <p:nvSpPr>
          <p:cNvPr id="20" name="TextBox 19">
            <a:extLst>
              <a:ext uri="{FF2B5EF4-FFF2-40B4-BE49-F238E27FC236}">
                <a16:creationId xmlns:a16="http://schemas.microsoft.com/office/drawing/2014/main" id="{D99D144C-A05F-8CD2-7E88-563F7FF19AA6}"/>
              </a:ext>
            </a:extLst>
          </p:cNvPr>
          <p:cNvSpPr txBox="1"/>
          <p:nvPr/>
        </p:nvSpPr>
        <p:spPr>
          <a:xfrm>
            <a:off x="436866" y="5865575"/>
            <a:ext cx="11779955" cy="338554"/>
          </a:xfrm>
          <a:prstGeom prst="rect">
            <a:avLst/>
          </a:prstGeom>
          <a:noFill/>
        </p:spPr>
        <p:txBody>
          <a:bodyPr wrap="square" rtlCol="0">
            <a:spAutoFit/>
          </a:bodyPr>
          <a:lstStyle/>
          <a:p>
            <a:pPr lvl="0">
              <a:defRPr/>
            </a:pPr>
            <a:r>
              <a:rPr kumimoji="0" lang="en-US" sz="8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Source: </a:t>
            </a:r>
            <a:r>
              <a:rPr lang="en-US" sz="800">
                <a:solidFill>
                  <a:srgbClr val="1B1464"/>
                </a:solidFill>
                <a:latin typeface="Helvetica" panose="020B0403020202020204" pitchFamily="34" charset="0"/>
              </a:rPr>
              <a:t>Comcast Advertising</a:t>
            </a:r>
            <a:r>
              <a:rPr lang="en-US" sz="800" i="1">
                <a:solidFill>
                  <a:srgbClr val="1B1464"/>
                </a:solidFill>
                <a:latin typeface="Helvetica" panose="020B0403020202020204" pitchFamily="34" charset="0"/>
              </a:rPr>
              <a:t>, Multiscreen TV Advertising Report</a:t>
            </a:r>
            <a:r>
              <a:rPr lang="en-US" sz="800">
                <a:solidFill>
                  <a:srgbClr val="1B1464"/>
                </a:solidFill>
                <a:latin typeface="Helvetica" panose="020B0403020202020204" pitchFamily="34" charset="0"/>
              </a:rPr>
              <a:t>, 2H 2024</a:t>
            </a:r>
            <a:r>
              <a:rPr kumimoji="0" lang="en-US" sz="8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 Comcast Aggregated Data from Streaming campaigns (2H24). *Represents Comcast Advertising product enabling advertisers to deliver their message to their target audiences within streaming TV and premium video content, wherever, whenever, and however they’re watching. It also includes viewing from Xfinity on Demand.</a:t>
            </a:r>
          </a:p>
        </p:txBody>
      </p:sp>
      <p:sp>
        <p:nvSpPr>
          <p:cNvPr id="24" name="Rectangle 23">
            <a:extLst>
              <a:ext uri="{FF2B5EF4-FFF2-40B4-BE49-F238E27FC236}">
                <a16:creationId xmlns:a16="http://schemas.microsoft.com/office/drawing/2014/main" id="{8616E0F7-1873-08CA-AEAA-6EC9B05B29A3}"/>
              </a:ext>
            </a:extLst>
          </p:cNvPr>
          <p:cNvSpPr/>
          <p:nvPr/>
        </p:nvSpPr>
        <p:spPr>
          <a:xfrm>
            <a:off x="-3" y="0"/>
            <a:ext cx="2667003" cy="272374"/>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Streaming Usage Across Platforms</a:t>
            </a:r>
          </a:p>
        </p:txBody>
      </p:sp>
      <p:sp>
        <p:nvSpPr>
          <p:cNvPr id="25" name="TextBox 24">
            <a:extLst>
              <a:ext uri="{FF2B5EF4-FFF2-40B4-BE49-F238E27FC236}">
                <a16:creationId xmlns:a16="http://schemas.microsoft.com/office/drawing/2014/main" id="{B5AFFBEC-268A-363D-7801-D3DEBFCCB5B2}"/>
              </a:ext>
            </a:extLst>
          </p:cNvPr>
          <p:cNvSpPr txBox="1"/>
          <p:nvPr/>
        </p:nvSpPr>
        <p:spPr>
          <a:xfrm>
            <a:off x="10267952" y="26057"/>
            <a:ext cx="192404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Scan or click to access more video consumption insights</a:t>
            </a:r>
          </a:p>
        </p:txBody>
      </p:sp>
      <p:sp>
        <p:nvSpPr>
          <p:cNvPr id="27" name="Rectangle 26">
            <a:extLst>
              <a:ext uri="{FF2B5EF4-FFF2-40B4-BE49-F238E27FC236}">
                <a16:creationId xmlns:a16="http://schemas.microsoft.com/office/drawing/2014/main" id="{A231D41F-29B1-43BA-9B83-AAEF8EFD0893}"/>
              </a:ext>
            </a:extLst>
          </p:cNvPr>
          <p:cNvSpPr/>
          <p:nvPr/>
        </p:nvSpPr>
        <p:spPr>
          <a:xfrm>
            <a:off x="10267952" y="0"/>
            <a:ext cx="1924048" cy="1671565"/>
          </a:xfrm>
          <a:prstGeom prst="rect">
            <a:avLst/>
          </a:prstGeom>
          <a:noFill/>
          <a:ln w="28575">
            <a:solidFill>
              <a:srgbClr val="ED3C8D"/>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8" name="Rectangle 27">
            <a:extLst>
              <a:ext uri="{FF2B5EF4-FFF2-40B4-BE49-F238E27FC236}">
                <a16:creationId xmlns:a16="http://schemas.microsoft.com/office/drawing/2014/main" id="{15ABECD4-EA0A-9A33-D2F0-8B93FDF0DC26}"/>
              </a:ext>
            </a:extLst>
          </p:cNvPr>
          <p:cNvSpPr/>
          <p:nvPr/>
        </p:nvSpPr>
        <p:spPr>
          <a:xfrm>
            <a:off x="179108" y="376757"/>
            <a:ext cx="10088844"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a:ln>
                  <a:noFill/>
                </a:ln>
                <a:solidFill>
                  <a:srgbClr val="1B1464"/>
                </a:solidFill>
                <a:effectLst/>
                <a:uLnTx/>
                <a:uFillTx/>
                <a:latin typeface="Helvetica" pitchFamily="2" charset="0"/>
                <a:ea typeface="+mn-ea"/>
                <a:cs typeface="+mn-cs"/>
              </a:rPr>
              <a:t>Over 80% of streaming occurs on the TV, which highlights the platform’s dominance to reach people through premium video</a:t>
            </a:r>
          </a:p>
        </p:txBody>
      </p:sp>
      <p:graphicFrame>
        <p:nvGraphicFramePr>
          <p:cNvPr id="33" name="Chart 32">
            <a:extLst>
              <a:ext uri="{FF2B5EF4-FFF2-40B4-BE49-F238E27FC236}">
                <a16:creationId xmlns:a16="http://schemas.microsoft.com/office/drawing/2014/main" id="{2F77F6BD-6C19-E433-294C-60E36CFD81C0}"/>
              </a:ext>
            </a:extLst>
          </p:cNvPr>
          <p:cNvGraphicFramePr/>
          <p:nvPr/>
        </p:nvGraphicFramePr>
        <p:xfrm>
          <a:off x="676056" y="2375085"/>
          <a:ext cx="10818368" cy="2514196"/>
        </p:xfrm>
        <a:graphic>
          <a:graphicData uri="http://schemas.openxmlformats.org/drawingml/2006/chart">
            <c:chart xmlns:c="http://schemas.openxmlformats.org/drawingml/2006/chart" xmlns:r="http://schemas.openxmlformats.org/officeDocument/2006/relationships" r:id="rId2"/>
          </a:graphicData>
        </a:graphic>
      </p:graphicFrame>
      <p:sp>
        <p:nvSpPr>
          <p:cNvPr id="34" name="Left Brace 33">
            <a:extLst>
              <a:ext uri="{FF2B5EF4-FFF2-40B4-BE49-F238E27FC236}">
                <a16:creationId xmlns:a16="http://schemas.microsoft.com/office/drawing/2014/main" id="{CDEF83DA-F5C3-1994-BFB3-ACE255792A70}"/>
              </a:ext>
            </a:extLst>
          </p:cNvPr>
          <p:cNvSpPr/>
          <p:nvPr/>
        </p:nvSpPr>
        <p:spPr>
          <a:xfrm rot="16200000">
            <a:off x="4949928" y="459270"/>
            <a:ext cx="284725" cy="8789429"/>
          </a:xfrm>
          <a:prstGeom prst="leftBrace">
            <a:avLst/>
          </a:prstGeom>
          <a:ln>
            <a:solidFill>
              <a:srgbClr val="1B1464"/>
            </a:solidFill>
          </a:ln>
        </p:spPr>
        <p:style>
          <a:lnRef idx="2">
            <a:schemeClr val="accent1"/>
          </a:lnRef>
          <a:fillRef idx="0">
            <a:schemeClr val="accent1"/>
          </a:fillRef>
          <a:effectRef idx="1">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5" name="Rectangle 34">
            <a:extLst>
              <a:ext uri="{FF2B5EF4-FFF2-40B4-BE49-F238E27FC236}">
                <a16:creationId xmlns:a16="http://schemas.microsoft.com/office/drawing/2014/main" id="{70041F5A-42A5-0A56-B691-EDD5424A6009}"/>
              </a:ext>
            </a:extLst>
          </p:cNvPr>
          <p:cNvSpPr/>
          <p:nvPr/>
        </p:nvSpPr>
        <p:spPr>
          <a:xfrm>
            <a:off x="2407920" y="5080379"/>
            <a:ext cx="5364480" cy="369772"/>
          </a:xfrm>
          <a:prstGeom prst="rect">
            <a:avLst/>
          </a:prstGeom>
          <a:solidFill>
            <a:schemeClr val="bg1"/>
          </a:solidFill>
          <a:ln>
            <a:solidFill>
              <a:srgbClr val="1B146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81%</a:t>
            </a:r>
            <a:r>
              <a:rPr kumimoji="0" lang="en-US" sz="18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 of streaming happens </a:t>
            </a:r>
            <a:r>
              <a:rPr kumimoji="0" lang="en-US" sz="18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on the TV screen</a:t>
            </a:r>
            <a:r>
              <a:rPr kumimoji="0" lang="en-US" sz="18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a:t>
            </a:r>
            <a:endParaRPr kumimoji="0" lang="en-US" sz="1800" b="1" i="0" u="none" strike="noStrike" kern="1200" cap="none" spc="0" normalizeH="0" baseline="0" noProof="0">
              <a:ln>
                <a:noFill/>
              </a:ln>
              <a:solidFill>
                <a:srgbClr val="1B1464"/>
              </a:solidFill>
              <a:effectLst/>
              <a:uLnTx/>
              <a:uFillTx/>
              <a:latin typeface="Helvetica" panose="020B0403020202020204" pitchFamily="34" charset="0"/>
              <a:ea typeface="+mn-ea"/>
              <a:cs typeface="+mn-cs"/>
            </a:endParaRPr>
          </a:p>
        </p:txBody>
      </p:sp>
      <p:pic>
        <p:nvPicPr>
          <p:cNvPr id="2" name="Picture 1">
            <a:extLst>
              <a:ext uri="{FF2B5EF4-FFF2-40B4-BE49-F238E27FC236}">
                <a16:creationId xmlns:a16="http://schemas.microsoft.com/office/drawing/2014/main" id="{8EC9E1E8-0E98-0F75-B7C9-270D780ED41C}"/>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3" name="Rectangle 2">
            <a:extLst>
              <a:ext uri="{FF2B5EF4-FFF2-40B4-BE49-F238E27FC236}">
                <a16:creationId xmlns:a16="http://schemas.microsoft.com/office/drawing/2014/main" id="{8F4CE826-FAEB-7694-F852-4686A761A7BE}"/>
              </a:ext>
            </a:extLst>
          </p:cNvPr>
          <p:cNvSpPr/>
          <p:nvPr/>
        </p:nvSpPr>
        <p:spPr>
          <a:xfrm>
            <a:off x="483207" y="6533170"/>
            <a:ext cx="11687274" cy="369332"/>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hlinkClick r:id="rId4">
                  <a:extLst>
                    <a:ext uri="{A12FA001-AC4F-418D-AE19-62706E023703}">
                      <ahyp:hlinkClr xmlns:ahyp="http://schemas.microsoft.com/office/drawing/2018/hyperlinkcolor" val="tx"/>
                    </a:ext>
                  </a:extLst>
                </a:hlinkClick>
              </a:rPr>
              <a:t>theVAB.com/insights</a:t>
            </a:r>
            <a:endParaRPr kumimoji="0" lang="en-US" sz="1800" b="1" i="0" u="sng" strike="noStrike" kern="1200" cap="none" spc="150" normalizeH="0" baseline="0" noProof="0">
              <a:ln>
                <a:noFill/>
              </a:ln>
              <a:solidFill>
                <a:srgbClr val="00BFF2"/>
              </a:solidFill>
              <a:effectLst/>
              <a:uLnTx/>
              <a:uFillTx/>
              <a:latin typeface="Helvetica" pitchFamily="2" charset="0"/>
              <a:ea typeface="Open Sans" panose="020B0606030504020204" pitchFamily="34" charset="0"/>
              <a:cs typeface="Open Sans" panose="020B0606030504020204" pitchFamily="34" charset="0"/>
            </a:endParaRPr>
          </a:p>
        </p:txBody>
      </p:sp>
      <p:pic>
        <p:nvPicPr>
          <p:cNvPr id="4" name="Picture 2">
            <a:hlinkClick r:id="rId5"/>
            <a:extLst>
              <a:ext uri="{FF2B5EF4-FFF2-40B4-BE49-F238E27FC236}">
                <a16:creationId xmlns:a16="http://schemas.microsoft.com/office/drawing/2014/main" id="{4E1B1B98-7449-F877-5EC2-6E8744768843}"/>
              </a:ext>
            </a:extLst>
          </p:cNvPr>
          <p:cNvPicPr>
            <a:picLocks noChangeAspect="1" noChangeArrowheads="1"/>
          </p:cNvPicPr>
          <p:nvPr/>
        </p:nvPicPr>
        <p:blipFill rotWithShape="1">
          <a:blip r:embed="rId6" cstate="hqprint">
            <a:extLst>
              <a:ext uri="{28A0092B-C50C-407E-A947-70E740481C1C}">
                <a14:useLocalDpi xmlns:a14="http://schemas.microsoft.com/office/drawing/2010/main"/>
              </a:ext>
            </a:extLst>
          </a:blip>
          <a:srcRect l="8627" t="8925" r="8225" b="7734"/>
          <a:stretch/>
        </p:blipFill>
        <p:spPr bwMode="auto">
          <a:xfrm>
            <a:off x="10676741" y="521763"/>
            <a:ext cx="1106470" cy="110903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1A5E228-B98A-2316-93A0-E40B91011761}"/>
              </a:ext>
            </a:extLst>
          </p:cNvPr>
          <p:cNvSpPr txBox="1">
            <a:spLocks/>
          </p:cNvSpPr>
          <p:nvPr/>
        </p:nvSpPr>
        <p:spPr>
          <a:xfrm>
            <a:off x="-10272" y="6205737"/>
            <a:ext cx="12202272" cy="276999"/>
          </a:xfrm>
          <a:prstGeom prst="rect">
            <a:avLst/>
          </a:prstGeom>
          <a:solidFill>
            <a:srgbClr val="ED3C8D"/>
          </a:solidFill>
          <a:ln>
            <a:solidFill>
              <a:schemeClr val="bg1"/>
            </a:solidFill>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1" u="none" strike="noStrike" kern="1200" cap="none" spc="0" normalizeH="0" baseline="0" noProof="0">
                <a:ln>
                  <a:noFill/>
                </a:ln>
                <a:solidFill>
                  <a:prstClr val="white"/>
                </a:solidFill>
                <a:effectLst/>
                <a:uLnTx/>
                <a:uFillTx/>
                <a:latin typeface="Helvetica" panose="020B0604020202020204" pitchFamily="34" charset="0"/>
                <a:ea typeface="+mn-ea"/>
                <a:cs typeface="Helvetica" panose="020B0604020202020204" pitchFamily="34" charset="0"/>
              </a:rPr>
              <a:t>Click here to for more insights from </a:t>
            </a:r>
            <a:r>
              <a:rPr kumimoji="0" lang="en-US" sz="12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hlinkClick r:id="rId7">
                  <a:extLst>
                    <a:ext uri="{A12FA001-AC4F-418D-AE19-62706E023703}">
                      <ahyp:hlinkClr xmlns:ahyp="http://schemas.microsoft.com/office/drawing/2018/hyperlinkcolor" val="tx"/>
                    </a:ext>
                  </a:extLst>
                </a:hlinkClick>
              </a:rPr>
              <a:t>Comcast Advertising</a:t>
            </a:r>
            <a:endParaRPr kumimoji="0" lang="en-US" sz="1200" b="1" i="1" u="none" strike="noStrike" kern="1200" cap="none" spc="0" normalizeH="0" baseline="0" noProof="0">
              <a:ln>
                <a:noFill/>
              </a:ln>
              <a:solidFill>
                <a:srgbClr val="FFE600"/>
              </a:solidFill>
              <a:effectLst/>
              <a:uLnTx/>
              <a:uFillTx/>
              <a:latin typeface="Helvetica" panose="020B0604020202020204" pitchFamily="34" charset="0"/>
              <a:ea typeface="+mn-ea"/>
              <a:cs typeface="Helvetica" panose="020B0604020202020204" pitchFamily="34" charset="0"/>
            </a:endParaRPr>
          </a:p>
        </p:txBody>
      </p:sp>
    </p:spTree>
    <p:extLst>
      <p:ext uri="{BB962C8B-B14F-4D97-AF65-F5344CB8AC3E}">
        <p14:creationId xmlns:p14="http://schemas.microsoft.com/office/powerpoint/2010/main" val="1436805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24291D3CFFFB3468A8BEBC160241642" ma:contentTypeVersion="18" ma:contentTypeDescription="Create a new document." ma:contentTypeScope="" ma:versionID="387be907f486394efa0aa922f6891cb4">
  <xsd:schema xmlns:xsd="http://www.w3.org/2001/XMLSchema" xmlns:xs="http://www.w3.org/2001/XMLSchema" xmlns:p="http://schemas.microsoft.com/office/2006/metadata/properties" xmlns:ns2="97cdb7a3-d8d8-4d5a-8559-ae518cf29f49" xmlns:ns3="8ffbcc2d-a520-42b9-8ca7-e090664160a6" targetNamespace="http://schemas.microsoft.com/office/2006/metadata/properties" ma:root="true" ma:fieldsID="5bf9659b688e4d2890b1db6b33d4e217" ns2:_="" ns3:_="">
    <xsd:import namespace="97cdb7a3-d8d8-4d5a-8559-ae518cf29f49"/>
    <xsd:import namespace="8ffbcc2d-a520-42b9-8ca7-e090664160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7cdb7a3-d8d8-4d5a-8559-ae518cf29f4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ffbcc2d-a520-42b9-8ca7-e090664160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92ae5e6-0bf7-4809-94d2-b453c12df252}" ma:internalName="TaxCatchAll" ma:showField="CatchAllData" ma:web="8ffbcc2d-a520-42b9-8ca7-e090664160a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ffbcc2d-a520-42b9-8ca7-e090664160a6" xsi:nil="true"/>
    <lcf76f155ced4ddcb4097134ff3c332f xmlns="97cdb7a3-d8d8-4d5a-8559-ae518cf29f4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EE5BDEB-CB7A-4CDA-9CAE-A98C00131F61}">
  <ds:schemaRefs>
    <ds:schemaRef ds:uri="http://schemas.microsoft.com/sharepoint/v3/contenttype/forms"/>
  </ds:schemaRefs>
</ds:datastoreItem>
</file>

<file path=customXml/itemProps2.xml><?xml version="1.0" encoding="utf-8"?>
<ds:datastoreItem xmlns:ds="http://schemas.openxmlformats.org/officeDocument/2006/customXml" ds:itemID="{19FE94A0-F61A-4F00-8B59-A9537421C3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7cdb7a3-d8d8-4d5a-8559-ae518cf29f49"/>
    <ds:schemaRef ds:uri="8ffbcc2d-a520-42b9-8ca7-e090664160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70B59DF-46CA-4776-A057-19E89A3AE5FF}">
  <ds:schemaRefs>
    <ds:schemaRef ds:uri="http://schemas.microsoft.com/office/2006/metadata/properties"/>
    <ds:schemaRef ds:uri="http://schemas.microsoft.com/office/infopath/2007/PartnerControls"/>
    <ds:schemaRef ds:uri="8ffbcc2d-a520-42b9-8ca7-e090664160a6"/>
    <ds:schemaRef ds:uri="97cdb7a3-d8d8-4d5a-8559-ae518cf29f49"/>
  </ds:schemaRefs>
</ds:datastoreItem>
</file>

<file path=docProps/app.xml><?xml version="1.0" encoding="utf-8"?>
<Properties xmlns="http://schemas.openxmlformats.org/officeDocument/2006/extended-properties" xmlns:vt="http://schemas.openxmlformats.org/officeDocument/2006/docPropsVTypes">
  <TotalTime>0</TotalTime>
  <Words>125</Words>
  <Application>Microsoft Office PowerPoint</Application>
  <PresentationFormat>Widescreen</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Aptos Display</vt:lpstr>
      <vt:lpstr>Arial</vt:lpstr>
      <vt:lpstr>Calibri</vt:lpstr>
      <vt:lpstr>Helvetica</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Dylan Breger</dc:creator>
  <cp:lastModifiedBy>Dylan Breger</cp:lastModifiedBy>
  <cp:revision>1</cp:revision>
  <dcterms:created xsi:type="dcterms:W3CDTF">2025-08-10T20:57:00Z</dcterms:created>
  <dcterms:modified xsi:type="dcterms:W3CDTF">2025-08-10T20:57:24Z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0x010100C24291D3CFFFB3468A8BEBC160241642</vt:lpwstr>
  </property>
  <property fmtid="{D5CDD505-2E9C-101B-9397-08002B2CF9AE}" pid="3" name="MediaServiceImageTags">
    <vt:lpwstr/>
  </property>
</Properties>
</file>