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DF56A5-2D19-4F9E-A563-E5CC026B6D45}" v="1" dt="2025-02-04T19:32:35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80DF56A5-2D19-4F9E-A563-E5CC026B6D45}"/>
    <pc:docChg chg="addSld modSld">
      <pc:chgData name="Dylan Breger" userId="9b3da09f-10fe-42ec-9aa5-9fa2a3e9cc20" providerId="ADAL" clId="{80DF56A5-2D19-4F9E-A563-E5CC026B6D45}" dt="2025-02-04T19:32:35.151" v="0"/>
      <pc:docMkLst>
        <pc:docMk/>
      </pc:docMkLst>
      <pc:sldChg chg="add">
        <pc:chgData name="Dylan Breger" userId="9b3da09f-10fe-42ec-9aa5-9fa2a3e9cc20" providerId="ADAL" clId="{80DF56A5-2D19-4F9E-A563-E5CC026B6D45}" dt="2025-02-04T19:32:35.151" v="0"/>
        <pc:sldMkLst>
          <pc:docMk/>
          <pc:sldMk cId="1437572725" sldId="214737656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058013140741663"/>
          <c:y val="4.5665643703367509E-2"/>
          <c:w val="0.62128178059804728"/>
          <c:h val="0.9004644161474084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Pay TV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9F5-4BAB-8035-F7007D1DD9ED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9F5-4BAB-8035-F7007D1DD9ED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9F5-4BAB-8035-F7007D1DD9ED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D9F5-4BAB-8035-F7007D1DD9ED}"/>
              </c:ext>
            </c:extLst>
          </c:dPt>
          <c:dLbls>
            <c:dLbl>
              <c:idx val="1"/>
              <c:layout>
                <c:manualLayout>
                  <c:x val="5.1389085505289166E-2"/>
                  <c:y val="0.1429162619351609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9F5-4BAB-8035-F7007D1DD9ED}"/>
                </c:ext>
              </c:extLst>
            </c:dLbl>
            <c:dLbl>
              <c:idx val="2"/>
              <c:layout>
                <c:manualLayout>
                  <c:x val="0.14839482370811791"/>
                  <c:y val="5.8853970044919837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738414050919528"/>
                      <c:h val="0.278608596709267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9F5-4BAB-8035-F7007D1DD9ED}"/>
                </c:ext>
              </c:extLst>
            </c:dLbl>
            <c:dLbl>
              <c:idx val="3"/>
              <c:layout>
                <c:manualLayout>
                  <c:x val="0.2255157903567333"/>
                  <c:y val="-0.1436255583173915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529853110696156"/>
                      <c:h val="0.195951907292802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9F5-4BAB-8035-F7007D1DD9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Pay via App</c:v>
                </c:pt>
                <c:pt idx="1">
                  <c:v>Pay via Both*</c:v>
                </c:pt>
                <c:pt idx="2">
                  <c:v>Pay via vMVPD</c:v>
                </c:pt>
                <c:pt idx="3">
                  <c:v>Pay via Hardware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0.06</c:v>
                </c:pt>
                <c:pt idx="1">
                  <c:v>0.16</c:v>
                </c:pt>
                <c:pt idx="2">
                  <c:v>0.2</c:v>
                </c:pt>
                <c:pt idx="3">
                  <c:v>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F5-4BAB-8035-F7007D1DD9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33B5A-568B-8CB4-61FF-675D14260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8D4424-7458-67C4-224A-61CACA8ED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9FA20B-F600-AFE2-7712-515F2D7A7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4202C-8DAC-FA1E-991B-34BD53335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3EBAB-22CE-EDA0-6DC1-E0ADED4B5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7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F7A48-A4E1-D954-5BA5-A09796D40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1D87DC-06B7-77CF-5D1E-C583D84D3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36113-73BF-29F1-0D63-4EEB69CDB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582F8-1D5A-674F-34A7-DDC13660D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C251B-C6A1-EB23-2E80-50DED197E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6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C387DD-B116-508E-C028-41423D5B40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FD477D-3A12-D674-EC35-0A256BFA5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EC62A-5378-1709-EDFE-47A4449C2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05B7A-E57B-D144-CF5E-FA983335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45BCE-5DA8-E72E-A66B-4688297D5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4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28662-28A5-A070-C770-DC506FE85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EF2CB-275F-1809-ADC2-C51D9A503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9867-E579-C347-E79A-3764759D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4C671-97B7-E1E5-B3E7-8CBE183E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AAD61-9F49-BE19-F46A-FDFCD26EF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8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A7BDB-0CB0-DBDD-3FD3-050DB911B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926EC4-710D-3BBA-BAAB-596C5545F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35E9B-3E58-D81F-EA49-1C164F5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FF888-81AF-9B13-353F-7A7E1AD9C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799DD-A3CA-B47F-9A37-9C9906B98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43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6A9B0-BE8F-00FA-7616-86E099101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94A1B-154B-A9CC-8D38-AB3C69A9B1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3312A5-1A26-B7F0-961D-4757FB75FB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627B2E-CC4D-0361-DAE2-4657D43A2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850B5-C8D2-072C-88A8-B0555DA8D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93350-1824-4127-2283-FAD3E5EBE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16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6AEB-02EE-335C-5BCC-468DFA2F8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46497-8B1E-7746-3322-BC2116161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441122-F33E-B836-1EA4-FF729DD317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198764-4BEB-A11B-378A-43E3FD5FBA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A50692-2BCA-69B7-05F9-E2C629A276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B83D9-04A0-2AC8-572C-8B0B2FB75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EFD-7E86-E402-FB82-75000ADAF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561FEA-2DE4-919F-9F0A-D0A04919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2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37B19-E392-8B7B-2210-019502C22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480217-A838-BC6A-5284-C14A9BB14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E91B4F-1D98-14CD-8217-01467CE1B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B963A7-20FD-0D0E-924E-F86CE7F14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53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6971CE-46E1-82BF-C1E6-E307F441B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F2292D-FC48-285F-B79B-2BB38BA10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5FD12A-0605-C696-0791-E59779B68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97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7A74C-C4A8-4DEA-C3AE-9500E5DC7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C69C8-20B6-450B-91D1-311EC3A18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3E607D-0A69-4562-64F5-7689F2D49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64506-C9F0-7B49-DB7E-84A00F580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61667-482A-CE3B-7325-96928ED3F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59B0C-9329-922F-1A48-8AFE19F6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6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F5CC2-11EE-5E21-DB20-F9777374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95C81C-9438-F97E-6F76-01115892E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A1A9A-D048-03BA-8E7A-164732148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B81395-0BF6-E4A6-E216-AAE87CFC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9DCBAE-41BB-B7A2-A4DD-835D7D87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8FF6D-A968-6CAF-1BE9-E896E88DE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08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AF4806-CBA1-D701-5F64-4D5C4D5C2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7BC42-6FCA-5B14-5640-CBA1B9725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9094F-8622-FC76-3615-76054170A5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24820E-DC86-48EA-91C1-32729501689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DFACF-2922-0500-9C94-08C2C1F6E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394A5-7FAD-FE85-774E-1851C414F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443660-4A36-4173-BF1A-9A182D2E1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6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4BC495-4126-D814-22EE-45D554A5517D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B979E6-4E23-8BFA-C486-36857B107005}"/>
              </a:ext>
            </a:extLst>
          </p:cNvPr>
          <p:cNvSpPr txBox="1"/>
          <p:nvPr/>
        </p:nvSpPr>
        <p:spPr>
          <a:xfrm>
            <a:off x="483206" y="63295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ARF DASH at ARF </a:t>
            </a: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OTTxScience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2024, </a:t>
            </a:r>
            <a:r>
              <a:rPr kumimoji="0" lang="en-US" sz="7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Today’s Dynamic Media Landscape: What’s Next?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10/23/2024. *Pay via app and hardware.</a:t>
            </a:r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BB12D2-9283-267A-3BD4-AAC1A35097FF}"/>
              </a:ext>
            </a:extLst>
          </p:cNvPr>
          <p:cNvSpPr txBox="1"/>
          <p:nvPr/>
        </p:nvSpPr>
        <p:spPr>
          <a:xfrm>
            <a:off x="563963" y="1871275"/>
            <a:ext cx="1106407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‘</a:t>
            </a:r>
            <a:r>
              <a:rPr kumimoji="0" lang="en-US" sz="1800" b="1" i="0" u="sng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Appification</a:t>
            </a: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of the Pay TV Universe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respondents by Pay TV access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007B49-4610-4EE7-23D3-434A1A190A26}"/>
              </a:ext>
            </a:extLst>
          </p:cNvPr>
          <p:cNvSpPr/>
          <p:nvPr/>
        </p:nvSpPr>
        <p:spPr>
          <a:xfrm>
            <a:off x="0" y="0"/>
            <a:ext cx="2130357" cy="32837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Pay TV Access by Platform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CFA275-8819-0434-E414-D9B3DA93AA4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7354ECF-A017-0EEA-0313-0897AB49767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6D59D88-E646-C11C-07FD-4A0FE1AC449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0CD6E05D-E727-3720-9AA3-C4175C73DE46}"/>
              </a:ext>
            </a:extLst>
          </p:cNvPr>
          <p:cNvGraphicFramePr/>
          <p:nvPr/>
        </p:nvGraphicFramePr>
        <p:xfrm>
          <a:off x="2758283" y="2524167"/>
          <a:ext cx="6675435" cy="3772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EBF11DCA-1E3F-0041-EB56-60CF6A94A498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Four out of ten subscribers now access their Pay TV content through an internet connection</a:t>
            </a:r>
          </a:p>
        </p:txBody>
      </p:sp>
      <p:pic>
        <p:nvPicPr>
          <p:cNvPr id="2" name="Picture 2">
            <a:hlinkClick r:id="rId5"/>
            <a:extLst>
              <a:ext uri="{FF2B5EF4-FFF2-40B4-BE49-F238E27FC236}">
                <a16:creationId xmlns:a16="http://schemas.microsoft.com/office/drawing/2014/main" id="{5F260A04-70C4-5E24-BFB5-99810A23BD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8C7C48E-761F-561B-22FC-EB53139F0639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video consumption insights</a:t>
            </a:r>
          </a:p>
        </p:txBody>
      </p:sp>
    </p:spTree>
    <p:extLst>
      <p:ext uri="{BB962C8B-B14F-4D97-AF65-F5344CB8AC3E}">
        <p14:creationId xmlns:p14="http://schemas.microsoft.com/office/powerpoint/2010/main" val="1437572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2025-02-04T19:32:32Z</dcterms:created>
  <dcterms:modified xsi:type="dcterms:W3CDTF">2025-02-04T19:32:43Z</dcterms:modified>
</cp:coreProperties>
</file>