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2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DFD6D2-C657-4AF5-A946-01309A8728B2}" v="1" dt="2025-08-10T20:56:47.4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8DFD6D2-C657-4AF5-A946-01309A8728B2}"/>
    <pc:docChg chg="addSld modSld">
      <pc:chgData name="Dylan Breger" userId="9b3da09f-10fe-42ec-9aa5-9fa2a3e9cc20" providerId="ADAL" clId="{18DFD6D2-C657-4AF5-A946-01309A8728B2}" dt="2025-08-10T20:56:47.459" v="0"/>
      <pc:docMkLst>
        <pc:docMk/>
      </pc:docMkLst>
      <pc:sldChg chg="add">
        <pc:chgData name="Dylan Breger" userId="9b3da09f-10fe-42ec-9aa5-9fa2a3e9cc20" providerId="ADAL" clId="{18DFD6D2-C657-4AF5-A946-01309A8728B2}" dt="2025-08-10T20:56:47.459" v="0"/>
        <pc:sldMkLst>
          <pc:docMk/>
          <pc:sldMk cId="1496089923" sldId="214737652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312500000000001E-2"/>
          <c:y val="4.5664736364127934E-2"/>
          <c:w val="0.97968751137912047"/>
          <c:h val="0.9543353184278320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 Only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4.3477463628151842E-17"/>
                  <c:y val="-3.93372143986594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FE2-4DCC-9733-942F675A16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Category 2</c:v>
                </c:pt>
                <c:pt idx="1">
                  <c:v>Category 1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1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E0-46CB-90AF-DAD5EDA131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TV &amp; Streaming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CE0-46CB-90AF-DAD5EDA1318B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CE0-46CB-90AF-DAD5EDA1318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Category 2</c:v>
                </c:pt>
                <c:pt idx="1">
                  <c:v>Category 1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0.35</c:v>
                </c:pt>
                <c:pt idx="1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E0-46CB-90AF-DAD5EDA1318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Streaming Only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Category 2</c:v>
                </c:pt>
                <c:pt idx="1">
                  <c:v>Category 1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0.65</c:v>
                </c:pt>
                <c:pt idx="1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E0-46CB-90AF-DAD5EDA131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157258639"/>
        <c:axId val="1137794495"/>
      </c:barChart>
      <c:catAx>
        <c:axId val="115725863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37794495"/>
        <c:crosses val="autoZero"/>
        <c:auto val="1"/>
        <c:lblAlgn val="ctr"/>
        <c:lblOffset val="100"/>
        <c:noMultiLvlLbl val="0"/>
      </c:catAx>
      <c:valAx>
        <c:axId val="1137794495"/>
        <c:scaling>
          <c:orientation val="minMax"/>
          <c:max val="1"/>
        </c:scaling>
        <c:delete val="1"/>
        <c:axPos val="b"/>
        <c:numFmt formatCode="0%" sourceLinked="1"/>
        <c:majorTickMark val="out"/>
        <c:minorTickMark val="none"/>
        <c:tickLblPos val="nextTo"/>
        <c:crossAx val="11572586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409464589857752"/>
          <c:y val="1.2601871578371776E-2"/>
          <c:w val="0.43089916479356616"/>
          <c:h val="8.45105846532207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rgbClr val="002060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C3E02-D224-2BC0-0E16-E5DA36B56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E4BA6-D310-E3AC-1C34-A6924C8636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F3E51-1106-0657-2FE2-AD5830A5A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7CD4E-4EA8-5313-76E8-B5496D86F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9AD78-05D5-C261-FFBE-5DB9BB7C5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3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2FC9D-8E17-F615-A6A3-C37F1A891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890E1-883A-78DB-5078-DE5E8E4F7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535FE-4ED2-A8EC-0B4F-F9DBF7A51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53231-2F4E-CF3E-7A69-847D8748B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66094-362C-7715-F8F7-04F60EA8C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0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11171A-BDDE-4E98-253C-4A0E14622E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ACC019-90E9-A01B-544F-1064C6A0E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C6F2B-7806-05BB-9396-C74918424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AD1A4-9131-E542-FCEA-DDFCA745E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C477A-47BF-015C-31B0-445AA95B8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72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70F22-F6A4-0A09-1D36-A9CDC63F5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63D41-3757-444C-66BB-7E1676466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9F064-D0B8-2671-C4E7-226DA6AD7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A6736-5C79-F03A-FA95-EC1FDCAB5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97A7A-FBF8-DE6D-40C7-3B1792CC5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24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DBE45-2A2E-62D5-973D-E4FC6C141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E4789-2DBD-4F04-083D-AF1ED30AF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F75D6-F148-CF1D-BC67-6319E087B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49ACB-FB9C-1C4C-5773-ECCCEDBA5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B6598-F0E0-EC02-5CCC-D3D8E3BEE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8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0D84C-5DDC-C8A3-3D2C-C21441813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C9EDE-43B3-BC4B-6779-0CA3A649B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812183-05AA-E458-4EF3-3AF10F11B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D4B06B-06F4-345E-9E0D-78A7D67E8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118CC3-B72E-C1D5-9071-0202EC4C3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58D43-E718-1A18-74F1-4BB81B1F0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70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62AED-8246-AF74-8CF1-A81547B05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F9CB3-F870-EA1A-91AB-90777CB54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EDEB56-841F-5372-F505-E8FEDA3D7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60D915-B72D-7952-6B67-CA09D0D3E6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1AB100-92B2-602D-4637-8B5061CE9E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A401B8-29FA-9EFF-9535-5C5A139F1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35A56A-4591-A7D9-AF0B-EA69FAD23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443039-7860-022B-BBF5-34F8DB4AF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3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B14BD-C872-474B-E63F-C6099EE80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2A9909-0C17-B49D-5FE0-7F588B599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A1370E-8BDD-681F-A60A-9BE183702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951C2F-2DBA-0DE6-A773-7E693602F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65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DB22EE-347C-F987-4F90-24CAE7074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7F54BF-C84F-C35B-00D9-E82B0A5E9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D9DB5-172A-4A9D-2B90-B2BD38378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08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79A7C-C51F-5D1F-ABAB-36D50948B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A5BAA-EBB0-3C65-3289-C036E9DF6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4F47BD-0632-7E00-6C8F-2A454D111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D4CE05-D691-B426-C245-A4E383FBF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D0433F-C4BF-E3BF-9374-B6F67DFDB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647AA-8155-890F-F655-AB1F75CF0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94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763C7-55A1-0D33-560F-8076C21B1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B03EFB-4E51-3C8E-1B64-0740DFEC5F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7EBE8-7750-C9AE-653A-9D3FD0E3C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DA524-E01D-3651-77A0-152B044F6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D19AE-625F-29BD-6836-667821552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36E5F-335A-73DF-D08F-05B985DEF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3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1DB4F3-AC64-8AC3-44D5-90B896F7D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BC6F5-ADD4-664F-AA08-EC1019A76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27DF5-C716-4B50-0477-725ADD2794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6EF643-3CE4-4640-8718-E93680496256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0E74F-478E-5F3E-9A0E-721096A9EF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53B2F-F4EC-18DD-E48D-E86E0A6908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CEC672-A825-471F-8104-551B07F63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castadvertising.com/insights/research-reports/the-multiscreen-tv-advertising-report-2h-2024/" TargetMode="External"/><Relationship Id="rId7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5B277DA-7E47-3CFF-7886-D77DBED12062}"/>
              </a:ext>
            </a:extLst>
          </p:cNvPr>
          <p:cNvSpPr/>
          <p:nvPr/>
        </p:nvSpPr>
        <p:spPr>
          <a:xfrm>
            <a:off x="-3884" y="1686476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B318DF-2775-101B-591F-FE33148F5CF3}"/>
              </a:ext>
            </a:extLst>
          </p:cNvPr>
          <p:cNvSpPr txBox="1"/>
          <p:nvPr/>
        </p:nvSpPr>
        <p:spPr>
          <a:xfrm>
            <a:off x="10225088" y="26057"/>
            <a:ext cx="200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video consumption insights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4E9F77-3EB4-F9FB-CF9E-3EC08594A02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75E1FFFD-829A-2213-A14B-3AAE218E9356}"/>
              </a:ext>
            </a:extLst>
          </p:cNvPr>
          <p:cNvGraphicFramePr/>
          <p:nvPr/>
        </p:nvGraphicFramePr>
        <p:xfrm>
          <a:off x="740797" y="2376153"/>
          <a:ext cx="10710406" cy="3228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92A97D76-A1D4-02F9-F8E6-7E10FAD46798}"/>
              </a:ext>
            </a:extLst>
          </p:cNvPr>
          <p:cNvSpPr txBox="1"/>
          <p:nvPr/>
        </p:nvSpPr>
        <p:spPr>
          <a:xfrm>
            <a:off x="952500" y="3221133"/>
            <a:ext cx="7658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of multiscreen campaign reach is unique to traditional TV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223CD659-8B10-A641-5579-E34D6F599EFF}"/>
              </a:ext>
            </a:extLst>
          </p:cNvPr>
          <p:cNvSpPr/>
          <p:nvPr/>
        </p:nvSpPr>
        <p:spPr>
          <a:xfrm rot="5400000">
            <a:off x="9883766" y="2498631"/>
            <a:ext cx="286134" cy="2797938"/>
          </a:xfrm>
          <a:prstGeom prst="rightBrace">
            <a:avLst>
              <a:gd name="adj1" fmla="val 44965"/>
              <a:gd name="adj2" fmla="val 50000"/>
            </a:avLst>
          </a:prstGeom>
          <a:ln w="3175"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70DFD525-0A07-497B-07C2-F1DEFDB51A12}"/>
              </a:ext>
            </a:extLst>
          </p:cNvPr>
          <p:cNvSpPr/>
          <p:nvPr/>
        </p:nvSpPr>
        <p:spPr>
          <a:xfrm rot="16200000">
            <a:off x="6057029" y="-1000363"/>
            <a:ext cx="264243" cy="10473302"/>
          </a:xfrm>
          <a:prstGeom prst="rightBrace">
            <a:avLst>
              <a:gd name="adj1" fmla="val 44965"/>
              <a:gd name="adj2" fmla="val 86621"/>
            </a:avLst>
          </a:prstGeom>
          <a:ln w="3175"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EDDC2A-E3DC-A8A2-45D6-6EDC1C582F6B}"/>
              </a:ext>
            </a:extLst>
          </p:cNvPr>
          <p:cNvSpPr txBox="1"/>
          <p:nvPr/>
        </p:nvSpPr>
        <p:spPr>
          <a:xfrm>
            <a:off x="952499" y="4897567"/>
            <a:ext cx="34925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both traditional TV &amp; streaming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DA1AE4-A0B7-31AB-BA94-54ADBA7B6DB9}"/>
              </a:ext>
            </a:extLst>
          </p:cNvPr>
          <p:cNvSpPr txBox="1"/>
          <p:nvPr/>
        </p:nvSpPr>
        <p:spPr>
          <a:xfrm>
            <a:off x="4445000" y="4935667"/>
            <a:ext cx="6980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of HHs reached by streaming were incremental to those reached by TV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4E61E88-C15D-CCE9-5097-C0828B4D6D76}"/>
              </a:ext>
            </a:extLst>
          </p:cNvPr>
          <p:cNvSpPr txBox="1"/>
          <p:nvPr/>
        </p:nvSpPr>
        <p:spPr>
          <a:xfrm>
            <a:off x="436866" y="5977794"/>
            <a:ext cx="11779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Comcast Advertising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Multiscreen TV Advertising Report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2H 2024. Comcast Aggregated Viewership Data combined with Ad Exposure Data from TV + Streaming campaigns (2H24).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32B04F9-3565-28DB-7486-C9D179F3F973}"/>
              </a:ext>
            </a:extLst>
          </p:cNvPr>
          <p:cNvSpPr txBox="1">
            <a:spLocks/>
          </p:cNvSpPr>
          <p:nvPr/>
        </p:nvSpPr>
        <p:spPr>
          <a:xfrm>
            <a:off x="5981" y="1791303"/>
            <a:ext cx="12164500" cy="362877"/>
          </a:xfrm>
          <a:prstGeom prst="rect">
            <a:avLst/>
          </a:prstGeom>
        </p:spPr>
        <p:txBody>
          <a:bodyPr/>
          <a:lstStyle>
            <a:lvl1pPr marL="874594" indent="-874594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8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94980" indent="-728826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15344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6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081492" indent="-583062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47642" indent="-583062" algn="l" defTabSz="1166122" rtl="0" eaLnBrk="1" latinLnBrk="0" hangingPunct="1">
              <a:spcBef>
                <a:spcPct val="20000"/>
              </a:spcBef>
              <a:buFont typeface="Arial"/>
              <a:buChar char="»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413780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7992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74606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91220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Share of Multiscreen TV Campaign Reach</a:t>
            </a: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6D9711-E267-85A8-CF64-7F8A659DB4DC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for more insights from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Comcast Advertising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D73D6C5-616B-8B50-1456-E61F911EC351}"/>
              </a:ext>
            </a:extLst>
          </p:cNvPr>
          <p:cNvSpPr/>
          <p:nvPr/>
        </p:nvSpPr>
        <p:spPr>
          <a:xfrm>
            <a:off x="179108" y="376757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Traditional TV delivers most of a multiscreen campaign’s reach, complemented by incremental reach from streaming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38DBC3-FB59-5886-82AF-F5BC444D73D8}"/>
              </a:ext>
            </a:extLst>
          </p:cNvPr>
          <p:cNvSpPr/>
          <p:nvPr/>
        </p:nvSpPr>
        <p:spPr>
          <a:xfrm>
            <a:off x="-3" y="0"/>
            <a:ext cx="2667003" cy="27237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 Campaign Reach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27D702-1E70-B3C7-A8D4-17C07E6BECD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548CD9B-AE20-5E03-CA76-94344BA5880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2">
            <a:hlinkClick r:id="rId6"/>
            <a:extLst>
              <a:ext uri="{FF2B5EF4-FFF2-40B4-BE49-F238E27FC236}">
                <a16:creationId xmlns:a16="http://schemas.microsoft.com/office/drawing/2014/main" id="{C45D1A19-0532-BB18-57D1-168C239F8E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089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71B6142-C810-47F0-8920-4004CCB5694C}"/>
</file>

<file path=customXml/itemProps2.xml><?xml version="1.0" encoding="utf-8"?>
<ds:datastoreItem xmlns:ds="http://schemas.openxmlformats.org/officeDocument/2006/customXml" ds:itemID="{2732FA87-C346-46C0-8110-FDBA9E3C51B3}"/>
</file>

<file path=customXml/itemProps3.xml><?xml version="1.0" encoding="utf-8"?>
<ds:datastoreItem xmlns:ds="http://schemas.openxmlformats.org/officeDocument/2006/customXml" ds:itemID="{D416B5E7-289A-4EF7-9CB4-3D377D8288C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2025-08-10T20:56:41Z</dcterms:created>
  <dcterms:modified xsi:type="dcterms:W3CDTF">2025-08-10T20:56:56Z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