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4D90E0-9F0F-4588-A93B-866D75C8226B}" v="1" dt="2025-05-06T20:31:56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D4D90E0-9F0F-4588-A93B-866D75C8226B}"/>
    <pc:docChg chg="addSld modSld">
      <pc:chgData name="Dylan Breger" userId="9b3da09f-10fe-42ec-9aa5-9fa2a3e9cc20" providerId="ADAL" clId="{CD4D90E0-9F0F-4588-A93B-866D75C8226B}" dt="2025-05-06T20:31:56.361" v="0"/>
      <pc:docMkLst>
        <pc:docMk/>
      </pc:docMkLst>
      <pc:sldChg chg="add">
        <pc:chgData name="Dylan Breger" userId="9b3da09f-10fe-42ec-9aa5-9fa2a3e9cc20" providerId="ADAL" clId="{CD4D90E0-9F0F-4588-A93B-866D75C8226B}" dt="2025-05-06T20:31:56.361" v="0"/>
        <pc:sldMkLst>
          <pc:docMk/>
          <pc:sldMk cId="4115248745" sldId="214747402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66761332795163E-3"/>
          <c:y val="1.4577380497314647E-2"/>
          <c:w val="0.99473323866720487"/>
          <c:h val="0.985422619502685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9A2-490A-B9F6-179DE1131AA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9A2-490A-B9F6-179DE1131AA1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9A2-490A-B9F6-179DE1131AA1}"/>
              </c:ext>
            </c:extLst>
          </c:dPt>
          <c:dPt>
            <c:idx val="3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9A2-490A-B9F6-179DE1131AA1}"/>
              </c:ext>
            </c:extLst>
          </c:dPt>
          <c:dPt>
            <c:idx val="4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9A2-490A-B9F6-179DE1131A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Movie Theaters</c:v>
                </c:pt>
                <c:pt idx="1">
                  <c:v>Instagram</c:v>
                </c:pt>
                <c:pt idx="2">
                  <c:v>Podcast</c:v>
                </c:pt>
                <c:pt idx="3">
                  <c:v>YouTube</c:v>
                </c:pt>
                <c:pt idx="4">
                  <c:v>Hulu</c:v>
                </c:pt>
                <c:pt idx="5">
                  <c:v>Netflix</c:v>
                </c:pt>
                <c:pt idx="6">
                  <c:v>Magazines</c:v>
                </c:pt>
                <c:pt idx="7">
                  <c:v>NFL</c:v>
                </c:pt>
                <c:pt idx="8">
                  <c:v>Talk Radio</c:v>
                </c:pt>
                <c:pt idx="9">
                  <c:v>Newspaper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30</c:v>
                </c:pt>
                <c:pt idx="1">
                  <c:v>34</c:v>
                </c:pt>
                <c:pt idx="2">
                  <c:v>34</c:v>
                </c:pt>
                <c:pt idx="3">
                  <c:v>38</c:v>
                </c:pt>
                <c:pt idx="4">
                  <c:v>42</c:v>
                </c:pt>
                <c:pt idx="5">
                  <c:v>42</c:v>
                </c:pt>
                <c:pt idx="6">
                  <c:v>52</c:v>
                </c:pt>
                <c:pt idx="7">
                  <c:v>55</c:v>
                </c:pt>
                <c:pt idx="8">
                  <c:v>58</c:v>
                </c:pt>
                <c:pt idx="9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9A2-490A-B9F6-179DE1131A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270594176"/>
        <c:axId val="270590432"/>
      </c:barChart>
      <c:catAx>
        <c:axId val="2705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8819-56FC-A58F-58A8-0CB3C6C3D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7281DA-0E80-F1D9-942E-B7E469BB9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9FEA0-D4C2-C253-3CC2-61A7F658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00D0B-C749-A933-6AC9-5B752A784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D8A2A-A2CD-3DA4-A726-598499B6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E3C1E-379A-5427-654A-279DB7A4C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A62C4-1AB5-CF34-973F-45A3C0467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E38B8-D965-1D7B-A705-307968CD3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6AB93-11FE-475C-B109-6EA55A76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D01EB-3375-B618-86B6-9A25B84F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1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46903F-4A5F-00E0-9BCC-0A83C70CFB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E5DEC4-2DF5-68A0-0284-2C2869734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96DC2-5D37-F5E7-E57A-DBA38B6D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B8344-4911-4039-AE19-8175A084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9EF48-483A-3F2B-A4E0-352C394F9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4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203-8FA4-E240-F03D-697399E5C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91F76-1AAD-EC0D-9F29-66FDBC2EC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76E72B-F1C7-732A-2C7F-8705C9F3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7E0C5-D113-047C-EE78-4BDD7089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BE17-299B-2AD3-CFF5-09CD3D9F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43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5479A-D142-67F2-9EDD-97259E875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0349F-7C38-6A99-6D84-869CDAF03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B64ED-3299-513C-C00E-7BA1F177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FCE43-AE9C-95C7-3D49-BECDB6F9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D2E60-AE60-3B23-4662-201415F3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5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4F59-5BC9-F62F-8AAE-E77509697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6967A-5B8F-D038-20A8-8B817B8B44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7619D-721B-23FB-69A0-F6EC6C346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AC13D-DE4E-1C55-901C-2E4BFE32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44D85-7EF7-8E48-3F4E-0E198E27B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4A8BC-4B0E-7ABC-743C-29427DD9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1F443-F8D2-AA4C-4D63-E5AE39E2C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ADAA7-DBA8-ACFC-83B3-62DB830C0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240A3-88A2-DCCA-B9EA-45E6B0054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8C9872-057D-A8D7-34F2-73D4FC5AC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E08D21-511A-2D92-7EC2-B3543D7A08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28BEF5-7149-2359-046E-35D137868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E317CC-34CC-3F87-6B89-6E4A1408D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FFB834-88DC-6026-A08D-9C8774EA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78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68B2E-641B-1E41-30E5-6C1DCB50A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22F20-502E-6223-2C1A-3FEA1C5C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40691-39D6-F67A-B974-B629BE13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E769C-7786-658A-222F-C5E723D8C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64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206621-5729-E306-D36A-C88529DE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D420E-D5CA-72B7-180E-13DD74213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32BF0-1890-9DF6-3BB1-07C508BFD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854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47E8D-F561-868B-A772-4D8C7ECE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4525B-B8DD-F052-8D93-AECE8619C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01155-9A5F-9671-59E8-C675192A9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AD95E-B7AA-E7CF-FD7C-7D01AF02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35B07-1E14-BBBB-CEB3-5DB4A6BD7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8ECAF-E8F3-1CDE-371C-EF83A7CE5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FACED-34C5-C10C-1F21-70A57C9AE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FD089-E8E3-2688-E013-BCCABEED8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D8524-F69B-2885-5029-B7F701EDF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BF6D2-FCE5-BBE0-1B26-49F04411B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09853-BBE6-8604-2A73-C9F4A1A8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D6326-2E24-76E3-3CFC-F321C872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30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59A7B-F021-0F65-B06A-14685D964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2B7F7-8FA7-B19C-9408-90778C256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014AF-C724-1335-35FD-B0714AEE7F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316E86-58EF-4847-B433-19668F8BD3B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FFE48-F994-157D-222D-427848D46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7C580-7F13-38B8-8D9A-00B48D8E6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6FF28-7422-42B5-BFBE-CF3A548A6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9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DDB9B0D-DBC0-0883-DCAC-ECEFD4BBC2E1}"/>
              </a:ext>
            </a:extLst>
          </p:cNvPr>
          <p:cNvSpPr/>
          <p:nvPr/>
        </p:nvSpPr>
        <p:spPr>
          <a:xfrm>
            <a:off x="0" y="1790411"/>
            <a:ext cx="12192002" cy="5067589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CC492-613A-6CA1-5409-A9D67BB8C194}"/>
              </a:ext>
            </a:extLst>
          </p:cNvPr>
          <p:cNvSpPr txBox="1"/>
          <p:nvPr/>
        </p:nvSpPr>
        <p:spPr>
          <a:xfrm>
            <a:off x="459850" y="632282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ESHAP,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Fifth Estate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April 2025. Data sourced from Nielsen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NPower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MRI-Simmons and Edison Research. 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66A46C5-EADC-9FFC-D5C5-5DF8FD953467}"/>
              </a:ext>
            </a:extLst>
          </p:cNvPr>
          <p:cNvGraphicFramePr/>
          <p:nvPr/>
        </p:nvGraphicFramePr>
        <p:xfrm>
          <a:off x="108210" y="2298138"/>
          <a:ext cx="11941036" cy="3788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CB79B8F-7CAC-89C7-4D3F-0595245C535A}"/>
              </a:ext>
            </a:extLst>
          </p:cNvPr>
          <p:cNvSpPr txBox="1"/>
          <p:nvPr/>
        </p:nvSpPr>
        <p:spPr>
          <a:xfrm>
            <a:off x="-10271" y="1914679"/>
            <a:ext cx="12202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Median Media Age by Platform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38D591-EE5C-8E3D-8DD4-9B19D19A168B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Cinema attracts the youngest audience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across many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media platforms, with a median age below Instagram and YouTube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6D8E3C-AC54-C6D1-CE75-D62929FD5208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14" name="Picture 2">
            <a:hlinkClick r:id="rId3"/>
            <a:extLst>
              <a:ext uri="{FF2B5EF4-FFF2-40B4-BE49-F238E27FC236}">
                <a16:creationId xmlns:a16="http://schemas.microsoft.com/office/drawing/2014/main" id="{0E6D4220-ECAD-7AE9-F084-66363D1E3A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6D7D041-A6C1-0CF2-DB5A-ADA3DF8FAA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032CE03-2BCE-4DD3-CB0F-5883FC72074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29529F8-DF22-299A-95BA-0680DA2B4C6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E89833-F25C-6EA8-135B-5E0CD90E4880}"/>
              </a:ext>
            </a:extLst>
          </p:cNvPr>
          <p:cNvSpPr/>
          <p:nvPr/>
        </p:nvSpPr>
        <p:spPr>
          <a:xfrm>
            <a:off x="-3" y="0"/>
            <a:ext cx="2372363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Median Age by Media Platform</a:t>
            </a:r>
          </a:p>
        </p:txBody>
      </p:sp>
    </p:spTree>
    <p:extLst>
      <p:ext uri="{BB962C8B-B14F-4D97-AF65-F5344CB8AC3E}">
        <p14:creationId xmlns:p14="http://schemas.microsoft.com/office/powerpoint/2010/main" val="4115248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9B83DA-AE36-402B-92BA-FA95D6C5BA4B}"/>
</file>

<file path=customXml/itemProps2.xml><?xml version="1.0" encoding="utf-8"?>
<ds:datastoreItem xmlns:ds="http://schemas.openxmlformats.org/officeDocument/2006/customXml" ds:itemID="{82F614F5-7B0C-4BA1-A415-32883C3DDEA3}"/>
</file>

<file path=customXml/itemProps3.xml><?xml version="1.0" encoding="utf-8"?>
<ds:datastoreItem xmlns:ds="http://schemas.openxmlformats.org/officeDocument/2006/customXml" ds:itemID="{B28744F0-3DCE-435C-96E1-B28F093ABD0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2025-05-06T20:31:54Z</dcterms:created>
  <dcterms:modified xsi:type="dcterms:W3CDTF">2025-05-06T20:32:00Z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