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3767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AB4273-3A1C-4480-B84D-34C131D961D5}" v="1" dt="2025-09-09T20:52:53.1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5-09-09T20:52:53.194" v="0"/>
      <pc:docMkLst>
        <pc:docMk/>
      </pc:docMkLst>
      <pc:sldChg chg="add">
        <pc:chgData name="Dylan Breger" userId="9b3da09f-10fe-42ec-9aa5-9fa2a3e9cc20" providerId="ADAL" clId="{D81AFA50-692E-4678-A384-3793507736DC}" dt="2025-09-09T20:52:53.194" v="0"/>
        <pc:sldMkLst>
          <pc:docMk/>
          <pc:sldMk cId="3013031044" sldId="2147376770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B61F6-869A-7C90-86F0-E148FFF049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168582-B1E3-0C38-1E2D-EA5FB0E037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75CF58-E6A1-CC5B-C4FB-FE42C4F19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2585D7-68FA-E773-D085-61A0AD15B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89B31-65FF-1A40-E53D-ACF31EC00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91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0A12B-3D6E-54E3-B2C3-1F3A47912F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956D32-76DD-6C3A-054E-0BD250D98C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23061-5C07-E841-33D7-F1784672E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13132-D58D-B42A-F163-BA6B7BAAA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039B01-89B3-7B10-2135-70A7555FF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904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80546D-9325-B32A-C2C0-470C00AA06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42C412-E889-3794-1498-DEC9206B9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B6BAC8-2E86-58F1-7C69-B610CF5F8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F9492-56C2-041A-8F03-B996A3B12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971418-03FA-4A00-7EA7-A75579BD6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943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2FA83-28C2-7470-2E25-1432D1AFA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5187B4-23EB-E0DA-0DFA-00C18EFF9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6C1BD-998A-9145-5F57-AFC541C7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12870-3389-E762-87ED-7D4EBBDB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688BE5-5EEE-9F73-0898-7AB6A6EAF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608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2FD69-3ABF-89D1-14BF-5077C817F1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DEEAC-AAC5-C1A6-5E5A-5DC0615CCF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7F93A6-9C32-4F21-7507-864D0E4DC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73115-D160-46C3-2DCB-F8AB9EFC2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440119-10D0-6584-0F77-3ACF801E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662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C841B7-A4CF-C84A-71AA-BD4551BE2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CA0980-C595-0D0D-EFD0-81E761ABEF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C0F2FE-4102-5BC5-682F-91A124785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9960F2-DF43-7F7F-C946-D90BC28A3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61A67D-EAB4-861E-9192-C66B26809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90B6F4-3BD3-3C48-60E5-EE2D42460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259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7A213-783B-330B-5267-5949649C4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CFABB1-D44B-6AB9-5FBD-7FDE4923F3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9FFC87-7B4A-3D2B-DBD8-84E50A69C5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D0997B-EE9B-C1BB-60D1-E55A3A7FC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86117A-9B9E-A4A8-4DAD-5DFAC709A2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C1BD2C-293A-5771-8790-69609AF4D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D91CE5-CD5A-93C5-BFBC-D7539ACB1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F8AA5E-8B7A-DD04-6358-E48E5C97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8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042C32-2BC5-7F96-D76D-4232EEA43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EBDE38-3B84-C889-C9AF-42BD00F8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2D34D9-548C-6487-0515-9664FE329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FFDE0-4AB9-074C-7C94-4C80322F26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5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1A93308-4ABD-364E-B5A3-313DD56E9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304FB6-AB82-7B62-BC3C-54DFDAD4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503F7F-070A-C2CF-51E9-7A3BDC475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183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422569-82DD-D93A-E386-B91E3054B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A4A9C-F230-19ED-D86F-D600E1C9B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8DF70C-D305-32DA-AA50-7BE1D0397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E09B93-4D8E-F913-7BE4-49C5A7FC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019256-1866-92B2-F556-BC35227AE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0C82E9-720B-32BB-D104-F686C6DD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499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7AD16-AD15-0271-C2D4-193590A12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9FC497-8F4A-A16F-B4BD-7F1A1776CA5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7F1802-D417-0E84-4CD9-8C5CABEE9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A82FD6-AD9A-21C1-2AF3-74FF71831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9C3D1D-940F-0FA3-CA4B-CE197DD92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F2BBE4-CBEF-24F4-BF79-2AF6E185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1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80032B-CAD1-55C3-DD18-01366E1520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71ED57-5DF1-F97B-EEAA-C4B06AFA2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2058E-D050-44C8-4DC2-A43DCA58F9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15914C-B1EC-4855-94D5-E1E4F9855BFC}" type="datetimeFigureOut">
              <a:rPr lang="en-US" smtClean="0"/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0B41A-B7DF-BB50-3B1E-94B9EBA22E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1F0540-9750-9484-30E5-DBFAF450A4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4D36A4-6C7A-49DB-A51B-C4A10031F8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817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thevab.com/signin?utm_source=grab-and-go&amp;utm_medium=vab-insights&amp;utm_campaign=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s" TargetMode="External"/><Relationship Id="rId5" Type="http://schemas.openxmlformats.org/officeDocument/2006/relationships/hyperlink" Target="https://thevab.com/insight/marketing-kpi-study-2025?utm_source=grab-and-go&amp;utm_medium=vab-insights&amp;utm_campaign=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B1473C-492A-A9D9-4A6F-ECD4BB48F8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Rectangle 45">
            <a:extLst>
              <a:ext uri="{FF2B5EF4-FFF2-40B4-BE49-F238E27FC236}">
                <a16:creationId xmlns:a16="http://schemas.microsoft.com/office/drawing/2014/main" id="{3945E1F7-A96D-A2E7-13A3-AAAE87BABF0B}"/>
              </a:ext>
            </a:extLst>
          </p:cNvPr>
          <p:cNvSpPr/>
          <p:nvPr/>
        </p:nvSpPr>
        <p:spPr>
          <a:xfrm>
            <a:off x="0" y="1690785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CB77592A-B45F-DF0A-15C0-113DBC1C7E97}"/>
              </a:ext>
            </a:extLst>
          </p:cNvPr>
          <p:cNvSpPr txBox="1"/>
          <p:nvPr/>
        </p:nvSpPr>
        <p:spPr>
          <a:xfrm>
            <a:off x="483207" y="6271889"/>
            <a:ext cx="11636784" cy="3052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/ Advertiser Perceptions ‘Marketer KPI Survey,’ February 2025, fielded January 27 – February 7, 2025 (n=200). Survey base: Brand marketers directly involved in influencing or executing video advertising. Q19. Which of the following media channels is effective in achieving the listed KPIs? Based on respondents selecting up to 3 choices. ‘Small Business’ Brand Marketers: Less than $1MM in annual ad spend. *Perception, memorability, favorability, consideration, etc. **Broadcast / Cable TV, Advanced TV (Addressable TV, Data Driven Linear TV), CTV / Streaming. ***Online video, non-CTV. Dotted line across chart denotes the top 3.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42" name="Picture 41">
            <a:extLst>
              <a:ext uri="{FF2B5EF4-FFF2-40B4-BE49-F238E27FC236}">
                <a16:creationId xmlns:a16="http://schemas.microsoft.com/office/drawing/2014/main" id="{1B393D8F-F198-2600-013F-679EFDBE848A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D060ED61-9C8D-73B7-181B-FDE16CC5F820}"/>
              </a:ext>
            </a:extLst>
          </p:cNvPr>
          <p:cNvCxnSpPr>
            <a:cxnSpLocks/>
          </p:cNvCxnSpPr>
          <p:nvPr/>
        </p:nvCxnSpPr>
        <p:spPr>
          <a:xfrm>
            <a:off x="122978" y="4661390"/>
            <a:ext cx="11946044" cy="0"/>
          </a:xfrm>
          <a:prstGeom prst="line">
            <a:avLst/>
          </a:prstGeom>
          <a:ln w="19050">
            <a:solidFill>
              <a:srgbClr val="1F1A6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12F43C26-29CA-CDCD-D868-3CE119C98868}"/>
              </a:ext>
            </a:extLst>
          </p:cNvPr>
          <p:cNvSpPr/>
          <p:nvPr/>
        </p:nvSpPr>
        <p:spPr>
          <a:xfrm>
            <a:off x="462494" y="4725451"/>
            <a:ext cx="2097263" cy="589823"/>
          </a:xfrm>
          <a:prstGeom prst="rect">
            <a:avLst/>
          </a:prstGeom>
          <a:solidFill>
            <a:srgbClr val="7030A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B3A3F38F-891A-16E7-91E9-0218B02CDA5F}"/>
              </a:ext>
            </a:extLst>
          </p:cNvPr>
          <p:cNvSpPr/>
          <p:nvPr/>
        </p:nvSpPr>
        <p:spPr>
          <a:xfrm>
            <a:off x="462494" y="4018845"/>
            <a:ext cx="2097263" cy="589823"/>
          </a:xfrm>
          <a:prstGeom prst="rect">
            <a:avLst/>
          </a:prstGeom>
          <a:solidFill>
            <a:srgbClr val="4EBEA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9C0C1019-0156-316D-490F-520C7E01C58F}"/>
              </a:ext>
            </a:extLst>
          </p:cNvPr>
          <p:cNvSpPr/>
          <p:nvPr/>
        </p:nvSpPr>
        <p:spPr>
          <a:xfrm>
            <a:off x="462494" y="5351034"/>
            <a:ext cx="2097263" cy="589823"/>
          </a:xfrm>
          <a:prstGeom prst="rect">
            <a:avLst/>
          </a:prstGeom>
          <a:solidFill>
            <a:srgbClr val="FFE6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83FA20F8-BD3B-2BA2-14DA-9DA9CF3D0A04}"/>
              </a:ext>
            </a:extLst>
          </p:cNvPr>
          <p:cNvSpPr/>
          <p:nvPr/>
        </p:nvSpPr>
        <p:spPr>
          <a:xfrm>
            <a:off x="462494" y="3393264"/>
            <a:ext cx="2097263" cy="589823"/>
          </a:xfrm>
          <a:prstGeom prst="rect">
            <a:avLst/>
          </a:prstGeom>
          <a:solidFill>
            <a:srgbClr val="00BFF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3C1465F2-8177-854F-8EDF-BDF764E9A79F}"/>
              </a:ext>
            </a:extLst>
          </p:cNvPr>
          <p:cNvSpPr/>
          <p:nvPr/>
        </p:nvSpPr>
        <p:spPr>
          <a:xfrm>
            <a:off x="462494" y="2767683"/>
            <a:ext cx="2097263" cy="589823"/>
          </a:xfrm>
          <a:prstGeom prst="rect">
            <a:avLst/>
          </a:prstGeom>
          <a:solidFill>
            <a:srgbClr val="ED3C8D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7B840616-C0FE-B538-3586-973C34A23506}"/>
              </a:ext>
            </a:extLst>
          </p:cNvPr>
          <p:cNvSpPr txBox="1"/>
          <p:nvPr/>
        </p:nvSpPr>
        <p:spPr>
          <a:xfrm>
            <a:off x="516001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63%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6EA163B-9C11-948A-083D-C0B790021E0D}"/>
              </a:ext>
            </a:extLst>
          </p:cNvPr>
          <p:cNvSpPr/>
          <p:nvPr/>
        </p:nvSpPr>
        <p:spPr>
          <a:xfrm>
            <a:off x="4624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Awareness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F845280-3D75-F303-3177-A9B0B8DDADD9}"/>
              </a:ext>
            </a:extLst>
          </p:cNvPr>
          <p:cNvSpPr/>
          <p:nvPr/>
        </p:nvSpPr>
        <p:spPr>
          <a:xfrm>
            <a:off x="2747566" y="4725451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5E6860D-5E81-FB95-9B4A-6F9A99F72D18}"/>
              </a:ext>
            </a:extLst>
          </p:cNvPr>
          <p:cNvSpPr/>
          <p:nvPr/>
        </p:nvSpPr>
        <p:spPr>
          <a:xfrm>
            <a:off x="2747566" y="4018845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CE85A7D9-983D-4DFF-882A-B9C4EE1BA4D8}"/>
              </a:ext>
            </a:extLst>
          </p:cNvPr>
          <p:cNvSpPr/>
          <p:nvPr/>
        </p:nvSpPr>
        <p:spPr>
          <a:xfrm>
            <a:off x="2747566" y="5351034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E7AA6A4-CB31-05BA-2B9D-F0B21AE81C50}"/>
              </a:ext>
            </a:extLst>
          </p:cNvPr>
          <p:cNvSpPr/>
          <p:nvPr/>
        </p:nvSpPr>
        <p:spPr>
          <a:xfrm>
            <a:off x="2747566" y="3393264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42680254-1474-1A3C-856C-6B6553A28A72}"/>
              </a:ext>
            </a:extLst>
          </p:cNvPr>
          <p:cNvSpPr/>
          <p:nvPr/>
        </p:nvSpPr>
        <p:spPr>
          <a:xfrm>
            <a:off x="2747566" y="2767683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773FE79B-B1EF-89CB-BA7D-96551FFBF239}"/>
              </a:ext>
            </a:extLst>
          </p:cNvPr>
          <p:cNvSpPr/>
          <p:nvPr/>
        </p:nvSpPr>
        <p:spPr>
          <a:xfrm>
            <a:off x="2747566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Attention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FB46C83-14F9-3E76-4709-A2C5C1D162A6}"/>
              </a:ext>
            </a:extLst>
          </p:cNvPr>
          <p:cNvSpPr/>
          <p:nvPr/>
        </p:nvSpPr>
        <p:spPr>
          <a:xfrm>
            <a:off x="5046731" y="4725451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9CC08E6-AA3F-2857-848D-B39ACB8DCF2F}"/>
              </a:ext>
            </a:extLst>
          </p:cNvPr>
          <p:cNvSpPr/>
          <p:nvPr/>
        </p:nvSpPr>
        <p:spPr>
          <a:xfrm>
            <a:off x="5046731" y="4018845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3A743A3F-09DB-9F07-C29F-5F74C13BA834}"/>
              </a:ext>
            </a:extLst>
          </p:cNvPr>
          <p:cNvSpPr/>
          <p:nvPr/>
        </p:nvSpPr>
        <p:spPr>
          <a:xfrm>
            <a:off x="5046731" y="5351034"/>
            <a:ext cx="2097263" cy="589823"/>
          </a:xfrm>
          <a:prstGeom prst="rect">
            <a:avLst/>
          </a:prstGeom>
          <a:solidFill>
            <a:srgbClr val="2C8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9FB913B0-D8D6-7241-FCCF-F64038E2BD25}"/>
              </a:ext>
            </a:extLst>
          </p:cNvPr>
          <p:cNvSpPr/>
          <p:nvPr/>
        </p:nvSpPr>
        <p:spPr>
          <a:xfrm>
            <a:off x="5046731" y="3393264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A10CD64-CD49-DFA4-C9FF-261588F45FC4}"/>
              </a:ext>
            </a:extLst>
          </p:cNvPr>
          <p:cNvSpPr/>
          <p:nvPr/>
        </p:nvSpPr>
        <p:spPr>
          <a:xfrm>
            <a:off x="5046731" y="2767683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8673FAD7-E069-8A5E-978F-E78806C13925}"/>
              </a:ext>
            </a:extLst>
          </p:cNvPr>
          <p:cNvSpPr/>
          <p:nvPr/>
        </p:nvSpPr>
        <p:spPr>
          <a:xfrm>
            <a:off x="5046731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Brand Health Metrics*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8A860DE8-BA8C-76B6-21E0-BE4571A8728D}"/>
              </a:ext>
            </a:extLst>
          </p:cNvPr>
          <p:cNvSpPr/>
          <p:nvPr/>
        </p:nvSpPr>
        <p:spPr>
          <a:xfrm>
            <a:off x="7333794" y="4725451"/>
            <a:ext cx="2097263" cy="58982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9FC5559-E814-0210-71D6-19E8F7B0CE40}"/>
              </a:ext>
            </a:extLst>
          </p:cNvPr>
          <p:cNvSpPr/>
          <p:nvPr/>
        </p:nvSpPr>
        <p:spPr>
          <a:xfrm>
            <a:off x="7333794" y="4018845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43F9005-2113-28EC-46AA-0513BD4B0E64}"/>
              </a:ext>
            </a:extLst>
          </p:cNvPr>
          <p:cNvSpPr/>
          <p:nvPr/>
        </p:nvSpPr>
        <p:spPr>
          <a:xfrm>
            <a:off x="7333794" y="5351034"/>
            <a:ext cx="2097263" cy="589823"/>
          </a:xfrm>
          <a:prstGeom prst="rect">
            <a:avLst/>
          </a:prstGeom>
          <a:solidFill>
            <a:srgbClr val="2C82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04A4ACE4-3390-4BA2-26E2-1D3C3461BA9A}"/>
              </a:ext>
            </a:extLst>
          </p:cNvPr>
          <p:cNvSpPr/>
          <p:nvPr/>
        </p:nvSpPr>
        <p:spPr>
          <a:xfrm>
            <a:off x="7333794" y="3393264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6" name="Rectangle 105">
            <a:extLst>
              <a:ext uri="{FF2B5EF4-FFF2-40B4-BE49-F238E27FC236}">
                <a16:creationId xmlns:a16="http://schemas.microsoft.com/office/drawing/2014/main" id="{864D573B-6C1A-1C65-1A1F-C1E609A42FFF}"/>
              </a:ext>
            </a:extLst>
          </p:cNvPr>
          <p:cNvSpPr/>
          <p:nvPr/>
        </p:nvSpPr>
        <p:spPr>
          <a:xfrm>
            <a:off x="7333794" y="2767683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67001DF-B4A0-FC4D-9D08-3B6E5AEF9C6B}"/>
              </a:ext>
            </a:extLst>
          </p:cNvPr>
          <p:cNvSpPr/>
          <p:nvPr/>
        </p:nvSpPr>
        <p:spPr>
          <a:xfrm>
            <a:off x="7333794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Revenue /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</a:b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Sales Growth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77EE0F7-3ED9-D0B3-5213-5F71E50FDB03}"/>
              </a:ext>
            </a:extLst>
          </p:cNvPr>
          <p:cNvSpPr/>
          <p:nvPr/>
        </p:nvSpPr>
        <p:spPr>
          <a:xfrm>
            <a:off x="9632243" y="4725451"/>
            <a:ext cx="2097263" cy="589823"/>
          </a:xfrm>
          <a:prstGeom prst="rect">
            <a:avLst/>
          </a:prstGeom>
          <a:solidFill>
            <a:srgbClr val="FF6E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B5722E7-ACB6-7B00-F230-153E3A7EC088}"/>
              </a:ext>
            </a:extLst>
          </p:cNvPr>
          <p:cNvSpPr/>
          <p:nvPr/>
        </p:nvSpPr>
        <p:spPr>
          <a:xfrm>
            <a:off x="9632243" y="4018845"/>
            <a:ext cx="2097263" cy="589823"/>
          </a:xfrm>
          <a:prstGeom prst="rect">
            <a:avLst/>
          </a:prstGeom>
          <a:solidFill>
            <a:srgbClr val="4EB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6A0259D-1A98-8BF4-AF1E-6F4DCA0E4166}"/>
              </a:ext>
            </a:extLst>
          </p:cNvPr>
          <p:cNvSpPr/>
          <p:nvPr/>
        </p:nvSpPr>
        <p:spPr>
          <a:xfrm>
            <a:off x="9632243" y="5351034"/>
            <a:ext cx="2097263" cy="589823"/>
          </a:xfrm>
          <a:prstGeom prst="rect">
            <a:avLst/>
          </a:prstGeom>
          <a:solidFill>
            <a:srgbClr val="ACBD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6EDB38D-DEE5-763A-7971-815CE6FC268E}"/>
              </a:ext>
            </a:extLst>
          </p:cNvPr>
          <p:cNvSpPr/>
          <p:nvPr/>
        </p:nvSpPr>
        <p:spPr>
          <a:xfrm>
            <a:off x="9632243" y="3393264"/>
            <a:ext cx="2097263" cy="589823"/>
          </a:xfrm>
          <a:prstGeom prst="rect">
            <a:avLst/>
          </a:prstGeom>
          <a:solidFill>
            <a:srgbClr val="00BF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DAA39D5-0A43-2761-8573-1CC608BF5D3B}"/>
              </a:ext>
            </a:extLst>
          </p:cNvPr>
          <p:cNvSpPr/>
          <p:nvPr/>
        </p:nvSpPr>
        <p:spPr>
          <a:xfrm>
            <a:off x="9632243" y="2767683"/>
            <a:ext cx="2097263" cy="589823"/>
          </a:xfrm>
          <a:prstGeom prst="rect">
            <a:avLst/>
          </a:prstGeom>
          <a:solidFill>
            <a:srgbClr val="ED3C8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6E607B35-5F4E-1D29-0F23-39CAB43247FB}"/>
              </a:ext>
            </a:extLst>
          </p:cNvPr>
          <p:cNvSpPr/>
          <p:nvPr/>
        </p:nvSpPr>
        <p:spPr>
          <a:xfrm>
            <a:off x="9632243" y="2164235"/>
            <a:ext cx="2097263" cy="541798"/>
          </a:xfrm>
          <a:prstGeom prst="rect">
            <a:avLst/>
          </a:prstGeom>
          <a:solidFill>
            <a:schemeClr val="bg1"/>
          </a:solidFill>
          <a:ln w="38100">
            <a:solidFill>
              <a:srgbClr val="1F1A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Market Share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CF3F0E04-1941-6E45-3E96-05F9B5FF1E23}"/>
              </a:ext>
            </a:extLst>
          </p:cNvPr>
          <p:cNvSpPr txBox="1"/>
          <p:nvPr/>
        </p:nvSpPr>
        <p:spPr>
          <a:xfrm>
            <a:off x="516001" y="3464338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57%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1EB9FA1-531E-D39C-DF1B-459AE1BC33E9}"/>
              </a:ext>
            </a:extLst>
          </p:cNvPr>
          <p:cNvSpPr txBox="1"/>
          <p:nvPr/>
        </p:nvSpPr>
        <p:spPr>
          <a:xfrm>
            <a:off x="516001" y="4089919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31%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676A4D3-3BA1-F741-3B36-85788D1A8102}"/>
              </a:ext>
            </a:extLst>
          </p:cNvPr>
          <p:cNvSpPr txBox="1"/>
          <p:nvPr/>
        </p:nvSpPr>
        <p:spPr>
          <a:xfrm>
            <a:off x="516001" y="4796525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23%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211184CE-0D98-257B-071F-7A05B46E98ED}"/>
              </a:ext>
            </a:extLst>
          </p:cNvPr>
          <p:cNvSpPr txBox="1"/>
          <p:nvPr/>
        </p:nvSpPr>
        <p:spPr>
          <a:xfrm>
            <a:off x="462494" y="542210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Out-of-Home </a:t>
            </a:r>
            <a:b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17%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3A71991-D7B2-597A-97AD-1DC55B69E347}"/>
              </a:ext>
            </a:extLst>
          </p:cNvPr>
          <p:cNvSpPr txBox="1"/>
          <p:nvPr/>
        </p:nvSpPr>
        <p:spPr>
          <a:xfrm>
            <a:off x="2801073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51%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A0952CBD-2CD9-9347-9836-4EAE987318C0}"/>
              </a:ext>
            </a:extLst>
          </p:cNvPr>
          <p:cNvSpPr txBox="1"/>
          <p:nvPr/>
        </p:nvSpPr>
        <p:spPr>
          <a:xfrm>
            <a:off x="2801073" y="3464338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41%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2EAA2E6-628F-0362-97F8-1CADC75FC439}"/>
              </a:ext>
            </a:extLst>
          </p:cNvPr>
          <p:cNvSpPr txBox="1"/>
          <p:nvPr/>
        </p:nvSpPr>
        <p:spPr>
          <a:xfrm>
            <a:off x="2801073" y="4089919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32%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AEBE95E-FDFD-A614-BCA8-4030E970D8C9}"/>
              </a:ext>
            </a:extLst>
          </p:cNvPr>
          <p:cNvSpPr txBox="1"/>
          <p:nvPr/>
        </p:nvSpPr>
        <p:spPr>
          <a:xfrm>
            <a:off x="2801073" y="4796525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ABD02516-A4F6-9286-67DC-A4012D709425}"/>
              </a:ext>
            </a:extLst>
          </p:cNvPr>
          <p:cNvSpPr txBox="1"/>
          <p:nvPr/>
        </p:nvSpPr>
        <p:spPr>
          <a:xfrm>
            <a:off x="2747566" y="542210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25%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923E8A09-A2DD-6F55-608E-69738947C14B}"/>
              </a:ext>
            </a:extLst>
          </p:cNvPr>
          <p:cNvSpPr txBox="1"/>
          <p:nvPr/>
        </p:nvSpPr>
        <p:spPr>
          <a:xfrm>
            <a:off x="5100238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60%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D70AE3E-4814-17FE-880E-C827119A24A2}"/>
              </a:ext>
            </a:extLst>
          </p:cNvPr>
          <p:cNvSpPr txBox="1"/>
          <p:nvPr/>
        </p:nvSpPr>
        <p:spPr>
          <a:xfrm>
            <a:off x="5100238" y="3464338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51%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B6429D7E-13EA-2002-E114-50262E61A0B6}"/>
              </a:ext>
            </a:extLst>
          </p:cNvPr>
          <p:cNvSpPr txBox="1"/>
          <p:nvPr/>
        </p:nvSpPr>
        <p:spPr>
          <a:xfrm>
            <a:off x="5100238" y="4089919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44%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6E770B59-02B0-0276-FBE7-E22B02B6B67F}"/>
              </a:ext>
            </a:extLst>
          </p:cNvPr>
          <p:cNvSpPr txBox="1"/>
          <p:nvPr/>
        </p:nvSpPr>
        <p:spPr>
          <a:xfrm>
            <a:off x="5100238" y="4796525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37%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70D57468-4917-8C1A-4AA2-58319A68A9C0}"/>
              </a:ext>
            </a:extLst>
          </p:cNvPr>
          <p:cNvSpPr txBox="1"/>
          <p:nvPr/>
        </p:nvSpPr>
        <p:spPr>
          <a:xfrm>
            <a:off x="5046731" y="542210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13%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8AC7C39-F598-7CFF-FD7F-353EE58AE2F1}"/>
              </a:ext>
            </a:extLst>
          </p:cNvPr>
          <p:cNvSpPr txBox="1"/>
          <p:nvPr/>
        </p:nvSpPr>
        <p:spPr>
          <a:xfrm>
            <a:off x="7387301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55%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98AF0BF3-1273-E43C-519B-76F5C64BDC1B}"/>
              </a:ext>
            </a:extLst>
          </p:cNvPr>
          <p:cNvSpPr txBox="1"/>
          <p:nvPr/>
        </p:nvSpPr>
        <p:spPr>
          <a:xfrm>
            <a:off x="7387301" y="3464338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41%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7CAD33C-EA54-31A5-C6CD-23C1E5D6467D}"/>
              </a:ext>
            </a:extLst>
          </p:cNvPr>
          <p:cNvSpPr txBox="1"/>
          <p:nvPr/>
        </p:nvSpPr>
        <p:spPr>
          <a:xfrm>
            <a:off x="7387301" y="4089919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37%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A35D77A-6807-FFFC-8E11-E2A192E509FC}"/>
              </a:ext>
            </a:extLst>
          </p:cNvPr>
          <p:cNvSpPr txBox="1"/>
          <p:nvPr/>
        </p:nvSpPr>
        <p:spPr>
          <a:xfrm>
            <a:off x="7387301" y="4796525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Video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***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27%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EBD314A8-168A-D09F-6759-1FAEB6475D2E}"/>
              </a:ext>
            </a:extLst>
          </p:cNvPr>
          <p:cNvSpPr txBox="1"/>
          <p:nvPr/>
        </p:nvSpPr>
        <p:spPr>
          <a:xfrm>
            <a:off x="7333794" y="542210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Print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20%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0D14546D-50E7-6E07-F65B-715575049799}"/>
              </a:ext>
            </a:extLst>
          </p:cNvPr>
          <p:cNvSpPr txBox="1"/>
          <p:nvPr/>
        </p:nvSpPr>
        <p:spPr>
          <a:xfrm>
            <a:off x="9685750" y="2838757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53%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4D682905-8516-603E-816C-56EE2439B946}"/>
              </a:ext>
            </a:extLst>
          </p:cNvPr>
          <p:cNvSpPr txBox="1"/>
          <p:nvPr/>
        </p:nvSpPr>
        <p:spPr>
          <a:xfrm>
            <a:off x="9685750" y="3464338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Multiscreen TV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**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48%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63D40836-0DEB-9B38-445C-2021FB73EE27}"/>
              </a:ext>
            </a:extLst>
          </p:cNvPr>
          <p:cNvSpPr txBox="1"/>
          <p:nvPr/>
        </p:nvSpPr>
        <p:spPr>
          <a:xfrm>
            <a:off x="9685750" y="4089919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Online Search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29%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F9E21D83-29AC-85E8-1F58-872C528E468D}"/>
              </a:ext>
            </a:extLst>
          </p:cNvPr>
          <p:cNvSpPr txBox="1"/>
          <p:nvPr/>
        </p:nvSpPr>
        <p:spPr>
          <a:xfrm>
            <a:off x="9685750" y="4796525"/>
            <a:ext cx="1990248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Digital Display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19%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3D8E2E56-B42A-A827-30C9-42C81D89B0D9}"/>
              </a:ext>
            </a:extLst>
          </p:cNvPr>
          <p:cNvSpPr txBox="1"/>
          <p:nvPr/>
        </p:nvSpPr>
        <p:spPr>
          <a:xfrm>
            <a:off x="9632243" y="5422108"/>
            <a:ext cx="2097263" cy="4476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AM / FM Radio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17%</a:t>
            </a:r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088EBED-327D-C047-5AF9-EB2CB39B911E}"/>
              </a:ext>
            </a:extLst>
          </p:cNvPr>
          <p:cNvSpPr/>
          <p:nvPr/>
        </p:nvSpPr>
        <p:spPr>
          <a:xfrm>
            <a:off x="2464233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3775DCE7-4F50-63EC-C4BF-E7AFC29D5508}"/>
              </a:ext>
            </a:extLst>
          </p:cNvPr>
          <p:cNvSpPr/>
          <p:nvPr/>
        </p:nvSpPr>
        <p:spPr>
          <a:xfrm>
            <a:off x="473136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8172EA36-68CE-589B-47B9-6A48FE5DDD76}"/>
              </a:ext>
            </a:extLst>
          </p:cNvPr>
          <p:cNvSpPr/>
          <p:nvPr/>
        </p:nvSpPr>
        <p:spPr>
          <a:xfrm>
            <a:off x="7077017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9A6D6745-C142-11C7-34E5-DEBF57398904}"/>
              </a:ext>
            </a:extLst>
          </p:cNvPr>
          <p:cNvSpPr/>
          <p:nvPr/>
        </p:nvSpPr>
        <p:spPr>
          <a:xfrm>
            <a:off x="9377549" y="2346687"/>
            <a:ext cx="416060" cy="159497"/>
          </a:xfrm>
          <a:prstGeom prst="rightArrow">
            <a:avLst/>
          </a:prstGeom>
          <a:solidFill>
            <a:srgbClr val="002060"/>
          </a:solidFill>
          <a:ln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36362A4-30FB-F3F9-5D2D-E74D526A1839}"/>
              </a:ext>
            </a:extLst>
          </p:cNvPr>
          <p:cNvSpPr txBox="1"/>
          <p:nvPr/>
        </p:nvSpPr>
        <p:spPr>
          <a:xfrm>
            <a:off x="337011" y="1649457"/>
            <a:ext cx="11517979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Top media channels that are effective at achieving the following KPIs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based on % of respondents that ranked the respective KPI within the top three KPIs of each media channel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855C6B-E743-1613-1521-431F8AA7C1D4}"/>
              </a:ext>
            </a:extLst>
          </p:cNvPr>
          <p:cNvSpPr txBox="1"/>
          <p:nvPr/>
        </p:nvSpPr>
        <p:spPr>
          <a:xfrm>
            <a:off x="227178" y="441328"/>
            <a:ext cx="1000267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Small-sized businesses: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Social media is seen as the most effective in driving outcomes with multiscreen TV second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FAE2FCD-F7A6-ECAC-70E3-466C27725C70}"/>
              </a:ext>
            </a:extLst>
          </p:cNvPr>
          <p:cNvSpPr/>
          <p:nvPr/>
        </p:nvSpPr>
        <p:spPr>
          <a:xfrm>
            <a:off x="0" y="0"/>
            <a:ext cx="4435813" cy="27908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Media Channel Effectiveness by KPI: Small-Sized Businesses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9BBFCCB-7A35-B254-D8A7-E974C36F7D3A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AB34508-FC96-3DF0-8595-B2D49AC38674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premium video insights</a:t>
            </a:r>
          </a:p>
        </p:txBody>
      </p:sp>
      <p:pic>
        <p:nvPicPr>
          <p:cNvPr id="24" name="Picture 2">
            <a:hlinkClick r:id="rId3"/>
            <a:extLst>
              <a:ext uri="{FF2B5EF4-FFF2-40B4-BE49-F238E27FC236}">
                <a16:creationId xmlns:a16="http://schemas.microsoft.com/office/drawing/2014/main" id="{6700DBF3-B8FD-BCF0-915A-B7364149A9A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TextBox 27">
            <a:hlinkClick r:id="rId5"/>
            <a:extLst>
              <a:ext uri="{FF2B5EF4-FFF2-40B4-BE49-F238E27FC236}">
                <a16:creationId xmlns:a16="http://schemas.microsoft.com/office/drawing/2014/main" id="{FC43D9D5-76C1-9206-C06D-6FB14B6BBC9B}"/>
              </a:ext>
            </a:extLst>
          </p:cNvPr>
          <p:cNvSpPr txBox="1">
            <a:spLocks/>
          </p:cNvSpPr>
          <p:nvPr/>
        </p:nvSpPr>
        <p:spPr>
          <a:xfrm>
            <a:off x="-3" y="6007738"/>
            <a:ext cx="12202272" cy="261610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1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Keeping Up With The KPIs: 10 Key Questions Answered by Marketers to Understand Priorities Across Businesses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 </a:t>
            </a:r>
            <a:r>
              <a:rPr kumimoji="0" lang="en-US" sz="11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9C46C9-4876-693B-8999-4DABDC178459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30310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E73A118-958C-4F4F-9AFB-5049F27A2C3A}"/>
</file>

<file path=customXml/itemProps2.xml><?xml version="1.0" encoding="utf-8"?>
<ds:datastoreItem xmlns:ds="http://schemas.openxmlformats.org/officeDocument/2006/customXml" ds:itemID="{9ADFB5D2-4C70-4EBD-B672-726154ECB81F}"/>
</file>

<file path=customXml/itemProps3.xml><?xml version="1.0" encoding="utf-8"?>
<ds:datastoreItem xmlns:ds="http://schemas.openxmlformats.org/officeDocument/2006/customXml" ds:itemID="{F4763877-23BC-4E7D-AF17-0DADC1713661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352</Words>
  <Application>Microsoft Office PowerPoint</Application>
  <PresentationFormat>Widescreen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2025-09-09T20:52:37Z</dcterms:created>
  <dcterms:modified xsi:type="dcterms:W3CDTF">2025-09-09T20:52:54Z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