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59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1E15CC-EA26-BACD-7878-39214BCE9E4B}" name="Dylan Breger" initials="DB" userId="S::dylanb@thevab.com::9b3da09f-10fe-42ec-9aa5-9fa2a3e9cc2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C700B-CFC9-4FC0-9407-5F9480EF554E}" v="1" dt="2025-08-10T20:42:09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F2C700B-CFC9-4FC0-9407-5F9480EF554E}"/>
    <pc:docChg chg="addSld modSld">
      <pc:chgData name="Dylan Breger" userId="9b3da09f-10fe-42ec-9aa5-9fa2a3e9cc20" providerId="ADAL" clId="{1F2C700B-CFC9-4FC0-9407-5F9480EF554E}" dt="2025-08-10T20:42:09.198" v="0"/>
      <pc:docMkLst>
        <pc:docMk/>
      </pc:docMkLst>
      <pc:sldChg chg="add">
        <pc:chgData name="Dylan Breger" userId="9b3da09f-10fe-42ec-9aa5-9fa2a3e9cc20" providerId="ADAL" clId="{1F2C700B-CFC9-4FC0-9407-5F9480EF554E}" dt="2025-08-10T20:42:09.198" v="0"/>
        <pc:sldMkLst>
          <pc:docMk/>
          <pc:sldMk cId="1679030907" sldId="214684598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88786853427515E-2"/>
          <c:y val="0.17946073920622957"/>
          <c:w val="0.9722242629314497"/>
          <c:h val="0.714746179893771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Traditional 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D6E86E3-187C-4714-8634-A7A61C048EDA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(80%)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302-4914-BBC7-85FF1D6D2DF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A53D7C2-D1ED-4AF0-A998-76851539A2C3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(77%)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302-4914-BBC7-85FF1D6D2DF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4E9FC0-D079-4C6B-9F22-B2C7197594F7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302-4914-BBC7-85FF1D6D2DF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42B1108-E7ED-4046-884D-01FB2C47BCFA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302-4914-BBC7-85FF1D6D2DF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867BD18-5787-4E6B-8ACB-D7E5490AD90F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(60%)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302-4914-BBC7-85FF1D6D2DF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41ECD13-49FB-4D64-B331-6D68573BDC48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(56%)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302-4914-BBC7-85FF1D6D2DF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0F4E45D-5EA8-4C16-8267-CF983F2DC8D8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 i="0" u="none" strike="noStrike" kern="1200" baseline="0">
                        <a:solidFill>
                          <a:prstClr val="white"/>
                        </a:solidFill>
                        <a:latin typeface="Helvetica" panose="020B0403020202020204" pitchFamily="34" charset="0"/>
                      </a:rPr>
                      <a:t>(50%)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302-4914-BBC7-85FF1D6D2DF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17D68D89-907C-42CF-BC26-01C1A0741B3E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(47%)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217-447B-A125-EA40632580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756177F0-2553-446E-A9C3-57C0A715F82D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(41%)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02-4D18-8DD9-AB7F5120D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</c:numCache>
            </c:numRef>
          </c:cat>
          <c:val>
            <c:numRef>
              <c:f>Sheet1!$B$2:$B$10</c:f>
              <c:numCache>
                <c:formatCode>"$"#,##0.0</c:formatCode>
                <c:ptCount val="9"/>
                <c:pt idx="0">
                  <c:v>65.66</c:v>
                </c:pt>
                <c:pt idx="1">
                  <c:v>66.64</c:v>
                </c:pt>
                <c:pt idx="2">
                  <c:v>58.58</c:v>
                </c:pt>
                <c:pt idx="3">
                  <c:v>59.1</c:v>
                </c:pt>
                <c:pt idx="4">
                  <c:v>49.77</c:v>
                </c:pt>
                <c:pt idx="5">
                  <c:v>48.02</c:v>
                </c:pt>
                <c:pt idx="6">
                  <c:v>41.97</c:v>
                </c:pt>
                <c:pt idx="7">
                  <c:v>42.9</c:v>
                </c:pt>
                <c:pt idx="8">
                  <c:v>36.46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5-49B6-8131-E7E6CD7134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CTV 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948CE6B-B1AF-46FC-B6D1-12A58C344675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(20%)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302-4914-BBC7-85FF1D6D2DF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10204A7-5A73-484B-8D81-FADC014220F3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(23%)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302-4914-BBC7-85FF1D6D2DF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000D612-8A16-41D8-AD6A-B2CE2C8EDCE5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(29%)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302-4914-BBC7-85FF1D6D2DF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4DED209-405C-4155-8F17-7CEE189E85F2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(33%)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302-4914-BBC7-85FF1D6D2DF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2380904-C5D3-4A13-B406-B5F38702CCFE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302-4914-BBC7-85FF1D6D2DF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6AB2384-6D51-493A-937E-56AE93F83E6F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sz="1100" b="0"/>
                      <a:t>(44%)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302-4914-BBC7-85FF1D6D2DF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798BA4E0-ADBF-4B78-A065-C9283496C70E}" type="VALUE">
                      <a:rPr lang="en-US" smtClean="0"/>
                      <a:pPr/>
                      <a:t>[VALUE]</a:t>
                    </a:fld>
                    <a:endParaRPr lang="en-US">
                      <a:solidFill>
                        <a:schemeClr val="bg1"/>
                      </a:solidFill>
                    </a:endParaRPr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</a:rPr>
                      <a:t>(50%)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302-4914-BBC7-85FF1D6D2DF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C2BC432-AA74-42D3-917F-68CA60CB2A7B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(53%)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217-447B-A125-EA40632580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2A9B3E47-5235-4EF1-BEB6-8B896ADEC6E9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kumimoji="0" 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Helvetica" panose="020B0403020202020204" pitchFamily="34" charset="0"/>
                      </a:rPr>
                      <a:t>(59%)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402-4D18-8DD9-AB7F5120D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</c:numCache>
            </c:numRef>
          </c:cat>
          <c:val>
            <c:numRef>
              <c:f>Sheet1!$C$2:$C$10</c:f>
              <c:numCache>
                <c:formatCode>"$"#,##0.0</c:formatCode>
                <c:ptCount val="9"/>
                <c:pt idx="0">
                  <c:v>16.739999999999998</c:v>
                </c:pt>
                <c:pt idx="1">
                  <c:v>20</c:v>
                </c:pt>
                <c:pt idx="2">
                  <c:v>23.38</c:v>
                </c:pt>
                <c:pt idx="3">
                  <c:v>28.65</c:v>
                </c:pt>
                <c:pt idx="4">
                  <c:v>33.479999999999997</c:v>
                </c:pt>
                <c:pt idx="5">
                  <c:v>38.36</c:v>
                </c:pt>
                <c:pt idx="6">
                  <c:v>42.73</c:v>
                </c:pt>
                <c:pt idx="7">
                  <c:v>48.12</c:v>
                </c:pt>
                <c:pt idx="8">
                  <c:v>53.42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65-49B6-8131-E7E6CD7134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overlap val="100"/>
        <c:axId val="33092960"/>
        <c:axId val="33094624"/>
      </c:barChart>
      <c:catAx>
        <c:axId val="33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33094624"/>
        <c:crosses val="autoZero"/>
        <c:auto val="1"/>
        <c:lblAlgn val="ctr"/>
        <c:lblOffset val="100"/>
        <c:noMultiLvlLbl val="0"/>
      </c:catAx>
      <c:valAx>
        <c:axId val="33094624"/>
        <c:scaling>
          <c:orientation val="minMax"/>
          <c:max val="90"/>
        </c:scaling>
        <c:delete val="1"/>
        <c:axPos val="l"/>
        <c:numFmt formatCode="&quot;$&quot;#,##0.0" sourceLinked="1"/>
        <c:majorTickMark val="out"/>
        <c:minorTickMark val="none"/>
        <c:tickLblPos val="nextTo"/>
        <c:crossAx val="3309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F1A62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0AC95-D0E8-41E4-8C47-EDCD0297A9ED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74A4E-3D09-4894-BBA4-50B7AF456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3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874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6FE96-94EB-C1FB-71FD-7CE28ECA3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EA58B-78B9-2F48-84E7-AFFCD719C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CFA46-93B7-78F0-9AEE-70838ABD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CAFF1-D12C-1751-D1FF-DDF8401E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B119F-0CFF-DBA5-52E5-375FD724F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8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E5287-8AAE-B0E8-AE3C-2B7CF41FD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4B328-F596-A69B-E4CC-6180A741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03B0C-B789-FF32-A0A2-C41BB638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C386A-DACD-54C6-231F-D64C2B0D8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09A74-8F9D-4A03-E61A-C23DE1F3A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6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A7D6E-3062-CF8C-8919-2B22AEF6A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90964-E9F5-3910-8060-9199EA156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5B864-1881-3FE2-1141-C65B9305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FE15D-3475-F66F-D5E8-804E7DA7B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519F5-E242-8DB7-07E5-C4F9BB8F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4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79928-C7B2-97FD-C394-6475564E9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5CB28-8577-2A06-6DF2-3170702B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1E94B-1F2E-FDFE-DAC1-7562297B6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AEFB3-FE38-6D97-1BEF-F1C5FD25B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7D588-8763-B065-AB58-98E185A68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3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93D09-3A63-0A2D-6BC3-73D75D05A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835F0-C014-E90C-C538-5F89A2F12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32803-8D66-33D0-8112-7BFAA5DD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05240-574C-5F3A-C796-063CDB72C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3AEE3-66FB-6DE2-E299-A5557A90B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6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F4765-CDA1-4EB2-4D77-0E54684E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E5652-B0AF-409D-B484-891EA2A42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F25CD-5E3B-3FEF-B5DC-4219E8EA5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51E7A-12E7-4025-4F37-CC20E9FD0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364B5-F42E-E511-4425-7CBD15266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3ED9A-9BDF-B633-2D7C-FC58BDE8E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4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0AEE-210E-9C66-B9B8-B4EC17CCD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D061E-CC4C-DF6E-C003-E8B8621CB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FF12E-CC2C-03B6-177B-9F25248D3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1593C-418D-27F0-BB0A-38A4EBF0B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FE4C0-DA97-8190-DDF6-B137C729A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A122F9-BEF0-7FF1-F67C-73A4A29D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72CE9-DBF8-A74C-FBD2-4B9EC2C2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BF865-19BE-CC92-D164-30E047DBF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3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7F0B2-1654-F0A7-ACE9-5CA0B577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5828A-B9EE-8E67-78A1-684ADD29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74DCC-3E20-6AF4-6C1F-26FCDC88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5F5CD-CFA7-EEA8-E416-06F081F0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6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52C42C-E13F-6722-A96C-409A1A0C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E511BD-9367-D7A7-EAED-381E7427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38DE6-25F9-3993-F0F4-36737032B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8012-2321-00E4-8262-D3C5A77D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2B497-515E-C85D-CCA0-0A38BE37B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FD92A6-0D57-9F87-8706-234871223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53B5B-C26B-8D09-49B3-2D9D2169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88B91-54FD-863B-170B-E655E5A10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10CCA-EDEE-80AA-7BDE-C3EB5E19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9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2CFF4-5AA2-3971-BD79-B5632B6A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50C995-C894-642F-402F-73479FD6BC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3B9D5-591F-B8B2-9128-118877E0F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3DD72-1D6B-8A46-F89C-CD101144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CE519-5635-9B58-E6DB-1D071C19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03B7B-26F0-34C2-9DAB-0C873486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0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D1317A-01D7-598B-BE99-4611D7702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FC174-6EA9-04E5-759F-49E9A28D3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0CD76-D0A5-A3B7-035A-B97180062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6842CA-608A-44B2-9852-3D994881FBA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0A240-727E-BBC2-3714-53797EEF1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FA626-F547-FBCA-12F2-81905B76B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A9FA16-B32B-44BA-811F-FD6BC97F9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0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AE52CE-3E7F-B5A7-D1BB-662D1C57F5BC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AC66B8-0DE7-D7F0-144E-0005D9B7A7A6}"/>
              </a:ext>
            </a:extLst>
          </p:cNvPr>
          <p:cNvSpPr txBox="1"/>
          <p:nvPr/>
        </p:nvSpPr>
        <p:spPr>
          <a:xfrm>
            <a:off x="503714" y="6097089"/>
            <a:ext cx="1160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EMARKETER Forecast, March 2025. For years 2021 – 2023, data sourced from EMARKTER forecast, November 2024. Note: CTV includes digital advertising that appears on connected TV (CTV) devices; includes display ads that appear on home screens and in-stream video ads that appear on CTVs from platforms like Hulu, Roku, and YouTube; excludes network-sold inventory from traditional linear TV and addressable TV advertising; linear TV includes broadcast TV (network, syndication, and spot) and cable TV; excludes digital; numbers may not add up to totals due to rounding.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93B23DD-41C3-78F9-CFDA-83B0FFD732B5}"/>
              </a:ext>
            </a:extLst>
          </p:cNvPr>
          <p:cNvGraphicFramePr/>
          <p:nvPr/>
        </p:nvGraphicFramePr>
        <p:xfrm>
          <a:off x="295276" y="2393657"/>
          <a:ext cx="11601449" cy="3676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0126589-2EE5-A839-8EA6-66A63438129B}"/>
              </a:ext>
            </a:extLst>
          </p:cNvPr>
          <p:cNvSpPr txBox="1"/>
          <p:nvPr/>
        </p:nvSpPr>
        <p:spPr>
          <a:xfrm>
            <a:off x="-65317" y="1871275"/>
            <a:ext cx="121704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TV and Connected TV (CTV) Ad Spend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billions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5AC48C-D78F-C208-0390-58ADD3C5D92C}"/>
              </a:ext>
            </a:extLst>
          </p:cNvPr>
          <p:cNvSpPr txBox="1"/>
          <p:nvPr/>
        </p:nvSpPr>
        <p:spPr>
          <a:xfrm>
            <a:off x="663020" y="2871514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$82.4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67AA24-2E03-44C1-A002-D0ECF4C6B632}"/>
              </a:ext>
            </a:extLst>
          </p:cNvPr>
          <p:cNvSpPr txBox="1"/>
          <p:nvPr/>
        </p:nvSpPr>
        <p:spPr>
          <a:xfrm>
            <a:off x="1913788" y="2750935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$86.6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02DF1E-58D4-D6F4-ED75-FBFB98950315}"/>
              </a:ext>
            </a:extLst>
          </p:cNvPr>
          <p:cNvSpPr txBox="1"/>
          <p:nvPr/>
        </p:nvSpPr>
        <p:spPr>
          <a:xfrm>
            <a:off x="5678854" y="2838395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$83.3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E630E9-612C-B2AE-559D-099368348B39}"/>
              </a:ext>
            </a:extLst>
          </p:cNvPr>
          <p:cNvSpPr txBox="1"/>
          <p:nvPr/>
        </p:nvSpPr>
        <p:spPr>
          <a:xfrm>
            <a:off x="6934579" y="2750935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$86.4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A6D8B-2FD0-C57F-983A-7F9D1F0C73BA}"/>
              </a:ext>
            </a:extLst>
          </p:cNvPr>
          <p:cNvSpPr txBox="1"/>
          <p:nvPr/>
        </p:nvSpPr>
        <p:spPr>
          <a:xfrm>
            <a:off x="3164556" y="2871514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</a:t>
            </a:r>
            <a:r>
              <a:rPr lang="en-US" sz="2000" b="1" u="sng">
                <a:solidFill>
                  <a:srgbClr val="1F1A62"/>
                </a:solidFill>
                <a:latin typeface="Helvetica" panose="020B0403020202020204" pitchFamily="34" charset="0"/>
              </a:rPr>
              <a:t>82.0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38B4F6-E067-6A51-8ECF-028F96331EBF}"/>
              </a:ext>
            </a:extLst>
          </p:cNvPr>
          <p:cNvSpPr txBox="1"/>
          <p:nvPr/>
        </p:nvSpPr>
        <p:spPr>
          <a:xfrm>
            <a:off x="8194970" y="2803602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$84.7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A81B8A-67EC-340B-3BA6-1584F61DFA7F}"/>
              </a:ext>
            </a:extLst>
          </p:cNvPr>
          <p:cNvSpPr txBox="1"/>
          <p:nvPr/>
        </p:nvSpPr>
        <p:spPr>
          <a:xfrm>
            <a:off x="10701547" y="2667335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$89.9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69153C-960D-453F-CEA5-F43D4F731371}"/>
              </a:ext>
            </a:extLst>
          </p:cNvPr>
          <p:cNvSpPr/>
          <p:nvPr/>
        </p:nvSpPr>
        <p:spPr>
          <a:xfrm>
            <a:off x="0" y="499529"/>
            <a:ext cx="1010825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By 202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7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it’s projected that convergent TV ad dollars will be split evenly between linear TV and CTV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AEECE5-B41E-2892-E3A8-96CFBFE7414A}"/>
              </a:ext>
            </a:extLst>
          </p:cNvPr>
          <p:cNvSpPr/>
          <p:nvPr/>
        </p:nvSpPr>
        <p:spPr>
          <a:xfrm>
            <a:off x="-3" y="0"/>
            <a:ext cx="2178999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Linear TV &amp; CTV Ad Spend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421A96-ABD7-D478-7725-4DAB6916E38E}"/>
              </a:ext>
            </a:extLst>
          </p:cNvPr>
          <p:cNvSpPr txBox="1"/>
          <p:nvPr/>
        </p:nvSpPr>
        <p:spPr>
          <a:xfrm>
            <a:off x="10267952" y="26057"/>
            <a:ext cx="192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spend insights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C85600-3614-5809-2F03-5824DB6F5A8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26BBB59-DADE-C498-973A-68B9D864E37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5033D2D8-D0D1-59FA-20D0-07A13EF627D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C6EC1C-76CC-8203-DC6B-197C0858291F}"/>
              </a:ext>
            </a:extLst>
          </p:cNvPr>
          <p:cNvSpPr txBox="1"/>
          <p:nvPr/>
        </p:nvSpPr>
        <p:spPr>
          <a:xfrm>
            <a:off x="4413798" y="2718879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$87.8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D177A2-1AF3-2580-91A9-A50F2C380E86}"/>
              </a:ext>
            </a:extLst>
          </p:cNvPr>
          <p:cNvSpPr txBox="1"/>
          <p:nvPr/>
        </p:nvSpPr>
        <p:spPr>
          <a:xfrm>
            <a:off x="9453543" y="2648673"/>
            <a:ext cx="852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$91.0</a:t>
            </a:r>
          </a:p>
        </p:txBody>
      </p:sp>
      <p:pic>
        <p:nvPicPr>
          <p:cNvPr id="9" name="Picture 2">
            <a:hlinkClick r:id="rId6"/>
            <a:extLst>
              <a:ext uri="{FF2B5EF4-FFF2-40B4-BE49-F238E27FC236}">
                <a16:creationId xmlns:a16="http://schemas.microsoft.com/office/drawing/2014/main" id="{EDF5CA94-C1E2-0A4D-4A2F-1A1E8F804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03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872D6F-3C8E-42F0-BE42-EA3FB4ECD7B4}"/>
</file>

<file path=customXml/itemProps2.xml><?xml version="1.0" encoding="utf-8"?>
<ds:datastoreItem xmlns:ds="http://schemas.openxmlformats.org/officeDocument/2006/customXml" ds:itemID="{89F4E27A-99B9-4FF5-895F-EFAE7C415DE2}"/>
</file>

<file path=customXml/itemProps3.xml><?xml version="1.0" encoding="utf-8"?>
<ds:datastoreItem xmlns:ds="http://schemas.openxmlformats.org/officeDocument/2006/customXml" ds:itemID="{8FF61160-20BA-47D9-8CA7-754D389C9B0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2025-08-10T20:42:08Z</dcterms:created>
  <dcterms:modified xsi:type="dcterms:W3CDTF">2025-08-10T20:42:26Z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