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37630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1855EDF-F9CE-3B66-C6A5-06158391F461}" name="Leah Montner Dixon" initials="L" userId="S::leahm@thevab.com::d5b2ae9e-9213-4442-b7df-4db8cbe51e5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C1EF0FE-2C9A-4FCB-8E9B-15AB73EE6EB8}" v="1" dt="2025-07-09T15:07:47.0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-86" y="2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13" Type="http://schemas.openxmlformats.org/officeDocument/2006/relationships/customXml" Target="../customXml/item3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2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1.xml"/><Relationship Id="rId5" Type="http://schemas.openxmlformats.org/officeDocument/2006/relationships/viewProps" Target="viewProps.xml"/><Relationship Id="rId10" Type="http://schemas.microsoft.com/office/2018/10/relationships/authors" Target="author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7C1EF0FE-2C9A-4FCB-8E9B-15AB73EE6EB8}"/>
    <pc:docChg chg="addSld delSld modSld">
      <pc:chgData name="Dylan Breger" userId="9b3da09f-10fe-42ec-9aa5-9fa2a3e9cc20" providerId="ADAL" clId="{7C1EF0FE-2C9A-4FCB-8E9B-15AB73EE6EB8}" dt="2025-07-09T15:07:47.010" v="3"/>
      <pc:docMkLst>
        <pc:docMk/>
      </pc:docMkLst>
      <pc:sldChg chg="addSp new del mod">
        <pc:chgData name="Dylan Breger" userId="9b3da09f-10fe-42ec-9aa5-9fa2a3e9cc20" providerId="ADAL" clId="{7C1EF0FE-2C9A-4FCB-8E9B-15AB73EE6EB8}" dt="2025-07-09T15:07:43.875" v="2" actId="47"/>
        <pc:sldMkLst>
          <pc:docMk/>
          <pc:sldMk cId="1245567472" sldId="256"/>
        </pc:sldMkLst>
        <pc:spChg chg="add">
          <ac:chgData name="Dylan Breger" userId="9b3da09f-10fe-42ec-9aa5-9fa2a3e9cc20" providerId="ADAL" clId="{7C1EF0FE-2C9A-4FCB-8E9B-15AB73EE6EB8}" dt="2025-07-09T15:07:41.423" v="1" actId="22"/>
          <ac:spMkLst>
            <pc:docMk/>
            <pc:sldMk cId="1245567472" sldId="256"/>
            <ac:spMk id="5" creationId="{C53FA37D-2BEE-1D3D-1D08-3BD37F1433D7}"/>
          </ac:spMkLst>
        </pc:spChg>
      </pc:sldChg>
      <pc:sldChg chg="add">
        <pc:chgData name="Dylan Breger" userId="9b3da09f-10fe-42ec-9aa5-9fa2a3e9cc20" providerId="ADAL" clId="{7C1EF0FE-2C9A-4FCB-8E9B-15AB73EE6EB8}" dt="2025-07-09T15:07:47.010" v="3"/>
        <pc:sldMkLst>
          <pc:docMk/>
          <pc:sldMk cId="1010706498" sldId="214737630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FA383-6B42-49C1-9BE5-279BA84BD07E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3254D3-7BC8-4574-AAA0-0CFE8DC21D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4553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945C460-F1C7-47B5-B7A9-606210A025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896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5F3324-FE83-C155-55E8-B6306D8158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E8D4100-D3C6-DA92-7240-F399F4FFC6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CFD1E2-082B-76D3-BD09-151CC440E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9C85B-ACE3-A496-9781-3BF430081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1B649C-5BDC-F682-99C9-F794AD3D2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38E9A-0125-5C2B-64DA-2BAF37F5F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074AC2-A229-1C17-934E-BB38495411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619F59-4ACC-B213-026F-A3843E71E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9C5D5E-6C67-1D8B-DB13-DDA3AD381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14885B-CE16-4734-3EC5-8D98538B9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19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6CAA2EC-B6F8-E103-55C0-BBBCE26B83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8B93F-0430-4A78-8E4E-6099B8A5F9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99BCB9-AB16-053F-36BE-210F83F38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6C5E53-6223-9F1C-6E2A-A2E06EFF2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79235F-CD7B-26FA-E02E-EE7267568C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47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DCA48-D6E0-1D39-5F36-817CD2A6E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9FD5A8-3A67-6B70-82CE-FB8B2098FC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DA672-D9BF-9D5F-13C0-6236386D6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5EF8E8-B5DF-AD32-A9E7-C6FAB59EA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F220DD-C4FD-2DFB-301B-36FDE725B1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561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3D25D-69CE-FE19-CE9E-B7C83E05E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DB58FF-84D7-E8B5-A5B1-CE58912641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359F32-5AF5-6ACB-3313-36F5425A9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F43B99-1D8D-DC0D-BCB2-8685F9B6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E248A0-13DE-AC86-72A7-A0DE89B1E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480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C401F-1AA5-B488-98D7-A2CDFE4E4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E27BC-9504-B0A0-31D2-83DDA139A3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F09671-B00B-57E0-A5B9-D6E638FE1E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A3D1D1-D1AC-FF78-89EC-6127C3DF3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511233-A24B-CF23-F34D-E169A250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554B9C-2917-6F25-6CB3-C575917BA9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47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CA85-E978-84D0-F89A-68786961E1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6CEA8C-6B87-F6F7-039A-172BB09740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225974-238B-74C7-B40B-F377169BF6B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6A3EE1-023F-44A8-A6FD-35AA874B72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2B498F-D13A-1A39-301C-27286E3EB4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81DF4DF-4670-67CA-4016-9A26109151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19AD6E8-F6A8-4309-32F8-1500873E5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D74172-0842-A7F2-40EC-5676A8E7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5796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81708-5BE6-E095-B0F9-6C9606E1F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7E397D-EE5C-7E46-EBBD-20C54D103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6BD3AD-97CB-B274-126E-285BA633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267844-40ED-EBD5-19AC-3B3A3BF30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667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68D634-0EA4-4642-80F4-392E660483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5265E9-4188-1578-C8FA-4DBBEE73F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E4C36-D2EB-9AFB-7274-821E49849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62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004E-7D26-FC38-8D72-CC14E7B34A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B68DF2-7BDD-8AC2-62E6-DB9C528017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09C30-DF24-A76C-9C54-20A1850C8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872908-06F1-0D39-9792-38CCA9A615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3EB44C-824C-BCC0-AF9D-8570CB948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2A006-9C3F-F0C8-5D52-F34FDD647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58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DC0D-5E92-8651-DF53-FFF250D65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F230E-0475-8772-302B-A5BE2F077B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4658F6-1BB1-B1C9-E3E6-AE8057262B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E2A46E-F1C6-4AB2-4BBA-8D9FADBAF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B893B1-907B-AAD2-5724-3662CC98DF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82E985-86D6-D776-031C-60C6ED4CD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749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BF5ED89-F277-AEC3-F5CB-4A3969C846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98BEF4-8866-FB48-D903-DD3E8C129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C7BB35-88BE-7684-5667-3641D9FC79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DF7B6B-0D22-479C-8C4F-ADDBE2FAAB6B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792F4E-9D98-51D5-990F-D7990BF7BF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7E3F0-DC6E-EC42-4350-A57BE75C33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E2B483-A43F-4847-9480-2812588E2F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46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9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hyperlink" Target="https://thevab.com/insight/left-your-own-devices-june-2025?utm_source=grab-and-go&amp;utm_medium=vab-insights&amp;utm_campaign=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341ACDA3-AB37-0527-015E-076CBD2A8A3C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3116AC-4A44-7E5F-00D6-B541716B6B51}"/>
              </a:ext>
            </a:extLst>
          </p:cNvPr>
          <p:cNvSpPr txBox="1"/>
          <p:nvPr/>
        </p:nvSpPr>
        <p:spPr>
          <a:xfrm>
            <a:off x="1" y="1688843"/>
            <a:ext cx="121919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Which of the following devices do you and other household members currently own?</a:t>
            </a: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805AD4D-4129-C746-E413-24E8069DED3D}"/>
              </a:ext>
            </a:extLst>
          </p:cNvPr>
          <p:cNvSpPr txBox="1"/>
          <p:nvPr/>
        </p:nvSpPr>
        <p:spPr>
          <a:xfrm>
            <a:off x="486026" y="6366086"/>
            <a:ext cx="11779955" cy="2031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analysis of ARF DASH study, full year 2023 vs. full year 2024. Based on survey of 10,000 A18+. Q3: Which of the following devices do you and other household members currently own? Based on household weighting.</a:t>
            </a:r>
          </a:p>
        </p:txBody>
      </p:sp>
      <p:sp>
        <p:nvSpPr>
          <p:cNvPr id="9" name="Rounded Rectangle 80">
            <a:extLst>
              <a:ext uri="{FF2B5EF4-FFF2-40B4-BE49-F238E27FC236}">
                <a16:creationId xmlns:a16="http://schemas.microsoft.com/office/drawing/2014/main" id="{5B930FD4-7FC7-F326-D5BD-AE91E3039528}"/>
              </a:ext>
            </a:extLst>
          </p:cNvPr>
          <p:cNvSpPr/>
          <p:nvPr/>
        </p:nvSpPr>
        <p:spPr>
          <a:xfrm>
            <a:off x="4678765" y="4122029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2" name="Rounded Rectangle 80">
            <a:extLst>
              <a:ext uri="{FF2B5EF4-FFF2-40B4-BE49-F238E27FC236}">
                <a16:creationId xmlns:a16="http://schemas.microsoft.com/office/drawing/2014/main" id="{5D3E8EF7-F3D6-3050-F066-6E306CAB693C}"/>
              </a:ext>
            </a:extLst>
          </p:cNvPr>
          <p:cNvSpPr/>
          <p:nvPr/>
        </p:nvSpPr>
        <p:spPr>
          <a:xfrm>
            <a:off x="1481606" y="4122029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8" name="Rounded Rectangle 80">
            <a:extLst>
              <a:ext uri="{FF2B5EF4-FFF2-40B4-BE49-F238E27FC236}">
                <a16:creationId xmlns:a16="http://schemas.microsoft.com/office/drawing/2014/main" id="{4EEFD3F5-E0DC-A7E4-F771-F783CD74E696}"/>
              </a:ext>
            </a:extLst>
          </p:cNvPr>
          <p:cNvSpPr/>
          <p:nvPr/>
        </p:nvSpPr>
        <p:spPr>
          <a:xfrm>
            <a:off x="7875923" y="4122029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550DB80-DA49-CF87-A330-1F467E1F2748}"/>
              </a:ext>
            </a:extLst>
          </p:cNvPr>
          <p:cNvSpPr txBox="1"/>
          <p:nvPr/>
        </p:nvSpPr>
        <p:spPr>
          <a:xfrm>
            <a:off x="5303739" y="4760251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4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2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1126BC-23FC-2864-3B26-B09CDB533667}"/>
              </a:ext>
            </a:extLst>
          </p:cNvPr>
          <p:cNvSpPr txBox="1"/>
          <p:nvPr/>
        </p:nvSpPr>
        <p:spPr>
          <a:xfrm>
            <a:off x="2105927" y="4760251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42%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89CE56A-C2BA-4BC0-5C2F-05BC2CE68FDF}"/>
              </a:ext>
            </a:extLst>
          </p:cNvPr>
          <p:cNvSpPr txBox="1"/>
          <p:nvPr/>
        </p:nvSpPr>
        <p:spPr>
          <a:xfrm>
            <a:off x="8500244" y="4760251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39%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47BA7B8-538A-C210-0C50-B9DBBB588E7A}"/>
              </a:ext>
            </a:extLst>
          </p:cNvPr>
          <p:cNvSpPr txBox="1"/>
          <p:nvPr/>
        </p:nvSpPr>
        <p:spPr>
          <a:xfrm>
            <a:off x="4715138" y="530252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Desktop Computer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C75EDC9-5E05-E93B-DF49-8F3876DF02AC}"/>
              </a:ext>
            </a:extLst>
          </p:cNvPr>
          <p:cNvSpPr txBox="1"/>
          <p:nvPr/>
        </p:nvSpPr>
        <p:spPr>
          <a:xfrm>
            <a:off x="1517326" y="530252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Game Console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2BFE8B7-D0CB-AFA2-5C7B-B21EF85CF0F0}"/>
              </a:ext>
            </a:extLst>
          </p:cNvPr>
          <p:cNvSpPr txBox="1"/>
          <p:nvPr/>
        </p:nvSpPr>
        <p:spPr>
          <a:xfrm>
            <a:off x="7911643" y="530252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Smart Speaker</a:t>
            </a:r>
          </a:p>
        </p:txBody>
      </p:sp>
      <p:sp>
        <p:nvSpPr>
          <p:cNvPr id="15" name="Rounded Rectangle 80">
            <a:extLst>
              <a:ext uri="{FF2B5EF4-FFF2-40B4-BE49-F238E27FC236}">
                <a16:creationId xmlns:a16="http://schemas.microsoft.com/office/drawing/2014/main" id="{DE764D2B-D28D-20DE-BC84-90ADF385E4C8}"/>
              </a:ext>
            </a:extLst>
          </p:cNvPr>
          <p:cNvSpPr/>
          <p:nvPr/>
        </p:nvSpPr>
        <p:spPr>
          <a:xfrm>
            <a:off x="6186184" y="2088094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1" name="Rounded Rectangle 80">
            <a:extLst>
              <a:ext uri="{FF2B5EF4-FFF2-40B4-BE49-F238E27FC236}">
                <a16:creationId xmlns:a16="http://schemas.microsoft.com/office/drawing/2014/main" id="{CBF42961-85D7-A623-8F4C-493A91B9C8EB}"/>
              </a:ext>
            </a:extLst>
          </p:cNvPr>
          <p:cNvSpPr/>
          <p:nvPr/>
        </p:nvSpPr>
        <p:spPr>
          <a:xfrm>
            <a:off x="147950" y="2088094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4" name="Rounded Rectangle 80">
            <a:extLst>
              <a:ext uri="{FF2B5EF4-FFF2-40B4-BE49-F238E27FC236}">
                <a16:creationId xmlns:a16="http://schemas.microsoft.com/office/drawing/2014/main" id="{492919EA-7A22-99F8-D20C-51DC5914FE6F}"/>
              </a:ext>
            </a:extLst>
          </p:cNvPr>
          <p:cNvSpPr/>
          <p:nvPr/>
        </p:nvSpPr>
        <p:spPr>
          <a:xfrm>
            <a:off x="9201025" y="2088094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7" name="Rounded Rectangle 80">
            <a:extLst>
              <a:ext uri="{FF2B5EF4-FFF2-40B4-BE49-F238E27FC236}">
                <a16:creationId xmlns:a16="http://schemas.microsoft.com/office/drawing/2014/main" id="{F963FB9C-45F0-1AF4-22E4-1304D2ABB220}"/>
              </a:ext>
            </a:extLst>
          </p:cNvPr>
          <p:cNvSpPr/>
          <p:nvPr/>
        </p:nvSpPr>
        <p:spPr>
          <a:xfrm>
            <a:off x="3170550" y="2088094"/>
            <a:ext cx="2834472" cy="1875392"/>
          </a:xfrm>
          <a:prstGeom prst="roundRect">
            <a:avLst>
              <a:gd name="adj" fmla="val 6650"/>
            </a:avLst>
          </a:prstGeom>
          <a:solidFill>
            <a:schemeClr val="bg1"/>
          </a:solidFill>
          <a:ln w="12700">
            <a:solidFill>
              <a:srgbClr val="1B146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5861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46F3239-95E9-76FA-DE49-39BFBE59CEA9}"/>
              </a:ext>
            </a:extLst>
          </p:cNvPr>
          <p:cNvSpPr txBox="1"/>
          <p:nvPr/>
        </p:nvSpPr>
        <p:spPr>
          <a:xfrm>
            <a:off x="6810505" y="2695679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76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9748347-1CD9-BF66-4720-35A88B350CE4}"/>
              </a:ext>
            </a:extLst>
          </p:cNvPr>
          <p:cNvSpPr txBox="1"/>
          <p:nvPr/>
        </p:nvSpPr>
        <p:spPr>
          <a:xfrm>
            <a:off x="9825346" y="2695679"/>
            <a:ext cx="1584525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61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996ECD3-01AD-E1A8-D7C3-18295CE9BA10}"/>
              </a:ext>
            </a:extLst>
          </p:cNvPr>
          <p:cNvSpPr txBox="1"/>
          <p:nvPr/>
        </p:nvSpPr>
        <p:spPr>
          <a:xfrm>
            <a:off x="3757270" y="2695679"/>
            <a:ext cx="1613458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93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1643FC7-B4B1-681A-36AB-BB6B69C9F7BE}"/>
              </a:ext>
            </a:extLst>
          </p:cNvPr>
          <p:cNvSpPr txBox="1"/>
          <p:nvPr/>
        </p:nvSpPr>
        <p:spPr>
          <a:xfrm>
            <a:off x="737608" y="2695679"/>
            <a:ext cx="1594114" cy="646331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R="0" lvl="0" indent="0" algn="ctr" defTabSz="1172398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7200" b="1" i="0" u="none" strike="noStrike" cap="none" spc="0" normalizeH="0" baseline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ED3C8D"/>
                </a:solidFill>
                <a:effectLst>
                  <a:outerShdw dist="38100" dir="2700000" algn="bl" rotWithShape="0">
                    <a:prstClr val="black"/>
                  </a:outerShdw>
                </a:effectLst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defRPr>
            </a:lvl1pPr>
          </a:lstStyle>
          <a:p>
            <a:pPr marL="0" marR="0" lvl="0" indent="0" algn="ctr" defTabSz="117239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</a:rPr>
              <a:t>94</a:t>
            </a:r>
            <a:r>
              <a:rPr kumimoji="0" lang="en-US" sz="3600" b="1" i="0" u="none" strike="noStrike" kern="1200" cap="none" spc="0" normalizeH="0" baseline="0" noProof="0">
                <a:ln w="13462">
                  <a:solidFill>
                    <a:srgbClr val="1F1A62"/>
                  </a:solidFill>
                  <a:prstDash val="solid"/>
                </a:ln>
                <a:solidFill>
                  <a:srgbClr val="E84A99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Helvetica" panose="020B0604020202020204" pitchFamily="34" charset="0"/>
              </a:rPr>
              <a:t>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D6884D71-8633-9325-38AA-30339A6FAEC8}"/>
              </a:ext>
            </a:extLst>
          </p:cNvPr>
          <p:cNvSpPr txBox="1"/>
          <p:nvPr/>
        </p:nvSpPr>
        <p:spPr>
          <a:xfrm>
            <a:off x="6212157" y="324385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Laptop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04F2B79-738D-8D7B-48FA-3A5A753E4FE8}"/>
              </a:ext>
            </a:extLst>
          </p:cNvPr>
          <p:cNvSpPr txBox="1"/>
          <p:nvPr/>
        </p:nvSpPr>
        <p:spPr>
          <a:xfrm>
            <a:off x="9201025" y="324385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Tablet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699EFE8-B7E6-23F9-43BD-F050FA9F643C}"/>
              </a:ext>
            </a:extLst>
          </p:cNvPr>
          <p:cNvSpPr txBox="1"/>
          <p:nvPr/>
        </p:nvSpPr>
        <p:spPr>
          <a:xfrm>
            <a:off x="3171203" y="324385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Smartphone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72E112C-08F3-AC37-1448-533E96EEB9DA}"/>
              </a:ext>
            </a:extLst>
          </p:cNvPr>
          <p:cNvSpPr txBox="1"/>
          <p:nvPr/>
        </p:nvSpPr>
        <p:spPr>
          <a:xfrm>
            <a:off x="148603" y="3243850"/>
            <a:ext cx="283316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Arial" panose="020B0604020202020204" pitchFamily="34" charset="0"/>
              </a:rPr>
              <a:t>TV</a:t>
            </a:r>
          </a:p>
        </p:txBody>
      </p:sp>
      <p:pic>
        <p:nvPicPr>
          <p:cNvPr id="34" name="Picture 33" descr="A blue and white cell phone&#10;&#10;Description automatically generated">
            <a:extLst>
              <a:ext uri="{FF2B5EF4-FFF2-40B4-BE49-F238E27FC236}">
                <a16:creationId xmlns:a16="http://schemas.microsoft.com/office/drawing/2014/main" id="{2D65B008-64B4-28D4-D837-F26C889C95F3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46861" y="2164867"/>
            <a:ext cx="599021" cy="599021"/>
          </a:xfrm>
          <a:prstGeom prst="rect">
            <a:avLst/>
          </a:prstGeom>
        </p:spPr>
      </p:pic>
      <p:pic>
        <p:nvPicPr>
          <p:cNvPr id="36" name="Picture 35" descr="A computer monitor and remote control&#10;&#10;Description automatically generated">
            <a:extLst>
              <a:ext uri="{FF2B5EF4-FFF2-40B4-BE49-F238E27FC236}">
                <a16:creationId xmlns:a16="http://schemas.microsoft.com/office/drawing/2014/main" id="{85431C83-1C45-65BE-2CE4-4EC6A368F47B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90190" y="2134916"/>
            <a:ext cx="658923" cy="658923"/>
          </a:xfrm>
          <a:prstGeom prst="rect">
            <a:avLst/>
          </a:prstGeom>
        </p:spPr>
      </p:pic>
      <p:pic>
        <p:nvPicPr>
          <p:cNvPr id="38" name="Picture 37" descr="A computer with a blue screen&#10;&#10;Description automatically generated">
            <a:extLst>
              <a:ext uri="{FF2B5EF4-FFF2-40B4-BE49-F238E27FC236}">
                <a16:creationId xmlns:a16="http://schemas.microsoft.com/office/drawing/2014/main" id="{073AF61B-AA0D-BDD8-0744-27DC723F1C9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240359" y="2163320"/>
            <a:ext cx="724815" cy="602115"/>
          </a:xfrm>
          <a:prstGeom prst="rect">
            <a:avLst/>
          </a:prstGeom>
        </p:spPr>
      </p:pic>
      <p:pic>
        <p:nvPicPr>
          <p:cNvPr id="42" name="Picture 41" descr="A hand holding a tablet&#10;&#10;Description automatically generated">
            <a:extLst>
              <a:ext uri="{FF2B5EF4-FFF2-40B4-BE49-F238E27FC236}">
                <a16:creationId xmlns:a16="http://schemas.microsoft.com/office/drawing/2014/main" id="{F07FEE8E-897C-732D-846B-7BF0A59E3919}"/>
              </a:ext>
            </a:extLst>
          </p:cNvPr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18098" y="2164867"/>
            <a:ext cx="599021" cy="599021"/>
          </a:xfrm>
          <a:prstGeom prst="rect">
            <a:avLst/>
          </a:prstGeom>
        </p:spPr>
      </p:pic>
      <p:pic>
        <p:nvPicPr>
          <p:cNvPr id="44" name="Picture 43" descr="A blue and white game controller&#10;&#10;Description automatically generated">
            <a:extLst>
              <a:ext uri="{FF2B5EF4-FFF2-40B4-BE49-F238E27FC236}">
                <a16:creationId xmlns:a16="http://schemas.microsoft.com/office/drawing/2014/main" id="{39505354-35E3-7B9C-4B67-9CF215C00883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63696" y="4205390"/>
            <a:ext cx="658923" cy="658923"/>
          </a:xfrm>
          <a:prstGeom prst="rect">
            <a:avLst/>
          </a:prstGeom>
        </p:spPr>
      </p:pic>
      <p:pic>
        <p:nvPicPr>
          <p:cNvPr id="46" name="Picture 45" descr="A computer and monitor with a black background&#10;&#10;Description automatically generated">
            <a:extLst>
              <a:ext uri="{FF2B5EF4-FFF2-40B4-BE49-F238E27FC236}">
                <a16:creationId xmlns:a16="http://schemas.microsoft.com/office/drawing/2014/main" id="{8CBD0F4C-0E7C-F835-D65F-AFCBD47ACAF9}"/>
              </a:ext>
            </a:extLst>
          </p:cNvPr>
          <p:cNvPicPr>
            <a:picLocks noChangeAspect="1"/>
          </p:cNvPicPr>
          <p:nvPr/>
        </p:nvPicPr>
        <p:blipFill>
          <a:blip r:embed="rId8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6540" y="4205390"/>
            <a:ext cx="658923" cy="658923"/>
          </a:xfrm>
          <a:prstGeom prst="rect">
            <a:avLst/>
          </a:prstGeom>
        </p:spPr>
      </p:pic>
      <p:pic>
        <p:nvPicPr>
          <p:cNvPr id="52" name="Picture 51" descr="A blue and white device with buttons&#10;&#10;Description automatically generated">
            <a:extLst>
              <a:ext uri="{FF2B5EF4-FFF2-40B4-BE49-F238E27FC236}">
                <a16:creationId xmlns:a16="http://schemas.microsoft.com/office/drawing/2014/main" id="{0359EEC2-20C6-6C76-DE63-03EF6B6ECE98}"/>
              </a:ext>
            </a:extLst>
          </p:cNvPr>
          <p:cNvPicPr>
            <a:picLocks noChangeAspect="1"/>
          </p:cNvPicPr>
          <p:nvPr/>
        </p:nvPicPr>
        <p:blipFill>
          <a:blip r:embed="rId9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63045" y="4205390"/>
            <a:ext cx="658923" cy="658923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AA6B32A5-BC38-CEDA-92E3-6EA0138BBEC7}"/>
              </a:ext>
            </a:extLst>
          </p:cNvPr>
          <p:cNvSpPr txBox="1"/>
          <p:nvPr/>
        </p:nvSpPr>
        <p:spPr>
          <a:xfrm>
            <a:off x="815844" y="3515021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(93% in 2023)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9EF37B4E-65DF-6B0C-AE40-C9E9A8B8EA74}"/>
              </a:ext>
            </a:extLst>
          </p:cNvPr>
          <p:cNvSpPr txBox="1"/>
          <p:nvPr/>
        </p:nvSpPr>
        <p:spPr>
          <a:xfrm>
            <a:off x="3868965" y="3515021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(93% in 2023)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B0A6B98-C79E-A1E5-B178-62AF85F484D5}"/>
              </a:ext>
            </a:extLst>
          </p:cNvPr>
          <p:cNvSpPr txBox="1"/>
          <p:nvPr/>
        </p:nvSpPr>
        <p:spPr>
          <a:xfrm>
            <a:off x="6864194" y="3515021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+3%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(74% in 2023)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0EB26610-E63D-50F8-BE3C-F9636695A42E}"/>
              </a:ext>
            </a:extLst>
          </p:cNvPr>
          <p:cNvSpPr txBox="1"/>
          <p:nvPr/>
        </p:nvSpPr>
        <p:spPr>
          <a:xfrm>
            <a:off x="9890139" y="3515021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(61% in 2023)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CC7B83B-1B59-28AB-85B2-E74DBA116496}"/>
              </a:ext>
            </a:extLst>
          </p:cNvPr>
          <p:cNvSpPr txBox="1"/>
          <p:nvPr/>
        </p:nvSpPr>
        <p:spPr>
          <a:xfrm>
            <a:off x="5455432" y="5567789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Flat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(42% in 2023)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1B0212DF-DE05-2BE0-1244-68ED4B754748}"/>
              </a:ext>
            </a:extLst>
          </p:cNvPr>
          <p:cNvSpPr txBox="1"/>
          <p:nvPr/>
        </p:nvSpPr>
        <p:spPr>
          <a:xfrm>
            <a:off x="2262948" y="5567789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+5%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(40% in 2023)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1BD8187-942A-481D-FBEF-1EB6889732D7}"/>
              </a:ext>
            </a:extLst>
          </p:cNvPr>
          <p:cNvSpPr txBox="1"/>
          <p:nvPr/>
        </p:nvSpPr>
        <p:spPr>
          <a:xfrm>
            <a:off x="8635360" y="5567789"/>
            <a:ext cx="143764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+11% YoY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(35% in 2023)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D64B280-BBCE-5768-2F5F-31A4962A15F3}"/>
              </a:ext>
            </a:extLst>
          </p:cNvPr>
          <p:cNvSpPr/>
          <p:nvPr/>
        </p:nvSpPr>
        <p:spPr>
          <a:xfrm>
            <a:off x="264695" y="374511"/>
            <a:ext cx="1005340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Homes are highly connected, reinforcing the need for seamless multiscreen video ad strategies across devices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346E29AB-B2E9-78B3-79CC-31974837E248}"/>
              </a:ext>
            </a:extLst>
          </p:cNvPr>
          <p:cNvSpPr/>
          <p:nvPr/>
        </p:nvSpPr>
        <p:spPr>
          <a:xfrm>
            <a:off x="0" y="0"/>
            <a:ext cx="2018300" cy="273622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HH Penetration by Device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C30862B-6F10-BE3C-74A8-E34359DB3C3B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device usage insights</a:t>
            </a:r>
          </a:p>
        </p:txBody>
      </p:sp>
      <p:pic>
        <p:nvPicPr>
          <p:cNvPr id="37" name="Picture 2">
            <a:hlinkClick r:id="rId10"/>
            <a:extLst>
              <a:ext uri="{FF2B5EF4-FFF2-40B4-BE49-F238E27FC236}">
                <a16:creationId xmlns:a16="http://schemas.microsoft.com/office/drawing/2014/main" id="{8734A926-7C50-BF48-7B64-09482A913B7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0F3A8C56-6E33-DE2A-A318-64A946BAE39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0" name="TextBox 39">
            <a:hlinkClick r:id="rId12"/>
            <a:extLst>
              <a:ext uri="{FF2B5EF4-FFF2-40B4-BE49-F238E27FC236}">
                <a16:creationId xmlns:a16="http://schemas.microsoft.com/office/drawing/2014/main" id="{130073C9-2451-C194-F917-3D66A7EE8F52}"/>
              </a:ext>
            </a:extLst>
          </p:cNvPr>
          <p:cNvSpPr txBox="1">
            <a:spLocks/>
          </p:cNvSpPr>
          <p:nvPr/>
        </p:nvSpPr>
        <p:spPr>
          <a:xfrm>
            <a:off x="-3" y="6072230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u="sng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Left to Your Own Devices: The Latest on Multiplatform Media Consumption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 learn more</a:t>
            </a:r>
          </a:p>
        </p:txBody>
      </p:sp>
      <p:pic>
        <p:nvPicPr>
          <p:cNvPr id="54" name="Picture 53">
            <a:extLst>
              <a:ext uri="{FF2B5EF4-FFF2-40B4-BE49-F238E27FC236}">
                <a16:creationId xmlns:a16="http://schemas.microsoft.com/office/drawing/2014/main" id="{C6262920-1BF7-2E19-4D7A-B2F070434B2B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62A7D35C-1711-869B-5788-30CC3DE33D3D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7064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83FDC2A-9CE1-4715-A106-452E40DF6DCF}"/>
</file>

<file path=customXml/itemProps2.xml><?xml version="1.0" encoding="utf-8"?>
<ds:datastoreItem xmlns:ds="http://schemas.openxmlformats.org/officeDocument/2006/customXml" ds:itemID="{88F81F97-7EAB-475F-861F-89A10831DFA0}"/>
</file>

<file path=customXml/itemProps3.xml><?xml version="1.0" encoding="utf-8"?>
<ds:datastoreItem xmlns:ds="http://schemas.openxmlformats.org/officeDocument/2006/customXml" ds:itemID="{F1EF8448-ACCD-4CB4-9A8B-18759204162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208</Words>
  <Application>Microsoft Office PowerPoint</Application>
  <PresentationFormat>Widescreen</PresentationFormat>
  <Paragraphs>36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2025-07-09T15:07:38Z</dcterms:created>
  <dcterms:modified xsi:type="dcterms:W3CDTF">2025-07-09T15:07:52Z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