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14515"/>
            <a:ext cx="12191365" cy="443865"/>
          </a:xfrm>
          <a:custGeom>
            <a:avLst/>
            <a:gdLst/>
            <a:ahLst/>
            <a:cxnLst/>
            <a:rect l="l" t="t" r="r" b="b"/>
            <a:pathLst>
              <a:path w="12191365" h="443865">
                <a:moveTo>
                  <a:pt x="0" y="443484"/>
                </a:moveTo>
                <a:lnTo>
                  <a:pt x="12191238" y="443484"/>
                </a:lnTo>
                <a:lnTo>
                  <a:pt x="12191238" y="0"/>
                </a:lnTo>
                <a:lnTo>
                  <a:pt x="0" y="0"/>
                </a:lnTo>
                <a:lnTo>
                  <a:pt x="0" y="443484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51350"/>
          </a:xfrm>
          <a:custGeom>
            <a:avLst/>
            <a:gdLst/>
            <a:ahLst/>
            <a:cxnLst/>
            <a:rect l="l" t="t" r="r" b="b"/>
            <a:pathLst>
              <a:path w="12191365" h="4451350">
                <a:moveTo>
                  <a:pt x="0" y="4450842"/>
                </a:moveTo>
                <a:lnTo>
                  <a:pt x="12191238" y="4450842"/>
                </a:lnTo>
                <a:lnTo>
                  <a:pt x="12191238" y="0"/>
                </a:lnTo>
                <a:lnTo>
                  <a:pt x="0" y="0"/>
                </a:lnTo>
                <a:lnTo>
                  <a:pt x="0" y="445084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directvads-media.s3-accelerate.amazonaws.com/2024/02/DIRECTV-2024-Annual-Addressable-Report-Feb.pdf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4072" y="563566"/>
            <a:ext cx="964311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spend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 expected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almost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double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between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2023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2026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449466" y="54504"/>
            <a:ext cx="1562100" cy="346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 indent="33020">
              <a:lnSpc>
                <a:spcPct val="100000"/>
              </a:lnSpc>
              <a:spcBef>
                <a:spcPts val="105"/>
              </a:spcBef>
            </a:pP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05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05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0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addressable</a:t>
            </a:r>
            <a:r>
              <a:rPr dirty="0" sz="1050" spc="-4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b="1">
                <a:solidFill>
                  <a:srgbClr val="EC3B8D"/>
                </a:solidFill>
                <a:latin typeface="Arial"/>
                <a:cs typeface="Arial"/>
              </a:rPr>
              <a:t>TV</a:t>
            </a:r>
            <a:r>
              <a:rPr dirty="0" sz="105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05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05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964242"/>
            <a:ext cx="212598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DIRECTV,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Key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Trends</a:t>
            </a:r>
            <a:r>
              <a:rPr dirty="0" sz="700" spc="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Addressable,</a:t>
            </a:r>
            <a:r>
              <a:rPr dirty="0" sz="700" spc="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761" y="774"/>
            <a:ext cx="2032000" cy="264160"/>
          </a:xfrm>
          <a:custGeom>
            <a:avLst/>
            <a:gdLst/>
            <a:ahLst/>
            <a:cxnLst/>
            <a:rect l="l" t="t" r="r" b="b"/>
            <a:pathLst>
              <a:path w="2032000" h="264160">
                <a:moveTo>
                  <a:pt x="2031492" y="0"/>
                </a:moveTo>
                <a:lnTo>
                  <a:pt x="0" y="0"/>
                </a:lnTo>
                <a:lnTo>
                  <a:pt x="0" y="263639"/>
                </a:lnTo>
                <a:lnTo>
                  <a:pt x="2031492" y="263639"/>
                </a:lnTo>
                <a:lnTo>
                  <a:pt x="2031492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761" y="761"/>
            <a:ext cx="2032000" cy="264160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3365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26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Addressable</a:t>
            </a:r>
            <a:r>
              <a:rPr dirty="0" sz="1200" spc="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45">
                <a:solidFill>
                  <a:srgbClr val="FFFFFF"/>
                </a:solidFill>
                <a:latin typeface="Arial"/>
                <a:cs typeface="Arial"/>
              </a:rPr>
              <a:t>TV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Spend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-4762" y="6132385"/>
            <a:ext cx="12201525" cy="287020"/>
            <a:chOff x="-4762" y="6132385"/>
            <a:chExt cx="12201525" cy="287020"/>
          </a:xfrm>
        </p:grpSpPr>
        <p:sp>
          <p:nvSpPr>
            <p:cNvPr id="11" name="object 11" descr=""/>
            <p:cNvSpPr/>
            <p:nvPr/>
          </p:nvSpPr>
          <p:spPr>
            <a:xfrm>
              <a:off x="0" y="6137147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7"/>
                  </a:lnTo>
                  <a:lnTo>
                    <a:pt x="12192000" y="277367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6137147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7"/>
                  </a:moveTo>
                  <a:lnTo>
                    <a:pt x="0" y="277367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3698450" y="6166036"/>
            <a:ext cx="4947920" cy="6267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see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on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DIRECTV’s</a:t>
            </a:r>
            <a:r>
              <a:rPr dirty="0" u="sng" sz="1200" spc="-2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‘Key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Trends</a:t>
            </a:r>
            <a:r>
              <a:rPr dirty="0" u="sng" sz="1200" spc="-3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in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Addressable’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200">
              <a:latin typeface="Arial"/>
              <a:cs typeface="Arial"/>
            </a:endParaRPr>
          </a:p>
          <a:p>
            <a:pPr marL="320675">
              <a:lnSpc>
                <a:spcPct val="100000"/>
              </a:lnSpc>
              <a:spcBef>
                <a:spcPts val="5"/>
              </a:spcBef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2756916" y="2644139"/>
            <a:ext cx="0" cy="3126105"/>
          </a:xfrm>
          <a:custGeom>
            <a:avLst/>
            <a:gdLst/>
            <a:ahLst/>
            <a:cxnLst/>
            <a:rect l="l" t="t" r="r" b="b"/>
            <a:pathLst>
              <a:path w="0" h="3126104">
                <a:moveTo>
                  <a:pt x="0" y="3125724"/>
                </a:moveTo>
                <a:lnTo>
                  <a:pt x="0" y="0"/>
                </a:lnTo>
              </a:path>
            </a:pathLst>
          </a:custGeom>
          <a:ln w="9525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 descr=""/>
          <p:cNvSpPr txBox="1"/>
          <p:nvPr/>
        </p:nvSpPr>
        <p:spPr>
          <a:xfrm>
            <a:off x="2756916" y="5143500"/>
            <a:ext cx="3450590" cy="47117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106045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3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$9.5</a:t>
            </a:r>
            <a:endParaRPr sz="16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756916" y="4363211"/>
            <a:ext cx="4322445" cy="46990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10477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25"/>
              </a:spcBef>
            </a:pP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$11.9</a:t>
            </a:r>
            <a:endParaRPr sz="16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2756916" y="3581400"/>
            <a:ext cx="5120640" cy="47117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10541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830"/>
              </a:spcBef>
            </a:pP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$14.1</a:t>
            </a:r>
            <a:endParaRPr sz="16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756916" y="2799588"/>
            <a:ext cx="6247130" cy="471170"/>
          </a:xfrm>
          <a:prstGeom prst="rect">
            <a:avLst/>
          </a:prstGeom>
          <a:solidFill>
            <a:srgbClr val="00BEF1"/>
          </a:solidFill>
        </p:spPr>
        <p:txBody>
          <a:bodyPr wrap="square" lIns="0" tIns="10541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830"/>
              </a:spcBef>
            </a:pPr>
            <a:r>
              <a:rPr dirty="0" sz="1600" spc="-10" b="1">
                <a:solidFill>
                  <a:srgbClr val="FFFFFF"/>
                </a:solidFill>
                <a:latin typeface="Arial"/>
                <a:cs typeface="Arial"/>
              </a:rPr>
              <a:t>$17.2</a:t>
            </a:r>
            <a:endParaRPr sz="16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07252" y="5143500"/>
            <a:ext cx="509270" cy="471170"/>
          </a:xfrm>
          <a:prstGeom prst="rect">
            <a:avLst/>
          </a:prstGeom>
          <a:solidFill>
            <a:srgbClr val="EC3B8D"/>
          </a:solidFill>
        </p:spPr>
        <p:txBody>
          <a:bodyPr wrap="square" lIns="0" tIns="105410" rIns="0" bIns="0" rtlCol="0" vert="horz">
            <a:spAutoFit/>
          </a:bodyPr>
          <a:lstStyle/>
          <a:p>
            <a:pPr marL="57150">
              <a:lnSpc>
                <a:spcPct val="100000"/>
              </a:lnSpc>
              <a:spcBef>
                <a:spcPts val="830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$1.4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7078980" y="4363211"/>
            <a:ext cx="544195" cy="469900"/>
          </a:xfrm>
          <a:prstGeom prst="rect">
            <a:avLst/>
          </a:prstGeom>
          <a:solidFill>
            <a:srgbClr val="EC3B8D"/>
          </a:solidFill>
        </p:spPr>
        <p:txBody>
          <a:bodyPr wrap="square" lIns="0" tIns="104775" rIns="0" bIns="0" rtlCol="0" vert="horz">
            <a:spAutoFit/>
          </a:bodyPr>
          <a:lstStyle/>
          <a:p>
            <a:pPr marL="74930">
              <a:lnSpc>
                <a:spcPct val="100000"/>
              </a:lnSpc>
              <a:spcBef>
                <a:spcPts val="82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$1.5</a:t>
            </a:r>
            <a:endParaRPr sz="16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877556" y="3581400"/>
            <a:ext cx="617220" cy="471170"/>
          </a:xfrm>
          <a:prstGeom prst="rect">
            <a:avLst/>
          </a:prstGeom>
          <a:solidFill>
            <a:srgbClr val="EC3B8D"/>
          </a:solidFill>
        </p:spPr>
        <p:txBody>
          <a:bodyPr wrap="square" lIns="0" tIns="104775" rIns="0" bIns="0" rtlCol="0" vert="horz">
            <a:spAutoFit/>
          </a:bodyPr>
          <a:lstStyle/>
          <a:p>
            <a:pPr marL="111760">
              <a:lnSpc>
                <a:spcPct val="100000"/>
              </a:lnSpc>
              <a:spcBef>
                <a:spcPts val="825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$1.7</a:t>
            </a:r>
            <a:endParaRPr sz="16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9003792" y="2799588"/>
            <a:ext cx="654050" cy="471170"/>
          </a:xfrm>
          <a:prstGeom prst="rect">
            <a:avLst/>
          </a:prstGeom>
          <a:solidFill>
            <a:srgbClr val="EC3B8D"/>
          </a:solidFill>
        </p:spPr>
        <p:txBody>
          <a:bodyPr wrap="square" lIns="0" tIns="105410" rIns="0" bIns="0" rtlCol="0" vert="horz">
            <a:spAutoFit/>
          </a:bodyPr>
          <a:lstStyle/>
          <a:p>
            <a:pPr marL="128905">
              <a:lnSpc>
                <a:spcPct val="100000"/>
              </a:lnSpc>
              <a:spcBef>
                <a:spcPts val="830"/>
              </a:spcBef>
            </a:pPr>
            <a:r>
              <a:rPr dirty="0" sz="1600" spc="-20" b="1">
                <a:solidFill>
                  <a:srgbClr val="FFFFFF"/>
                </a:solidFill>
                <a:latin typeface="Arial"/>
                <a:cs typeface="Arial"/>
              </a:rPr>
              <a:t>$1.8</a:t>
            </a:r>
            <a:endParaRPr sz="16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101689" y="5226429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2023</a:t>
            </a:r>
            <a:endParaRPr sz="16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2101689" y="4445051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2024</a:t>
            </a:r>
            <a:endParaRPr sz="16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2101689" y="3663674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2025</a:t>
            </a:r>
            <a:endParaRPr sz="16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2101689" y="2882295"/>
            <a:ext cx="47625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20">
                <a:solidFill>
                  <a:srgbClr val="1B1363"/>
                </a:solidFill>
                <a:latin typeface="Arial"/>
                <a:cs typeface="Arial"/>
              </a:rPr>
              <a:t>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27" name="object 27" descr=""/>
          <p:cNvSpPr/>
          <p:nvPr/>
        </p:nvSpPr>
        <p:spPr>
          <a:xfrm>
            <a:off x="4453128" y="2308860"/>
            <a:ext cx="99060" cy="99060"/>
          </a:xfrm>
          <a:custGeom>
            <a:avLst/>
            <a:gdLst/>
            <a:ahLst/>
            <a:cxnLst/>
            <a:rect l="l" t="t" r="r" b="b"/>
            <a:pathLst>
              <a:path w="99060" h="99060">
                <a:moveTo>
                  <a:pt x="99060" y="0"/>
                </a:moveTo>
                <a:lnTo>
                  <a:pt x="0" y="0"/>
                </a:lnTo>
                <a:lnTo>
                  <a:pt x="0" y="99060"/>
                </a:lnTo>
                <a:lnTo>
                  <a:pt x="99060" y="99060"/>
                </a:lnTo>
                <a:lnTo>
                  <a:pt x="99060" y="0"/>
                </a:lnTo>
                <a:close/>
              </a:path>
            </a:pathLst>
          </a:custGeom>
          <a:solidFill>
            <a:srgbClr val="00BEF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 descr=""/>
          <p:cNvSpPr/>
          <p:nvPr/>
        </p:nvSpPr>
        <p:spPr>
          <a:xfrm>
            <a:off x="6265164" y="2308860"/>
            <a:ext cx="99060" cy="99060"/>
          </a:xfrm>
          <a:custGeom>
            <a:avLst/>
            <a:gdLst/>
            <a:ahLst/>
            <a:cxnLst/>
            <a:rect l="l" t="t" r="r" b="b"/>
            <a:pathLst>
              <a:path w="99060" h="99060">
                <a:moveTo>
                  <a:pt x="99060" y="0"/>
                </a:moveTo>
                <a:lnTo>
                  <a:pt x="0" y="0"/>
                </a:lnTo>
                <a:lnTo>
                  <a:pt x="0" y="99060"/>
                </a:lnTo>
                <a:lnTo>
                  <a:pt x="99060" y="99060"/>
                </a:lnTo>
                <a:lnTo>
                  <a:pt x="9906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 descr=""/>
          <p:cNvSpPr txBox="1"/>
          <p:nvPr/>
        </p:nvSpPr>
        <p:spPr>
          <a:xfrm>
            <a:off x="4502021" y="1721604"/>
            <a:ext cx="3312795" cy="7397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18110">
              <a:lnSpc>
                <a:spcPts val="1910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Expected</a:t>
            </a:r>
            <a:r>
              <a:rPr dirty="0" u="sng" sz="1600" spc="-10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Addressable</a:t>
            </a:r>
            <a:r>
              <a:rPr dirty="0" u="sng" sz="1600" spc="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5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Spend</a:t>
            </a:r>
            <a:endParaRPr sz="1600">
              <a:latin typeface="Arial"/>
              <a:cs typeface="Arial"/>
            </a:endParaRPr>
          </a:p>
          <a:p>
            <a:pPr algn="ctr" marR="117475">
              <a:lnSpc>
                <a:spcPts val="1670"/>
              </a:lnSpc>
            </a:pP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$</a:t>
            </a:r>
            <a:r>
              <a:rPr dirty="0" sz="14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Billions,</a:t>
            </a:r>
            <a:r>
              <a:rPr dirty="0" sz="14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2023-</a:t>
            </a:r>
            <a:r>
              <a:rPr dirty="0" sz="1400" spc="-20">
                <a:solidFill>
                  <a:srgbClr val="1B1363"/>
                </a:solidFill>
                <a:latin typeface="Arial"/>
                <a:cs typeface="Arial"/>
              </a:rPr>
              <a:t>2026</a:t>
            </a:r>
            <a:endParaRPr sz="1400">
              <a:latin typeface="Arial"/>
              <a:cs typeface="Arial"/>
            </a:endParaRPr>
          </a:p>
          <a:p>
            <a:pPr algn="ctr" marL="81280">
              <a:lnSpc>
                <a:spcPct val="100000"/>
              </a:lnSpc>
              <a:spcBef>
                <a:spcPts val="365"/>
              </a:spcBef>
              <a:tabLst>
                <a:tab pos="1893570" algn="l"/>
              </a:tabLst>
            </a:pPr>
            <a:r>
              <a:rPr dirty="0" sz="1400" spc="-35">
                <a:solidFill>
                  <a:srgbClr val="1B1363"/>
                </a:solidFill>
                <a:latin typeface="Arial"/>
                <a:cs typeface="Arial"/>
              </a:rPr>
              <a:t>CTV</a:t>
            </a:r>
            <a:r>
              <a:rPr dirty="0" sz="1400" spc="-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r>
              <a:rPr dirty="0" sz="1400">
                <a:solidFill>
                  <a:srgbClr val="1B1363"/>
                </a:solidFill>
                <a:latin typeface="Arial"/>
                <a:cs typeface="Arial"/>
              </a:rPr>
              <a:t>	</a:t>
            </a:r>
            <a:r>
              <a:rPr dirty="0" sz="1400" spc="-50">
                <a:solidFill>
                  <a:srgbClr val="1B1363"/>
                </a:solidFill>
                <a:latin typeface="Arial"/>
                <a:cs typeface="Arial"/>
              </a:rPr>
              <a:t>STB</a:t>
            </a:r>
            <a:r>
              <a:rPr dirty="0" sz="1400" spc="-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400" spc="-10">
                <a:solidFill>
                  <a:srgbClr val="1B1363"/>
                </a:solidFill>
                <a:latin typeface="Arial"/>
                <a:cs typeface="Arial"/>
              </a:rPr>
              <a:t>Addressable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784973" y="5210006"/>
            <a:ext cx="596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$10.9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7694344" y="4453111"/>
            <a:ext cx="596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$13.4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8587027" y="3645239"/>
            <a:ext cx="596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$15.8</a:t>
            </a:r>
            <a:endParaRPr sz="18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9745801" y="2868227"/>
            <a:ext cx="59626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$18.9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10533888" y="2284476"/>
            <a:ext cx="974090" cy="588645"/>
          </a:xfrm>
          <a:prstGeom prst="rect">
            <a:avLst/>
          </a:prstGeom>
          <a:solidFill>
            <a:srgbClr val="FFFFFF"/>
          </a:solidFill>
          <a:ln w="9525">
            <a:solidFill>
              <a:srgbClr val="4EBDA3"/>
            </a:solidFill>
          </a:ln>
        </p:spPr>
        <p:txBody>
          <a:bodyPr wrap="square" lIns="0" tIns="39370" rIns="0" bIns="0" rtlCol="0" vert="horz">
            <a:spAutoFit/>
          </a:bodyPr>
          <a:lstStyle/>
          <a:p>
            <a:pPr marL="192405">
              <a:lnSpc>
                <a:spcPts val="2155"/>
              </a:lnSpc>
              <a:spcBef>
                <a:spcPts val="310"/>
              </a:spcBef>
            </a:pPr>
            <a:r>
              <a:rPr dirty="0" u="sng" sz="1800" spc="-20" b="1">
                <a:solidFill>
                  <a:srgbClr val="4EBDA3"/>
                </a:solidFill>
                <a:uFill>
                  <a:solidFill>
                    <a:srgbClr val="4EBDA3"/>
                  </a:solidFill>
                </a:uFill>
                <a:latin typeface="Arial"/>
                <a:cs typeface="Arial"/>
              </a:rPr>
              <a:t>+73%</a:t>
            </a:r>
            <a:endParaRPr sz="1800">
              <a:latin typeface="Arial"/>
              <a:cs typeface="Arial"/>
            </a:endParaRPr>
          </a:p>
          <a:p>
            <a:pPr marL="151130">
              <a:lnSpc>
                <a:spcPts val="1675"/>
              </a:lnSpc>
            </a:pPr>
            <a:r>
              <a:rPr dirty="0" sz="1400">
                <a:solidFill>
                  <a:srgbClr val="4EBDA3"/>
                </a:solidFill>
                <a:latin typeface="Arial"/>
                <a:cs typeface="Arial"/>
              </a:rPr>
              <a:t>vs.</a:t>
            </a:r>
            <a:r>
              <a:rPr dirty="0" sz="1400" spc="-15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4EBDA3"/>
                </a:solidFill>
                <a:latin typeface="Arial"/>
                <a:cs typeface="Arial"/>
              </a:rPr>
              <a:t>2023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633D14-6734-42C4-BE17-2FD03CBE1337}"/>
</file>

<file path=customXml/itemProps2.xml><?xml version="1.0" encoding="utf-8"?>
<ds:datastoreItem xmlns:ds="http://schemas.openxmlformats.org/officeDocument/2006/customXml" ds:itemID="{E27F680D-A501-4CD8-9F01-0A3A2F7611BC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2024-05-01T17:43:40Z</dcterms:created>
  <dcterms:modified xsi:type="dcterms:W3CDTF">2024-05-01T17:43:40Z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