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835D34-99CA-4DBE-9A49-8A02A6C3C042}" v="1" dt="2024-11-08T17:04:52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A835D34-99CA-4DBE-9A49-8A02A6C3C042}"/>
    <pc:docChg chg="addSld modSld">
      <pc:chgData name="Dylan Breger" userId="9b3da09f-10fe-42ec-9aa5-9fa2a3e9cc20" providerId="ADAL" clId="{CA835D34-99CA-4DBE-9A49-8A02A6C3C042}" dt="2024-11-08T17:04:52.175" v="0"/>
      <pc:docMkLst>
        <pc:docMk/>
      </pc:docMkLst>
      <pc:sldChg chg="add">
        <pc:chgData name="Dylan Breger" userId="9b3da09f-10fe-42ec-9aa5-9fa2a3e9cc20" providerId="ADAL" clId="{CA835D34-99CA-4DBE-9A49-8A02A6C3C042}" dt="2024-11-08T17:04:52.175" v="0"/>
        <pc:sldMkLst>
          <pc:docMk/>
          <pc:sldMk cId="4119257238" sldId="21473764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43268023730857"/>
          <c:y val="3.3906655971224241E-2"/>
          <c:w val="0.54580992179089272"/>
          <c:h val="0.877926087373350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 keep up with the election, I am spending more time with election content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Live TV</c:v>
                </c:pt>
                <c:pt idx="1">
                  <c:v>Online pubs</c:v>
                </c:pt>
                <c:pt idx="2">
                  <c:v>Social media </c:v>
                </c:pt>
                <c:pt idx="3">
                  <c:v>Podcasts</c:v>
                </c:pt>
                <c:pt idx="4">
                  <c:v>Print news / mags</c:v>
                </c:pt>
                <c:pt idx="5">
                  <c:v>Streaming TV</c:v>
                </c:pt>
                <c:pt idx="6">
                  <c:v>Radio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0.47</c:v>
                </c:pt>
                <c:pt idx="1">
                  <c:v>0.45</c:v>
                </c:pt>
                <c:pt idx="2">
                  <c:v>0.41</c:v>
                </c:pt>
                <c:pt idx="3">
                  <c:v>0.39</c:v>
                </c:pt>
                <c:pt idx="4">
                  <c:v>0.39</c:v>
                </c:pt>
                <c:pt idx="5">
                  <c:v>0.38</c:v>
                </c:pt>
                <c:pt idx="6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E-4CBD-9106-4F0628C79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 avoid the election, I am spending more time with non-election content 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Live TV</c:v>
                </c:pt>
                <c:pt idx="1">
                  <c:v>Online pubs</c:v>
                </c:pt>
                <c:pt idx="2">
                  <c:v>Social media </c:v>
                </c:pt>
                <c:pt idx="3">
                  <c:v>Podcasts</c:v>
                </c:pt>
                <c:pt idx="4">
                  <c:v>Print news / mags</c:v>
                </c:pt>
                <c:pt idx="5">
                  <c:v>Streaming TV</c:v>
                </c:pt>
                <c:pt idx="6">
                  <c:v>Radio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0.14000000000000001</c:v>
                </c:pt>
                <c:pt idx="1">
                  <c:v>0.15</c:v>
                </c:pt>
                <c:pt idx="2">
                  <c:v>0.18</c:v>
                </c:pt>
                <c:pt idx="3">
                  <c:v>0.19</c:v>
                </c:pt>
                <c:pt idx="4">
                  <c:v>0.2</c:v>
                </c:pt>
                <c:pt idx="5">
                  <c:v>0.15</c:v>
                </c:pt>
                <c:pt idx="6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6E-4CBD-9106-4F0628C794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 avoid the election, I am spending less time overall with this channel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Live TV</c:v>
                </c:pt>
                <c:pt idx="1">
                  <c:v>Online pubs</c:v>
                </c:pt>
                <c:pt idx="2">
                  <c:v>Social media </c:v>
                </c:pt>
                <c:pt idx="3">
                  <c:v>Podcasts</c:v>
                </c:pt>
                <c:pt idx="4">
                  <c:v>Print news / mags</c:v>
                </c:pt>
                <c:pt idx="5">
                  <c:v>Streaming TV</c:v>
                </c:pt>
                <c:pt idx="6">
                  <c:v>Radio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0.11</c:v>
                </c:pt>
                <c:pt idx="1">
                  <c:v>0.14000000000000001</c:v>
                </c:pt>
                <c:pt idx="2">
                  <c:v>0.11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0.11</c:v>
                </c:pt>
                <c:pt idx="6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6E-4CBD-9106-4F0628C7940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The election has not impacted my habits with this channel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Live TV</c:v>
                </c:pt>
                <c:pt idx="1">
                  <c:v>Online pubs</c:v>
                </c:pt>
                <c:pt idx="2">
                  <c:v>Social media </c:v>
                </c:pt>
                <c:pt idx="3">
                  <c:v>Podcasts</c:v>
                </c:pt>
                <c:pt idx="4">
                  <c:v>Print news / mags</c:v>
                </c:pt>
                <c:pt idx="5">
                  <c:v>Streaming TV</c:v>
                </c:pt>
                <c:pt idx="6">
                  <c:v>Radio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0.28000000000000003</c:v>
                </c:pt>
                <c:pt idx="1">
                  <c:v>0.26</c:v>
                </c:pt>
                <c:pt idx="2">
                  <c:v>0.3</c:v>
                </c:pt>
                <c:pt idx="3">
                  <c:v>0.28000000000000003</c:v>
                </c:pt>
                <c:pt idx="4">
                  <c:v>0.28000000000000003</c:v>
                </c:pt>
                <c:pt idx="5">
                  <c:v>0.35</c:v>
                </c:pt>
                <c:pt idx="6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6E-4CBD-9106-4F0628C79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947697392"/>
        <c:axId val="947694032"/>
      </c:barChart>
      <c:catAx>
        <c:axId val="947697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47694032"/>
        <c:crosses val="autoZero"/>
        <c:auto val="1"/>
        <c:lblAlgn val="ctr"/>
        <c:lblOffset val="100"/>
        <c:noMultiLvlLbl val="0"/>
      </c:catAx>
      <c:valAx>
        <c:axId val="94769403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47697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5633655276540222E-4"/>
          <c:y val="9.9953278229960918E-2"/>
          <c:w val="0.23688961940714606"/>
          <c:h val="0.74460958196758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1F1A62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0D07-E6E8-1E93-5DE0-69FB3C3F2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39F09-A30E-BCDC-9191-F4633138F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BBC8B-D7F6-F493-F064-AC139FA1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FE796-0202-3B07-754D-FDB373BD8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DFB8F-A0D0-C094-BA68-2BF84B26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3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665C5-9310-1906-2148-F3CC7C170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4FF33-C63B-A39A-17BD-9209143AD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EEF4D-F744-537C-A707-DE0C796AD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DBCF8-25D2-516C-7DFB-C8DFF159C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488DD-AC6A-4D74-C005-B29647778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1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0FF8DD-FA5C-47E6-5F22-E92111EC58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86FDC9-ADF7-4CA8-D87E-DF6975109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6A890-B8D1-6D05-2642-CF5F861F6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DE980-54F8-8943-C388-973AA0408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F0EEC-85C1-1154-6D5D-94DD04DBB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9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92A68-8750-A85F-A096-D7827DCFE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949B-9632-F9A9-FB44-A6B6FACB9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749FF-4FD1-750B-59E6-010CA085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56765-96DA-9A3B-4781-DA895F8AE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6D544-6058-8FCE-1F23-B5E0D904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7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FA094-B5CC-6A00-E54D-477AC45D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C752B-0F47-F1F9-EA50-1EA95B5DA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E0F5E-F6A4-DC3A-15BA-D44D062A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3BBB6-FA8B-EACC-E433-5D7262EA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0F1EF-82F8-E82F-C266-5172C006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3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2BF6A-E62C-787E-CF0C-EC1BF1B1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FF94B-3A25-F30B-4CEA-0045B3469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D44AC-E22A-C7EB-7971-D5D7FF7B5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2A419-C4D8-D8FE-3AFB-FF07834B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3512A-E379-4D90-BCD0-EB3E089D1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9D911-0E5F-7849-E379-EC7EE8333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1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5D5DA-7327-7CBE-6353-FDBD730F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D7EB1-7523-5AAD-3A43-315F8D141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0DC20-AFB3-F8DE-D94C-7D34074C7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D9E26-0FAA-581E-A894-77B9C0A48D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89A58-DE8B-05B4-3BCA-5EFCC1AF2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0FCB17-F008-BB36-0772-E18F6097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A8CE1E-E946-54FD-8BFB-8C32BD962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54E507-6765-B7A7-7953-2D0CB948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9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2803-07F4-F6BF-2812-9910F341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24A169-7FF5-02DF-1020-F0600B451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0843EE-848A-2BE4-6F3C-113D00AF1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D8DE3-A27A-A1B2-281B-5FD9167BA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2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EB91D7-7E5B-2CB8-D9F3-89D658276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39975-CE2B-6D90-784A-400A16527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43A1-17C1-B5C5-DDB7-C5ABD6F5A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8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7A717-2E2E-6BE9-5EF9-BE61E1E50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00FD5-747E-F0D0-5EDD-FEE92486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F4FE0-7146-545A-647E-9E9470176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E5C8A-73E4-59DA-F20D-114C0282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38698-B9B8-0E3A-3820-1DF3E5BD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1051C-2E6B-5C55-AA43-A82BA6FA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4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D1442-3CEC-04EB-FAAC-282ADB787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C0AEC6-2E4F-40FC-7549-5FBB82A06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C4CA6-5A2E-5499-60DD-EF968ECFE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90C23-5BD7-4466-164B-C3CD57DC1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B041F-E59F-DE38-C2AC-134AC76C2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7C86B-926A-B04F-BE5E-672DEE3BE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9D3EBF-1383-AC02-44BE-296AF7D2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7649A-9740-E58B-861F-C443D5C69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780C-810D-13FE-3497-7EB75813F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806C0-5431-4A14-B686-933DBD73A7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2B402-FCC3-763B-50D3-50DDAA173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D8379-2D07-A71C-2DDB-80E7482B1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BA5DB-4E0D-446E-A76C-61748707D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ntsu.com/us/en/navigator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B8F06C1F-545A-7CDA-E709-2C2D77B2298F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BB14399F-6CC2-EB6F-97AF-C895A9636404}"/>
              </a:ext>
            </a:extLst>
          </p:cNvPr>
          <p:cNvGraphicFramePr/>
          <p:nvPr/>
        </p:nvGraphicFramePr>
        <p:xfrm>
          <a:off x="390616" y="2070794"/>
          <a:ext cx="11021095" cy="4082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B0F2FFA-5F18-3F6C-4F1E-FEEFF3F4E757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As the election nears, many media users are spending even more time with related content &amp; coverage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CFA342-BE58-A5D5-CEFF-5CED1A37BF8F}"/>
              </a:ext>
            </a:extLst>
          </p:cNvPr>
          <p:cNvSpPr txBox="1">
            <a:spLocks/>
          </p:cNvSpPr>
          <p:nvPr/>
        </p:nvSpPr>
        <p:spPr>
          <a:xfrm>
            <a:off x="-3" y="61375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Dentsu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3BD3BC-9D6E-F8C4-6DC7-C59DDC13ECA0}"/>
              </a:ext>
            </a:extLst>
          </p:cNvPr>
          <p:cNvSpPr txBox="1"/>
          <p:nvPr/>
        </p:nvSpPr>
        <p:spPr>
          <a:xfrm>
            <a:off x="390617" y="593955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Dentsu,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Consumer Navigator – American Mindset,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Wave 56, September 2024.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012FD90-6F47-B57A-51E8-5AE6D27D3A6A}"/>
              </a:ext>
            </a:extLst>
          </p:cNvPr>
          <p:cNvSpPr/>
          <p:nvPr/>
        </p:nvSpPr>
        <p:spPr>
          <a:xfrm>
            <a:off x="-3" y="0"/>
            <a:ext cx="2665382" cy="2430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Election Coverage: Habits by Media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FC4A437-A715-2F19-C730-B95305A53323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pic>
        <p:nvPicPr>
          <p:cNvPr id="30" name="Picture 2">
            <a:hlinkClick r:id="rId4"/>
            <a:extLst>
              <a:ext uri="{FF2B5EF4-FFF2-40B4-BE49-F238E27FC236}">
                <a16:creationId xmlns:a16="http://schemas.microsoft.com/office/drawing/2014/main" id="{D98C02B4-2325-E1C1-687F-C424CC96BF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5DF58713-F066-6FC8-8149-5F8A9FA709C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AE42492-D298-E30F-E4BE-E5F8A536F3C9}"/>
              </a:ext>
            </a:extLst>
          </p:cNvPr>
          <p:cNvSpPr txBox="1"/>
          <p:nvPr/>
        </p:nvSpPr>
        <p:spPr>
          <a:xfrm>
            <a:off x="-10272" y="1752275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Media users who have changed consumption in the past 30 days due to the election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B40C3B06-784A-250A-AE0B-BE0E0F4DA1A0}"/>
              </a:ext>
            </a:extLst>
          </p:cNvPr>
          <p:cNvGraphicFramePr>
            <a:graphicFrameLocks noGrp="1"/>
          </p:cNvGraphicFramePr>
          <p:nvPr/>
        </p:nvGraphicFramePr>
        <p:xfrm>
          <a:off x="10617352" y="1735756"/>
          <a:ext cx="1312181" cy="4057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181">
                  <a:extLst>
                    <a:ext uri="{9D8B030D-6E8A-4147-A177-3AD203B41FA5}">
                      <a16:colId xmlns:a16="http://schemas.microsoft.com/office/drawing/2014/main" val="4260045194"/>
                    </a:ext>
                  </a:extLst>
                </a:gridCol>
              </a:tblGrid>
              <a:tr h="530798">
                <a:tc>
                  <a:txBody>
                    <a:bodyPr/>
                    <a:lstStyle/>
                    <a:p>
                      <a:pPr algn="ctr"/>
                      <a:r>
                        <a:rPr lang="en-US" sz="8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Net change in behavior</a:t>
                      </a:r>
                    </a:p>
                    <a:p>
                      <a:pPr algn="ctr"/>
                      <a:r>
                        <a:rPr lang="en-US" sz="800" b="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Increase – decrease in election content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473839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870449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64410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24055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572950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123318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51432"/>
                  </a:ext>
                </a:extLst>
              </a:tr>
              <a:tr h="5038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384832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170623E9-B8B4-5F57-AFD8-4B90D307A65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87999526-C251-BB6F-4659-31767CF6A4D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257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1D6F2F-6067-4405-BA0F-AA09FFAF4849}"/>
</file>

<file path=customXml/itemProps2.xml><?xml version="1.0" encoding="utf-8"?>
<ds:datastoreItem xmlns:ds="http://schemas.openxmlformats.org/officeDocument/2006/customXml" ds:itemID="{C9677F04-A600-4913-83BE-3502DD15D447}"/>
</file>

<file path=customXml/itemProps3.xml><?xml version="1.0" encoding="utf-8"?>
<ds:datastoreItem xmlns:ds="http://schemas.openxmlformats.org/officeDocument/2006/customXml" ds:itemID="{6CCA9528-8622-4224-BE87-690D220E0D8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2024-11-08T17:04:51Z</dcterms:created>
  <dcterms:modified xsi:type="dcterms:W3CDTF">2024-11-08T17:04:57Z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