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0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C48988-563F-41E8-BB1E-C54576C089AD}" v="1" dt="2025-05-06T20:32:05.9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" d="100"/>
          <a:sy n="10" d="100"/>
        </p:scale>
        <p:origin x="-5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BC48988-563F-41E8-BB1E-C54576C089AD}"/>
    <pc:docChg chg="addSld modSld">
      <pc:chgData name="Dylan Breger" userId="9b3da09f-10fe-42ec-9aa5-9fa2a3e9cc20" providerId="ADAL" clId="{FBC48988-563F-41E8-BB1E-C54576C089AD}" dt="2025-05-06T20:32:05.974" v="0"/>
      <pc:docMkLst>
        <pc:docMk/>
      </pc:docMkLst>
      <pc:sldChg chg="add">
        <pc:chgData name="Dylan Breger" userId="9b3da09f-10fe-42ec-9aa5-9fa2a3e9cc20" providerId="ADAL" clId="{FBC48988-563F-41E8-BB1E-C54576C089AD}" dt="2025-05-06T20:32:05.974" v="0"/>
        <pc:sldMkLst>
          <pc:docMk/>
          <pc:sldMk cId="533697996" sldId="21474740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C53CE-0AA5-5900-D17E-4EDAEB9E10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C19255-F159-7769-23D4-5BF73B1337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2FBF9-4D2E-9DE1-69DE-2B415AF17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402F-07AF-4828-B5A3-8FD3BA6F4C9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0046D-2FEE-5BC0-29EF-17DB0D705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BE903-DE61-F43B-DC14-F25136037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1CF4B-D08C-4F1A-8638-B4DAA9839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535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B76BD-DB3A-67E4-3042-D55510E8B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4672EF-BB71-DD9F-E53F-897771D4EB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AEF9F-7C34-E4D1-0865-7EEAF2A38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402F-07AF-4828-B5A3-8FD3BA6F4C9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F5295E-B26A-20F1-AF73-6DA038B3C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D8528A-FADE-4A7F-2A8B-CB87C6E21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1CF4B-D08C-4F1A-8638-B4DAA9839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061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B1DF4E-F36F-5C84-D6A7-C77050279F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8D13B3-6F8D-16E8-56B4-9CE510FF4B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C1BFB9-B2AB-F959-DE65-8D6100A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402F-07AF-4828-B5A3-8FD3BA6F4C9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92BCC-1CE5-DF58-872A-02EF7EB5A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20566-D304-BF72-F5FE-E89303EF5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1CF4B-D08C-4F1A-8638-B4DAA9839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647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9BAEB-4319-1E9C-C4CC-0DB4DF7B7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B9157-9F5C-4B52-8CE1-F3206C96E9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3BBE71-7887-C118-31C2-8BB0454EB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402F-07AF-4828-B5A3-8FD3BA6F4C9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18304A-7515-C6E8-21B7-38F089468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86B087-8741-7522-0214-3EF2D7C0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1CF4B-D08C-4F1A-8638-B4DAA9839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20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60CA5-9221-BF57-60F2-62AEAC61B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EE4FEB-BD75-06A9-0016-8982A0560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234D60-00D9-F6C6-B572-BAAF9DE4A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402F-07AF-4828-B5A3-8FD3BA6F4C9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70BEE-85CD-F07F-7128-5EBFD841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38AD8D-7919-4F6A-C822-63254161A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1CF4B-D08C-4F1A-8638-B4DAA9839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80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67D8F-DCE3-C84A-5ED6-6782ADD4D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D54241-5932-747C-C3A4-7E235E0557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B46A3A-B8CC-7AA8-71A7-C598E7A512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0D7521-B105-AE10-FB0E-0482F7F2A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402F-07AF-4828-B5A3-8FD3BA6F4C9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6A812A-8FAB-B327-C93A-6314981AB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A6D037-BFDE-2FD6-B7A4-90B60C174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1CF4B-D08C-4F1A-8638-B4DAA9839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02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B351A-DDFE-A67B-AFB4-2BAEE211A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2772E-18E9-E56B-73F8-15F229076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64AF39-FB1D-A94D-0FD2-B60368DE41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D49DA2-E978-83F1-099C-51BAA289F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0DA10E-AB45-BDE7-DE8C-7658B2537B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47AAB7-25CF-8449-6D12-C73DA0611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402F-07AF-4828-B5A3-8FD3BA6F4C9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17286E-6D0F-B2C5-11A0-F48422F52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E197D5-85A7-E70D-CAC9-E7069F849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1CF4B-D08C-4F1A-8638-B4DAA9839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874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FFA84-28A8-CEDA-43E4-871D18A1A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23F8AE-8738-FE3F-A6F5-F73B03BB1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402F-07AF-4828-B5A3-8FD3BA6F4C9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681D4C-4E06-94D2-88D7-107595EB5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5D4379-15D3-6679-9175-324FBD33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1CF4B-D08C-4F1A-8638-B4DAA9839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837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88EDDC-9141-96BE-A791-011851351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402F-07AF-4828-B5A3-8FD3BA6F4C9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4D30EA-F75E-D256-1EAA-91E75ED52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D28244-508C-B3DB-F3C9-4698BC5A5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1CF4B-D08C-4F1A-8638-B4DAA9839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242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F94E4-BD35-15B3-06BF-DD8D4ADDA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3B3BB-4163-6226-5421-F478AA3EC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6B3F98-6BFC-4D4E-19A6-29EDDCC2C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1600F4-6185-4032-591F-1BE6831E1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402F-07AF-4828-B5A3-8FD3BA6F4C9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1DFA9D-E34F-507F-B35C-663567F3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245839-ED30-D32E-021D-9ABA3599F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1CF4B-D08C-4F1A-8638-B4DAA9839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784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0BA0D-7A9E-85BD-6CD7-1E4921D82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D7EC2B-85DD-F265-BBA1-CA3E76BC64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036789-F46E-5B63-ED04-81C68BC725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997B7B-9254-F46B-CEDA-7B923F778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402F-07AF-4828-B5A3-8FD3BA6F4C9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5A55FC-3B7A-DCB1-D1AB-CC60419F9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ABB20C-E476-83DB-E2A3-AA9E998D0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1CF4B-D08C-4F1A-8638-B4DAA9839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76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2D2DC9-9AA3-5A1B-7C19-1E18682FA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9A0EE6-CCFD-B5F1-4ACE-B53F8FECCA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04531-A40F-8CCB-1344-DF7380AD17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52402F-07AF-4828-B5A3-8FD3BA6F4C9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BA2A2B-66DC-6FAC-48BD-5C08B76C23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5FDE2-221E-74CD-82CF-E5F655F508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D1CF4B-D08C-4F1A-8638-B4DAA9839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441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s" TargetMode="External"/><Relationship Id="rId3" Type="http://schemas.openxmlformats.org/officeDocument/2006/relationships/hyperlink" Target="https://thevab.com/signin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8493C8-C718-44E9-7C17-C56AD168D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69D37F8-7BE6-C3F1-1CEE-D666BBB6C19B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F2C7D7-5A0F-8D72-062B-8A934968EBA7}"/>
              </a:ext>
            </a:extLst>
          </p:cNvPr>
          <p:cNvSpPr/>
          <p:nvPr/>
        </p:nvSpPr>
        <p:spPr>
          <a:xfrm>
            <a:off x="66972" y="347530"/>
            <a:ext cx="1020098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Most TV viewers watch with others, giving marketers the opportunity to extend the reach of their messaging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A9CD8B7-EF61-D004-94F7-24EE5B9D6306}"/>
              </a:ext>
            </a:extLst>
          </p:cNvPr>
          <p:cNvSpPr/>
          <p:nvPr/>
        </p:nvSpPr>
        <p:spPr>
          <a:xfrm>
            <a:off x="-3" y="0"/>
            <a:ext cx="1987299" cy="276998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Co-Viewing Occurrences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2ED5192-56DF-FC5B-4CA3-6F1227EDAC4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pic>
        <p:nvPicPr>
          <p:cNvPr id="12" name="Picture 2">
            <a:hlinkClick r:id="rId3"/>
            <a:extLst>
              <a:ext uri="{FF2B5EF4-FFF2-40B4-BE49-F238E27FC236}">
                <a16:creationId xmlns:a16="http://schemas.microsoft.com/office/drawing/2014/main" id="{9C31D364-5A8C-46F9-E213-FCC15BA0DD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2D17314-6119-8922-1F4B-1FCB0D93BEDA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7FC8D08-9FB2-C2BF-8A8C-4FF26C245254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viewership insights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E6B17D-DE25-9C35-6A34-2A7D67072BE8}"/>
              </a:ext>
            </a:extLst>
          </p:cNvPr>
          <p:cNvSpPr txBox="1"/>
          <p:nvPr/>
        </p:nvSpPr>
        <p:spPr>
          <a:xfrm>
            <a:off x="483207" y="6332023"/>
            <a:ext cx="116133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TiVo,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Smart TV Nation: Key Streaming Trends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April 2025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B758A65-BBAE-AA49-72A8-87B6C6A0BCB4}"/>
              </a:ext>
            </a:extLst>
          </p:cNvPr>
          <p:cNvSpPr txBox="1"/>
          <p:nvPr/>
        </p:nvSpPr>
        <p:spPr>
          <a:xfrm>
            <a:off x="0" y="1791693"/>
            <a:ext cx="12202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Viewing Configurations at Home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064E1D2A-FA1D-9C27-1017-04A0762FC18F}"/>
              </a:ext>
            </a:extLst>
          </p:cNvPr>
          <p:cNvSpPr/>
          <p:nvPr/>
        </p:nvSpPr>
        <p:spPr>
          <a:xfrm>
            <a:off x="578994" y="2272705"/>
            <a:ext cx="3546905" cy="3930286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F1A62"/>
              </a:solidFill>
              <a:latin typeface="Helvetica" panose="020B0403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23C15B8-B4C2-11A8-4AB0-345AA8A49941}"/>
              </a:ext>
            </a:extLst>
          </p:cNvPr>
          <p:cNvSpPr txBox="1"/>
          <p:nvPr/>
        </p:nvSpPr>
        <p:spPr>
          <a:xfrm>
            <a:off x="578994" y="3508704"/>
            <a:ext cx="35469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8000" b="1">
                <a:ln w="13462">
                  <a:solidFill>
                    <a:prstClr val="black"/>
                  </a:solidFill>
                  <a:prstDash val="solid"/>
                </a:ln>
                <a:solidFill>
                  <a:srgbClr val="00BFF2"/>
                </a:solidFill>
                <a:effectLst>
                  <a:outerShdw dist="38100" dir="2700000" algn="bl" rotWithShape="0">
                    <a:prstClr val="black"/>
                  </a:outerShdw>
                </a:effectLst>
                <a:latin typeface="Helvetica" panose="020B0604020202020204" pitchFamily="34" charset="0"/>
                <a:ea typeface="Open Sans" panose="020B0606030504020204" pitchFamily="34" charset="0"/>
              </a:rPr>
              <a:t>78%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A07DF0-50AC-61FC-ED71-85B32B47750D}"/>
              </a:ext>
            </a:extLst>
          </p:cNvPr>
          <p:cNvSpPr txBox="1"/>
          <p:nvPr/>
        </p:nvSpPr>
        <p:spPr>
          <a:xfrm>
            <a:off x="867025" y="4752527"/>
            <a:ext cx="29663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solidFill>
                  <a:srgbClr val="1F1A62"/>
                </a:solidFill>
                <a:latin typeface="Helvetica" panose="020B0403020202020204" pitchFamily="34" charset="0"/>
              </a:rPr>
              <a:t>Engage in </a:t>
            </a:r>
            <a:r>
              <a:rPr lang="en-US" sz="2400" b="1">
                <a:solidFill>
                  <a:srgbClr val="00BFF2"/>
                </a:solidFill>
                <a:latin typeface="Helvetica" panose="020B0403020202020204" pitchFamily="34" charset="0"/>
              </a:rPr>
              <a:t>group viewing </a:t>
            </a:r>
            <a:r>
              <a:rPr lang="en-US" sz="2400">
                <a:solidFill>
                  <a:srgbClr val="1F1A62"/>
                </a:solidFill>
                <a:latin typeface="Helvetica" panose="020B0403020202020204" pitchFamily="34" charset="0"/>
              </a:rPr>
              <a:t>at least a few times a week</a:t>
            </a:r>
            <a:endParaRPr lang="en-US" sz="2400">
              <a:solidFill>
                <a:srgbClr val="00BFF2"/>
              </a:solidFill>
              <a:latin typeface="Helvetica" panose="020B0403020202020204" pitchFamily="34" charset="0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A70ADF82-A4E2-4777-21E3-19140520859A}"/>
              </a:ext>
            </a:extLst>
          </p:cNvPr>
          <p:cNvSpPr/>
          <p:nvPr/>
        </p:nvSpPr>
        <p:spPr>
          <a:xfrm>
            <a:off x="4322548" y="2272705"/>
            <a:ext cx="3546905" cy="3930286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F1A62"/>
              </a:solidFill>
              <a:latin typeface="Helvetica" panose="020B0403020202020204" pitchFamily="34" charset="0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77D6B067-D69B-4CB3-8691-7F2A592A8FE3}"/>
              </a:ext>
            </a:extLst>
          </p:cNvPr>
          <p:cNvSpPr/>
          <p:nvPr/>
        </p:nvSpPr>
        <p:spPr>
          <a:xfrm>
            <a:off x="8065082" y="2272705"/>
            <a:ext cx="3546905" cy="3930286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F1A62"/>
              </a:solidFill>
              <a:latin typeface="Helvetica" panose="020B0403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DBB379A-CE9C-7A98-9A42-52BAA9F8FA4E}"/>
              </a:ext>
            </a:extLst>
          </p:cNvPr>
          <p:cNvSpPr txBox="1"/>
          <p:nvPr/>
        </p:nvSpPr>
        <p:spPr>
          <a:xfrm>
            <a:off x="4321529" y="3508704"/>
            <a:ext cx="35452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8000" b="1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effectLst>
                  <a:outerShdw dist="38100" dir="2700000" algn="bl" rotWithShape="0">
                    <a:prstClr val="black"/>
                  </a:outerShdw>
                </a:effectLst>
                <a:latin typeface="Helvetica" panose="020B0604020202020204" pitchFamily="34" charset="0"/>
                <a:ea typeface="Open Sans" panose="020B0606030504020204" pitchFamily="34" charset="0"/>
              </a:rPr>
              <a:t>50%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ADDDB88-5480-1731-3C1C-4EBE51850ED8}"/>
              </a:ext>
            </a:extLst>
          </p:cNvPr>
          <p:cNvSpPr txBox="1"/>
          <p:nvPr/>
        </p:nvSpPr>
        <p:spPr>
          <a:xfrm>
            <a:off x="4324156" y="4752527"/>
            <a:ext cx="35452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solidFill>
                  <a:srgbClr val="1F1A62"/>
                </a:solidFill>
                <a:latin typeface="Helvetica" panose="020B0403020202020204" pitchFamily="34" charset="0"/>
              </a:rPr>
              <a:t>Watch with </a:t>
            </a:r>
            <a:r>
              <a:rPr lang="en-US" sz="2400" b="1">
                <a:solidFill>
                  <a:srgbClr val="4EBEA4"/>
                </a:solidFill>
                <a:latin typeface="Helvetica" panose="020B0403020202020204" pitchFamily="34" charset="0"/>
              </a:rPr>
              <a:t>two </a:t>
            </a:r>
          </a:p>
          <a:p>
            <a:pPr algn="ctr"/>
            <a:r>
              <a:rPr lang="en-US" sz="2400" b="1">
                <a:solidFill>
                  <a:srgbClr val="4EBEA4"/>
                </a:solidFill>
                <a:latin typeface="Helvetica" panose="020B0403020202020204" pitchFamily="34" charset="0"/>
              </a:rPr>
              <a:t>or more people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E134E2F-3A0E-F1F8-DE99-EE204240E31B}"/>
              </a:ext>
            </a:extLst>
          </p:cNvPr>
          <p:cNvSpPr txBox="1"/>
          <p:nvPr/>
        </p:nvSpPr>
        <p:spPr>
          <a:xfrm>
            <a:off x="8062455" y="3508704"/>
            <a:ext cx="35452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8000" b="1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>
                  <a:outerShdw dist="38100" dir="2700000" algn="bl" rotWithShape="0">
                    <a:prstClr val="black"/>
                  </a:outerShdw>
                </a:effectLst>
                <a:latin typeface="Helvetica" panose="020B0604020202020204" pitchFamily="34" charset="0"/>
                <a:ea typeface="Open Sans" panose="020B0606030504020204" pitchFamily="34" charset="0"/>
              </a:rPr>
              <a:t>42%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5E16E0E-68C8-D757-DCA7-C644A54B6313}"/>
              </a:ext>
            </a:extLst>
          </p:cNvPr>
          <p:cNvSpPr txBox="1"/>
          <p:nvPr/>
        </p:nvSpPr>
        <p:spPr>
          <a:xfrm>
            <a:off x="8066690" y="4752527"/>
            <a:ext cx="3545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solidFill>
                  <a:srgbClr val="1F1A62"/>
                </a:solidFill>
                <a:latin typeface="Helvetica" panose="020B0403020202020204" pitchFamily="34" charset="0"/>
              </a:rPr>
              <a:t>Watch TV </a:t>
            </a:r>
            <a:r>
              <a:rPr lang="en-US" sz="2400" b="1">
                <a:solidFill>
                  <a:srgbClr val="ED3C8D"/>
                </a:solidFill>
                <a:latin typeface="Helvetica" panose="020B0403020202020204" pitchFamily="34" charset="0"/>
              </a:rPr>
              <a:t>alone</a:t>
            </a:r>
          </a:p>
        </p:txBody>
      </p:sp>
      <p:pic>
        <p:nvPicPr>
          <p:cNvPr id="39" name="Picture 38" descr="A group of people in a pyramid&#10;&#10;AI-generated content may be incorrect.">
            <a:extLst>
              <a:ext uri="{FF2B5EF4-FFF2-40B4-BE49-F238E27FC236}">
                <a16:creationId xmlns:a16="http://schemas.microsoft.com/office/drawing/2014/main" id="{77C0842A-CE12-84CF-62AE-FBC413885C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526" y="2346129"/>
            <a:ext cx="1207319" cy="1207319"/>
          </a:xfrm>
          <a:prstGeom prst="rect">
            <a:avLst/>
          </a:prstGeom>
        </p:spPr>
      </p:pic>
      <p:pic>
        <p:nvPicPr>
          <p:cNvPr id="41" name="Picture 40" descr="A group of people sitting on a couch&#10;&#10;AI-generated content may be incorrect.">
            <a:extLst>
              <a:ext uri="{FF2B5EF4-FFF2-40B4-BE49-F238E27FC236}">
                <a16:creationId xmlns:a16="http://schemas.microsoft.com/office/drawing/2014/main" id="{25EC0A1F-9198-DCF5-6E09-326B5D4FBD5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9413" y="2365025"/>
            <a:ext cx="1169527" cy="1169527"/>
          </a:xfrm>
          <a:prstGeom prst="rect">
            <a:avLst/>
          </a:prstGeom>
        </p:spPr>
      </p:pic>
      <p:pic>
        <p:nvPicPr>
          <p:cNvPr id="43" name="Picture 42" descr="A person sitting in a chair&#10;&#10;AI-generated content may be incorrect.">
            <a:extLst>
              <a:ext uri="{FF2B5EF4-FFF2-40B4-BE49-F238E27FC236}">
                <a16:creationId xmlns:a16="http://schemas.microsoft.com/office/drawing/2014/main" id="{B3F491F5-D80A-D164-4CF9-E6D7AB996B2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3383" y="2288069"/>
            <a:ext cx="1323439" cy="132343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38E7703-EE9F-C778-AF0D-75317780ACAC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697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B716715-F0D8-4F41-81B7-648E7C2A620C}"/>
</file>

<file path=customXml/itemProps2.xml><?xml version="1.0" encoding="utf-8"?>
<ds:datastoreItem xmlns:ds="http://schemas.openxmlformats.org/officeDocument/2006/customXml" ds:itemID="{6AA04447-AB9A-46ED-824B-0A3C87422C9E}"/>
</file>

<file path=customXml/itemProps3.xml><?xml version="1.0" encoding="utf-8"?>
<ds:datastoreItem xmlns:ds="http://schemas.openxmlformats.org/officeDocument/2006/customXml" ds:itemID="{E25EC0DC-3416-4DB5-837C-4AC9C745E7A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2025-05-06T20:32:05Z</dcterms:created>
  <dcterms:modified xsi:type="dcterms:W3CDTF">2025-05-06T20:32:06Z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