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6AF050-6CF0-46BB-A52C-48D3E717D63B}" v="1" dt="2025-07-09T15:07:56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56AF050-6CF0-46BB-A52C-48D3E717D63B}"/>
    <pc:docChg chg="addSld modSld">
      <pc:chgData name="Dylan Breger" userId="9b3da09f-10fe-42ec-9aa5-9fa2a3e9cc20" providerId="ADAL" clId="{156AF050-6CF0-46BB-A52C-48D3E717D63B}" dt="2025-07-09T15:07:56.360" v="0"/>
      <pc:docMkLst>
        <pc:docMk/>
      </pc:docMkLst>
      <pc:sldChg chg="add">
        <pc:chgData name="Dylan Breger" userId="9b3da09f-10fe-42ec-9aa5-9fa2a3e9cc20" providerId="ADAL" clId="{156AF050-6CF0-46BB-A52C-48D3E717D63B}" dt="2025-07-09T15:07:56.360" v="0"/>
        <pc:sldMkLst>
          <pc:docMk/>
          <pc:sldMk cId="306498623" sldId="214737630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220B6-BF0A-49ED-37C3-A1659AE05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66CC7-F1AD-DDA3-1704-C7DA8A6A4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DE746-EC12-BFB8-32B9-FAD44838D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D6FD5-9A2C-EFFC-E77B-41160619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B3E96-A759-48DE-1116-CA1A971BB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7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82E6-61EB-EDAE-D59A-F67769A6C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F02CEC-3C89-F3A2-AB6E-0E3962CA7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53BC9-3AB1-F96B-E497-666FCBA0E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BCF87-F7BB-2E2F-7AD3-B3E995101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53EDD-C140-8F04-4B7B-C7DC29684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5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817F8A-31FC-3941-CACC-6F4FE279B7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D7F4A-D6D9-FBA8-FEF3-C579B2C0F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042B0-B660-623D-75EA-611C2A7DC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12CB5-FED2-6356-5752-92C4FD397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6CF99-9A07-CDAA-F6B1-3B29A9E8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50699-0CB8-76CC-D02F-B7A0D33B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D8CD3-2D9E-9386-01EE-EA1C7D27F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48E9-9124-5748-AFDA-7237E37E0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922BD-9D6A-C964-87F1-74DEA088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8DFB1-95C3-DDAC-5558-B7A80E9D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49993-5445-0956-DAC8-181AFFCAF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CE87E-ABD7-462B-1A40-593D520B0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BDC4C-8E15-CEBD-0421-AF7B5302A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67EAB-EA8F-103A-9015-D6213188D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10453-12C3-4AA2-041B-01CBA6E1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26A3-5C0D-B4BA-79EB-D92FB67DE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F8D6E-CF22-9309-2CDA-E69A236B0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F67345-9FC8-594C-9961-42C1F4E17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5EDDDC-FE03-DF48-16A9-BD3B68B9E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883EF-A34C-5E76-BE26-491EB6450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39800-74CC-5D31-5D94-16C3464A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4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CAE41-45F2-F471-D75C-E9DDAB1FE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AF95F-588B-C905-5A89-6D7076EA9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42D06-C0A5-51D9-F210-43EBF5949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EDB3D-B47F-C4CB-58A3-AC346465A0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E8C6FF-098F-5C69-2B0A-29F55378EF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1831F0-DDF3-72ED-31BB-205F8CF8A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AF5A80-6ACA-A0B1-BCE5-B8E71390C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FC13D-795F-5E4C-D3B3-CF0C8526E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8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74C5D-2403-D5EB-7789-2BE89FD47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495755-EB29-821F-D757-852EE575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C98A5A-875A-7B6B-9ED0-E69959473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0C3D8F-95AD-5A1E-95DF-333E2B82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F46C89-EAD7-48D7-B79E-C5BAB19AC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3ABBC-861F-3512-F74D-316A08C79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28E2D-297D-85CF-F063-054F379EE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66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9E792-8374-A54C-F291-6877304CF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19CE1-CA41-C487-1163-00AAE1D13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EEEB6-4C9F-B05D-D15D-51C6538D2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60264-5E6B-597E-B01D-29C42DC8D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F8288-F07C-DA1F-0C3E-F9C19E25D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82EE9-6529-1AC0-A64C-34CF80B95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9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F8443-2180-8814-9FF4-B8645F310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5507D4-54A7-9C59-52CD-F37BFA7F7B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4853E-A282-FD62-A684-99048E153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C83E4-3F70-FFB9-A29B-E77479F7A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3868C0-7492-B80D-FFF2-60ADC29A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853FE-663D-5020-ECFD-EC1802DCB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29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1F2586-D3F2-871E-31E6-31CE187F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DA018-9D84-684F-F7D3-C3C05A669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791C5-6243-34E8-256A-8E79A63E4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39AB2-2602-4A81-97FE-811E70AA5541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E6EAE-6CDE-F83E-A4D4-FD9F08D10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C7127-37C8-36FA-678A-3839B088C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2B72FF-4ABF-4898-AC04-BBFA90170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9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s://thevab.com/insight/left-your-own-devices-june-2025?utm_source=grab-and-go&amp;utm_medium=vab-insights&amp;utm_campaign=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4F23B54-DCC8-BA66-654E-C88C3DCBB9C1}"/>
              </a:ext>
            </a:extLst>
          </p:cNvPr>
          <p:cNvSpPr txBox="1"/>
          <p:nvPr/>
        </p:nvSpPr>
        <p:spPr>
          <a:xfrm>
            <a:off x="503714" y="6353143"/>
            <a:ext cx="11713107" cy="189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analysis of ARF DASH study, full year 2023 vs. full year 2024. Based on survey of 10,000 A18+. Q4: How many of the following devices do you and the members of your household own and have used in the past 6 months? Based on household weighting.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360198-2C80-CE48-B00A-3C30508BB832}"/>
              </a:ext>
            </a:extLst>
          </p:cNvPr>
          <p:cNvSpPr txBox="1"/>
          <p:nvPr/>
        </p:nvSpPr>
        <p:spPr>
          <a:xfrm>
            <a:off x="1" y="1673795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Households: Average Number of Devices Owned</a:t>
            </a:r>
          </a:p>
        </p:txBody>
      </p:sp>
      <p:sp>
        <p:nvSpPr>
          <p:cNvPr id="46" name="Rounded Rectangle 80">
            <a:extLst>
              <a:ext uri="{FF2B5EF4-FFF2-40B4-BE49-F238E27FC236}">
                <a16:creationId xmlns:a16="http://schemas.microsoft.com/office/drawing/2014/main" id="{C1963795-E309-BDFF-6D67-80078DA40858}"/>
              </a:ext>
            </a:extLst>
          </p:cNvPr>
          <p:cNvSpPr/>
          <p:nvPr/>
        </p:nvSpPr>
        <p:spPr>
          <a:xfrm>
            <a:off x="1429700" y="4087185"/>
            <a:ext cx="2834472" cy="1875392"/>
          </a:xfrm>
          <a:prstGeom prst="roundRect">
            <a:avLst>
              <a:gd name="adj" fmla="val 6650"/>
            </a:avLst>
          </a:prstGeom>
          <a:solidFill>
            <a:srgbClr val="E2E8F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F10D831-11DD-33D7-C817-E4A55D775505}"/>
              </a:ext>
            </a:extLst>
          </p:cNvPr>
          <p:cNvSpPr txBox="1"/>
          <p:nvPr/>
        </p:nvSpPr>
        <p:spPr>
          <a:xfrm>
            <a:off x="2054021" y="4694770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1.7</a:t>
            </a:r>
            <a:endParaRPr kumimoji="0" lang="en-US" sz="3600" b="1" i="0" u="none" strike="noStrike" kern="1200" cap="none" spc="0" normalizeH="0" baseline="0" noProof="0">
              <a:ln w="13462">
                <a:solidFill>
                  <a:srgbClr val="1F1A62"/>
                </a:solidFill>
                <a:prstDash val="solid"/>
              </a:ln>
              <a:solidFill>
                <a:srgbClr val="E84A99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91FE3C4-FEC1-90B9-1D9D-4E9848D19265}"/>
              </a:ext>
            </a:extLst>
          </p:cNvPr>
          <p:cNvSpPr txBox="1"/>
          <p:nvPr/>
        </p:nvSpPr>
        <p:spPr>
          <a:xfrm>
            <a:off x="1455673" y="5242941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Laptop</a:t>
            </a:r>
          </a:p>
        </p:txBody>
      </p:sp>
      <p:pic>
        <p:nvPicPr>
          <p:cNvPr id="67" name="Picture 66" descr="A computer with a blue screen&#10;&#10;Description automatically generated">
            <a:extLst>
              <a:ext uri="{FF2B5EF4-FFF2-40B4-BE49-F238E27FC236}">
                <a16:creationId xmlns:a16="http://schemas.microsoft.com/office/drawing/2014/main" id="{DAAB1994-3AF8-D45F-61A4-B97F35049B7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83875" y="4162411"/>
            <a:ext cx="724815" cy="602115"/>
          </a:xfrm>
          <a:prstGeom prst="rect">
            <a:avLst/>
          </a:prstGeom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DC6C46B3-7FFA-150A-8BE9-47486A7C3827}"/>
              </a:ext>
            </a:extLst>
          </p:cNvPr>
          <p:cNvSpPr txBox="1"/>
          <p:nvPr/>
        </p:nvSpPr>
        <p:spPr>
          <a:xfrm>
            <a:off x="2107710" y="5514112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-6%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(1.8 in 2023)</a:t>
            </a:r>
          </a:p>
        </p:txBody>
      </p:sp>
      <p:sp>
        <p:nvSpPr>
          <p:cNvPr id="48" name="Rounded Rectangle 80">
            <a:extLst>
              <a:ext uri="{FF2B5EF4-FFF2-40B4-BE49-F238E27FC236}">
                <a16:creationId xmlns:a16="http://schemas.microsoft.com/office/drawing/2014/main" id="{7E5AED4E-C657-D648-9B9C-6426FD2AA578}"/>
              </a:ext>
            </a:extLst>
          </p:cNvPr>
          <p:cNvSpPr/>
          <p:nvPr/>
        </p:nvSpPr>
        <p:spPr>
          <a:xfrm>
            <a:off x="4673564" y="4087185"/>
            <a:ext cx="2834472" cy="1875392"/>
          </a:xfrm>
          <a:prstGeom prst="roundRect">
            <a:avLst>
              <a:gd name="adj" fmla="val 6650"/>
            </a:avLst>
          </a:prstGeom>
          <a:solidFill>
            <a:srgbClr val="E2E8F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17F5725-046A-AB58-C59C-25911CBBC91A}"/>
              </a:ext>
            </a:extLst>
          </p:cNvPr>
          <p:cNvSpPr txBox="1"/>
          <p:nvPr/>
        </p:nvSpPr>
        <p:spPr>
          <a:xfrm>
            <a:off x="5297885" y="4694770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1.6</a:t>
            </a:r>
            <a:endParaRPr kumimoji="0" lang="en-US" sz="3600" b="1" i="0" u="none" strike="noStrike" kern="1200" cap="none" spc="0" normalizeH="0" baseline="0" noProof="0">
              <a:ln w="13462">
                <a:solidFill>
                  <a:srgbClr val="1F1A62"/>
                </a:solidFill>
                <a:prstDash val="solid"/>
              </a:ln>
              <a:solidFill>
                <a:srgbClr val="E84A99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3C1A5CB-2562-A2A2-87CC-B8F815E4336B}"/>
              </a:ext>
            </a:extLst>
          </p:cNvPr>
          <p:cNvSpPr txBox="1"/>
          <p:nvPr/>
        </p:nvSpPr>
        <p:spPr>
          <a:xfrm>
            <a:off x="4673564" y="5242941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Tablet</a:t>
            </a:r>
          </a:p>
        </p:txBody>
      </p:sp>
      <p:pic>
        <p:nvPicPr>
          <p:cNvPr id="68" name="Picture 67" descr="A hand holding a tablet&#10;&#10;Description automatically generated">
            <a:extLst>
              <a:ext uri="{FF2B5EF4-FFF2-40B4-BE49-F238E27FC236}">
                <a16:creationId xmlns:a16="http://schemas.microsoft.com/office/drawing/2014/main" id="{4077BCB7-E9A7-40CC-C5CD-F4BBA17668E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0637" y="4163958"/>
            <a:ext cx="599021" cy="599021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42324FA4-401C-ADB8-D57E-42EF449BE017}"/>
              </a:ext>
            </a:extLst>
          </p:cNvPr>
          <p:cNvSpPr txBox="1"/>
          <p:nvPr/>
        </p:nvSpPr>
        <p:spPr>
          <a:xfrm>
            <a:off x="5362678" y="5514112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-6%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(1.7 in 2023)</a:t>
            </a:r>
          </a:p>
        </p:txBody>
      </p:sp>
      <p:sp>
        <p:nvSpPr>
          <p:cNvPr id="2" name="Rounded Rectangle 80">
            <a:extLst>
              <a:ext uri="{FF2B5EF4-FFF2-40B4-BE49-F238E27FC236}">
                <a16:creationId xmlns:a16="http://schemas.microsoft.com/office/drawing/2014/main" id="{51898433-59FF-ACFC-6D22-47DAB68D02A5}"/>
              </a:ext>
            </a:extLst>
          </p:cNvPr>
          <p:cNvSpPr/>
          <p:nvPr/>
        </p:nvSpPr>
        <p:spPr>
          <a:xfrm>
            <a:off x="7892762" y="4087185"/>
            <a:ext cx="2834472" cy="1875392"/>
          </a:xfrm>
          <a:prstGeom prst="roundRect">
            <a:avLst>
              <a:gd name="adj" fmla="val 6650"/>
            </a:avLst>
          </a:prstGeom>
          <a:solidFill>
            <a:srgbClr val="E2E8F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45732E-2649-DC71-5BE9-D06779D5D98A}"/>
              </a:ext>
            </a:extLst>
          </p:cNvPr>
          <p:cNvSpPr txBox="1"/>
          <p:nvPr/>
        </p:nvSpPr>
        <p:spPr>
          <a:xfrm>
            <a:off x="8517736" y="4725407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1.3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220878-D0C1-2C2C-E2EF-3DECE4350879}"/>
              </a:ext>
            </a:extLst>
          </p:cNvPr>
          <p:cNvSpPr txBox="1"/>
          <p:nvPr/>
        </p:nvSpPr>
        <p:spPr>
          <a:xfrm>
            <a:off x="7929135" y="5267676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Desktop Computer</a:t>
            </a:r>
          </a:p>
        </p:txBody>
      </p:sp>
      <p:pic>
        <p:nvPicPr>
          <p:cNvPr id="70" name="Picture 69" descr="A computer and monitor with a black background&#10;&#10;Description automatically generated">
            <a:extLst>
              <a:ext uri="{FF2B5EF4-FFF2-40B4-BE49-F238E27FC236}">
                <a16:creationId xmlns:a16="http://schemas.microsoft.com/office/drawing/2014/main" id="{F979D105-C1E4-0F55-A882-9F36263AB35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80537" y="4170546"/>
            <a:ext cx="658923" cy="658923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5AAE960F-1063-F899-FEF9-921619556B0B}"/>
              </a:ext>
            </a:extLst>
          </p:cNvPr>
          <p:cNvSpPr txBox="1"/>
          <p:nvPr/>
        </p:nvSpPr>
        <p:spPr>
          <a:xfrm>
            <a:off x="8669429" y="5532945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Flat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(1.3 in 2023)</a:t>
            </a:r>
          </a:p>
        </p:txBody>
      </p:sp>
      <p:sp>
        <p:nvSpPr>
          <p:cNvPr id="47" name="Rounded Rectangle 80">
            <a:extLst>
              <a:ext uri="{FF2B5EF4-FFF2-40B4-BE49-F238E27FC236}">
                <a16:creationId xmlns:a16="http://schemas.microsoft.com/office/drawing/2014/main" id="{7A10ADBD-2C7C-78A4-C8D6-E0F2FC09D7A8}"/>
              </a:ext>
            </a:extLst>
          </p:cNvPr>
          <p:cNvSpPr/>
          <p:nvPr/>
        </p:nvSpPr>
        <p:spPr>
          <a:xfrm>
            <a:off x="154816" y="2056979"/>
            <a:ext cx="2834472" cy="1875392"/>
          </a:xfrm>
          <a:prstGeom prst="roundRect">
            <a:avLst>
              <a:gd name="adj" fmla="val 6650"/>
            </a:avLst>
          </a:prstGeom>
          <a:solidFill>
            <a:srgbClr val="E2E8F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2147E06-8574-744F-9EF5-0367543C9CAE}"/>
              </a:ext>
            </a:extLst>
          </p:cNvPr>
          <p:cNvSpPr txBox="1"/>
          <p:nvPr/>
        </p:nvSpPr>
        <p:spPr>
          <a:xfrm>
            <a:off x="744474" y="2664564"/>
            <a:ext cx="1594114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2.5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417EFE6-B386-B959-3579-0ABCDBE5CD42}"/>
              </a:ext>
            </a:extLst>
          </p:cNvPr>
          <p:cNvSpPr txBox="1"/>
          <p:nvPr/>
        </p:nvSpPr>
        <p:spPr>
          <a:xfrm>
            <a:off x="155469" y="3212735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TV</a:t>
            </a:r>
          </a:p>
        </p:txBody>
      </p:sp>
      <p:pic>
        <p:nvPicPr>
          <p:cNvPr id="66" name="Picture 65" descr="A computer monitor and remote control&#10;&#10;Description automatically generated">
            <a:extLst>
              <a:ext uri="{FF2B5EF4-FFF2-40B4-BE49-F238E27FC236}">
                <a16:creationId xmlns:a16="http://schemas.microsoft.com/office/drawing/2014/main" id="{5041F79D-08FE-AC5F-E50D-3631A8E4ECC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7056" y="2103801"/>
            <a:ext cx="658923" cy="658923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8656F0ED-09C2-9469-1BB1-CD4685CE975A}"/>
              </a:ext>
            </a:extLst>
          </p:cNvPr>
          <p:cNvSpPr txBox="1"/>
          <p:nvPr/>
        </p:nvSpPr>
        <p:spPr>
          <a:xfrm>
            <a:off x="822710" y="3483906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+10%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(2.4 in 2023)</a:t>
            </a:r>
          </a:p>
        </p:txBody>
      </p:sp>
      <p:sp>
        <p:nvSpPr>
          <p:cNvPr id="49" name="Rounded Rectangle 80">
            <a:extLst>
              <a:ext uri="{FF2B5EF4-FFF2-40B4-BE49-F238E27FC236}">
                <a16:creationId xmlns:a16="http://schemas.microsoft.com/office/drawing/2014/main" id="{AAA71EB6-25D2-4B44-DAF2-8AD047A78AE7}"/>
              </a:ext>
            </a:extLst>
          </p:cNvPr>
          <p:cNvSpPr/>
          <p:nvPr/>
        </p:nvSpPr>
        <p:spPr>
          <a:xfrm>
            <a:off x="3147839" y="2056979"/>
            <a:ext cx="2834472" cy="1875392"/>
          </a:xfrm>
          <a:prstGeom prst="roundRect">
            <a:avLst>
              <a:gd name="adj" fmla="val 6650"/>
            </a:avLst>
          </a:prstGeom>
          <a:solidFill>
            <a:srgbClr val="E2E8F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1A2D8EB-0A4C-6A48-B04E-14486E70996D}"/>
              </a:ext>
            </a:extLst>
          </p:cNvPr>
          <p:cNvSpPr txBox="1"/>
          <p:nvPr/>
        </p:nvSpPr>
        <p:spPr>
          <a:xfrm>
            <a:off x="3734559" y="2664564"/>
            <a:ext cx="1613458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2.2</a:t>
            </a:r>
            <a:endParaRPr kumimoji="0" lang="en-US" sz="3600" b="1" i="0" u="none" strike="noStrike" kern="1200" cap="none" spc="0" normalizeH="0" baseline="0" noProof="0">
              <a:ln w="13462">
                <a:solidFill>
                  <a:srgbClr val="1F1A62"/>
                </a:solidFill>
                <a:prstDash val="solid"/>
              </a:ln>
              <a:solidFill>
                <a:srgbClr val="E84A99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A9ED717-FB77-F8A3-E455-2B05710E0392}"/>
              </a:ext>
            </a:extLst>
          </p:cNvPr>
          <p:cNvSpPr txBox="1"/>
          <p:nvPr/>
        </p:nvSpPr>
        <p:spPr>
          <a:xfrm>
            <a:off x="3148492" y="3212735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Smartphone</a:t>
            </a:r>
          </a:p>
        </p:txBody>
      </p:sp>
      <p:pic>
        <p:nvPicPr>
          <p:cNvPr id="65" name="Picture 64" descr="A blue and white cell phone&#10;&#10;Description automatically generated">
            <a:extLst>
              <a:ext uri="{FF2B5EF4-FFF2-40B4-BE49-F238E27FC236}">
                <a16:creationId xmlns:a16="http://schemas.microsoft.com/office/drawing/2014/main" id="{C1E95A62-8156-9544-643E-485E55EDAEC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4150" y="2133752"/>
            <a:ext cx="599021" cy="599021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D05F6E23-359C-91BF-A5CD-52D7F35C81C1}"/>
              </a:ext>
            </a:extLst>
          </p:cNvPr>
          <p:cNvSpPr txBox="1"/>
          <p:nvPr/>
        </p:nvSpPr>
        <p:spPr>
          <a:xfrm>
            <a:off x="3846254" y="3483906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Flat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(2.2 in 2023)</a:t>
            </a:r>
          </a:p>
        </p:txBody>
      </p:sp>
      <p:sp>
        <p:nvSpPr>
          <p:cNvPr id="6" name="Rounded Rectangle 80">
            <a:extLst>
              <a:ext uri="{FF2B5EF4-FFF2-40B4-BE49-F238E27FC236}">
                <a16:creationId xmlns:a16="http://schemas.microsoft.com/office/drawing/2014/main" id="{1755F258-A9A5-2326-238B-7BC17B769D04}"/>
              </a:ext>
            </a:extLst>
          </p:cNvPr>
          <p:cNvSpPr/>
          <p:nvPr/>
        </p:nvSpPr>
        <p:spPr>
          <a:xfrm>
            <a:off x="9168299" y="2056979"/>
            <a:ext cx="2834472" cy="1875392"/>
          </a:xfrm>
          <a:prstGeom prst="roundRect">
            <a:avLst>
              <a:gd name="adj" fmla="val 6650"/>
            </a:avLst>
          </a:prstGeom>
          <a:solidFill>
            <a:srgbClr val="E2E8F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267EDF-A953-69DB-AF64-718996C5EC02}"/>
              </a:ext>
            </a:extLst>
          </p:cNvPr>
          <p:cNvSpPr txBox="1"/>
          <p:nvPr/>
        </p:nvSpPr>
        <p:spPr>
          <a:xfrm>
            <a:off x="9792620" y="2695201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1.7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3D6EDF1-7B6D-3B8D-60B1-C7DFE47CC317}"/>
              </a:ext>
            </a:extLst>
          </p:cNvPr>
          <p:cNvSpPr txBox="1"/>
          <p:nvPr/>
        </p:nvSpPr>
        <p:spPr>
          <a:xfrm>
            <a:off x="9204019" y="323747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Game Console</a:t>
            </a:r>
          </a:p>
        </p:txBody>
      </p:sp>
      <p:pic>
        <p:nvPicPr>
          <p:cNvPr id="69" name="Picture 68" descr="A blue and white game controller&#10;&#10;Description automatically generated">
            <a:extLst>
              <a:ext uri="{FF2B5EF4-FFF2-40B4-BE49-F238E27FC236}">
                <a16:creationId xmlns:a16="http://schemas.microsoft.com/office/drawing/2014/main" id="{99487524-18A0-66A5-A027-19BE4825A38E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0389" y="2140340"/>
            <a:ext cx="658923" cy="658923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F5846C53-5AFF-62D2-6854-83C970B5C5B7}"/>
              </a:ext>
            </a:extLst>
          </p:cNvPr>
          <p:cNvSpPr txBox="1"/>
          <p:nvPr/>
        </p:nvSpPr>
        <p:spPr>
          <a:xfrm>
            <a:off x="9949641" y="3502739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Flat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(1.7 in 2023)</a:t>
            </a:r>
          </a:p>
        </p:txBody>
      </p:sp>
      <p:sp>
        <p:nvSpPr>
          <p:cNvPr id="8" name="Rounded Rectangle 80">
            <a:extLst>
              <a:ext uri="{FF2B5EF4-FFF2-40B4-BE49-F238E27FC236}">
                <a16:creationId xmlns:a16="http://schemas.microsoft.com/office/drawing/2014/main" id="{9CD04A76-E962-2D05-2CC9-7042B4B485C4}"/>
              </a:ext>
            </a:extLst>
          </p:cNvPr>
          <p:cNvSpPr/>
          <p:nvPr/>
        </p:nvSpPr>
        <p:spPr>
          <a:xfrm>
            <a:off x="6140862" y="2056979"/>
            <a:ext cx="2834472" cy="1875392"/>
          </a:xfrm>
          <a:prstGeom prst="roundRect">
            <a:avLst>
              <a:gd name="adj" fmla="val 6650"/>
            </a:avLst>
          </a:prstGeom>
          <a:solidFill>
            <a:srgbClr val="E2E8F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D633F4-001D-74A1-94F7-F279F35D5BB1}"/>
              </a:ext>
            </a:extLst>
          </p:cNvPr>
          <p:cNvSpPr txBox="1"/>
          <p:nvPr/>
        </p:nvSpPr>
        <p:spPr>
          <a:xfrm>
            <a:off x="6765183" y="2695201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2.0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B90B7B5-5F01-510B-18A9-705EAF043AB8}"/>
              </a:ext>
            </a:extLst>
          </p:cNvPr>
          <p:cNvSpPr txBox="1"/>
          <p:nvPr/>
        </p:nvSpPr>
        <p:spPr>
          <a:xfrm>
            <a:off x="6176582" y="323747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Smart Speaker</a:t>
            </a:r>
          </a:p>
        </p:txBody>
      </p:sp>
      <p:pic>
        <p:nvPicPr>
          <p:cNvPr id="71" name="Picture 70" descr="A blue and white device with buttons&#10;&#10;Description automatically generated">
            <a:extLst>
              <a:ext uri="{FF2B5EF4-FFF2-40B4-BE49-F238E27FC236}">
                <a16:creationId xmlns:a16="http://schemas.microsoft.com/office/drawing/2014/main" id="{96262A2A-6DC8-65DF-AAA2-8A363AEAF70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7984" y="2140340"/>
            <a:ext cx="658923" cy="658923"/>
          </a:xfrm>
          <a:prstGeom prst="rect">
            <a:avLst/>
          </a:prstGeom>
        </p:spPr>
      </p:pic>
      <p:sp>
        <p:nvSpPr>
          <p:cNvPr id="78" name="TextBox 77">
            <a:extLst>
              <a:ext uri="{FF2B5EF4-FFF2-40B4-BE49-F238E27FC236}">
                <a16:creationId xmlns:a16="http://schemas.microsoft.com/office/drawing/2014/main" id="{6D37F64F-2968-0B10-0DF1-F20F1CB5492D}"/>
              </a:ext>
            </a:extLst>
          </p:cNvPr>
          <p:cNvSpPr txBox="1"/>
          <p:nvPr/>
        </p:nvSpPr>
        <p:spPr>
          <a:xfrm>
            <a:off x="6900299" y="3502739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Flat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(2.0 in 2023)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214AD9-E48B-3732-2FE3-133313B57D5E}"/>
              </a:ext>
            </a:extLst>
          </p:cNvPr>
          <p:cNvSpPr/>
          <p:nvPr/>
        </p:nvSpPr>
        <p:spPr>
          <a:xfrm>
            <a:off x="264695" y="374511"/>
            <a:ext cx="1006802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TVs remain the most-owned device in the home, with the average number of TVs per home increasing by 10% YoY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BCEF15-52C4-6BB5-494F-6293635C96F5}"/>
              </a:ext>
            </a:extLst>
          </p:cNvPr>
          <p:cNvSpPr/>
          <p:nvPr/>
        </p:nvSpPr>
        <p:spPr>
          <a:xfrm>
            <a:off x="0" y="0"/>
            <a:ext cx="2734719" cy="28369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Average Number of Devices Owned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0D3A42-B765-A8F8-07D4-D5D6E52CE89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device usage insights</a:t>
            </a:r>
          </a:p>
        </p:txBody>
      </p:sp>
      <p:pic>
        <p:nvPicPr>
          <p:cNvPr id="16" name="Picture 2">
            <a:hlinkClick r:id="rId9"/>
            <a:extLst>
              <a:ext uri="{FF2B5EF4-FFF2-40B4-BE49-F238E27FC236}">
                <a16:creationId xmlns:a16="http://schemas.microsoft.com/office/drawing/2014/main" id="{B85020F3-3218-3FCC-2CB3-8EDA1E3B1F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73A0482-9CCA-3F78-B7D8-F188345BB33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FF8889B-C122-4686-82DF-390A6D13B0E4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93EF711-CD48-4F22-41CE-7BD0F070942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TextBox 21">
            <a:hlinkClick r:id="rId13"/>
            <a:extLst>
              <a:ext uri="{FF2B5EF4-FFF2-40B4-BE49-F238E27FC236}">
                <a16:creationId xmlns:a16="http://schemas.microsoft.com/office/drawing/2014/main" id="{CF24EB63-A08D-D5F1-20A6-E2116D4BFC48}"/>
              </a:ext>
            </a:extLst>
          </p:cNvPr>
          <p:cNvSpPr txBox="1">
            <a:spLocks/>
          </p:cNvSpPr>
          <p:nvPr/>
        </p:nvSpPr>
        <p:spPr>
          <a:xfrm>
            <a:off x="-3" y="607223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Left to Your Own Devices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306498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DAC25B-99AD-489A-9B1A-C69BAD6147EE}"/>
</file>

<file path=customXml/itemProps2.xml><?xml version="1.0" encoding="utf-8"?>
<ds:datastoreItem xmlns:ds="http://schemas.openxmlformats.org/officeDocument/2006/customXml" ds:itemID="{B61620BF-3959-4CF9-98A8-C526F9E21B6F}"/>
</file>

<file path=customXml/itemProps3.xml><?xml version="1.0" encoding="utf-8"?>
<ds:datastoreItem xmlns:ds="http://schemas.openxmlformats.org/officeDocument/2006/customXml" ds:itemID="{F60337E4-3FD5-46AB-81A9-5C95574AF3B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2025-07-09T15:07:33Z</dcterms:created>
  <dcterms:modified xsi:type="dcterms:W3CDTF">2025-07-09T15:08:05Z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