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22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D9271D-BBBC-49D3-A86F-C96AD298A694}" v="1" dt="2025-09-09T20:53:06.5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" d="100"/>
          <a:sy n="22" d="100"/>
        </p:scale>
        <p:origin x="370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09-09T20:53:06.509" v="0"/>
      <pc:docMkLst>
        <pc:docMk/>
      </pc:docMkLst>
      <pc:sldChg chg="add">
        <pc:chgData name="Dylan Breger" userId="9b3da09f-10fe-42ec-9aa5-9fa2a3e9cc20" providerId="ADAL" clId="{D81AFA50-692E-4678-A384-3793507736DC}" dt="2025-09-09T20:53:06.509" v="0"/>
        <pc:sldMkLst>
          <pc:docMk/>
          <pc:sldMk cId="553667443" sldId="214747422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08329232283465"/>
          <c:y val="0"/>
          <c:w val="0.73489603838582673"/>
          <c:h val="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C99-4826-9CCE-C551D0265AF4}"/>
              </c:ext>
            </c:extLst>
          </c:dPt>
          <c:dPt>
            <c:idx val="1"/>
            <c:bubble3D val="0"/>
            <c:spPr>
              <a:solidFill>
                <a:srgbClr val="00BFF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6C99-4826-9CCE-C551D0265AF4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C99-4826-9CCE-C551D0265AF4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201E9B81-320A-4502-A72E-7DE453A99087}" type="CATEGORYNAME">
                      <a:rPr lang="en-US" sz="1800" b="1" smtClean="0">
                        <a:solidFill>
                          <a:schemeClr val="bg1"/>
                        </a:solidFill>
                      </a:rPr>
                      <a:pPr/>
                      <a:t>[CATEGORY NAME]</a:t>
                    </a:fld>
                    <a:r>
                      <a:rPr lang="en-US" sz="1800" b="1" baseline="0">
                        <a:solidFill>
                          <a:schemeClr val="bg1"/>
                        </a:solidFill>
                      </a:rPr>
                      <a:t> </a:t>
                    </a:r>
                    <a:fld id="{AD5BF12A-6857-4229-8E2E-907A9C308CBB}" type="VALUE">
                      <a:rPr lang="en-US" sz="1800" b="1" baseline="0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 sz="1800" b="1" baseline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C99-4826-9CCE-C551D0265AF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07668D51-54D0-4F46-B865-6CD0CC04C5B7}" type="CATEGORYNAME">
                      <a:rPr lang="en-US" smtClean="0"/>
                      <a:pPr/>
                      <a:t>[CATEGORY NAME]</a:t>
                    </a:fld>
                    <a:r>
                      <a:rPr lang="en-US" baseline="0"/>
                      <a:t> </a:t>
                    </a:r>
                    <a:fld id="{8AB8620D-1AD9-4D49-A6B0-0A398EBCFDA2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6C99-4826-9CCE-C551D0265AF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B319EC1-12C4-4E30-BC1F-F5FBBD091D46}" type="CATEGORYNAME">
                      <a:rPr lang="en-US" smtClean="0"/>
                      <a:pPr/>
                      <a:t>[CATEGORY NAME]</a:t>
                    </a:fld>
                    <a:br>
                      <a:rPr lang="en-US" baseline="0"/>
                    </a:br>
                    <a:r>
                      <a:rPr lang="en-US" baseline="0"/>
                      <a:t> </a:t>
                    </a:r>
                    <a:fld id="{ED4D320F-B52E-4D03-91CC-0B703FCADA99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C99-4826-9CCE-C551D0265A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Helvetica" panose="020B0403020202020204"/>
                    <a:ea typeface="+mn-ea"/>
                    <a:cs typeface="Helvetica" panose="020B0403020202020204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Broadcast</c:v>
                </c:pt>
                <c:pt idx="1">
                  <c:v>Streaming</c:v>
                </c:pt>
                <c:pt idx="2">
                  <c:v>Cable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0.26</c:v>
                </c:pt>
                <c:pt idx="1">
                  <c:v>0.45300000000000001</c:v>
                </c:pt>
                <c:pt idx="2">
                  <c:v>0.28699999999999998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99-4826-9CCE-C551D0265A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65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000">
          <a:solidFill>
            <a:srgbClr val="1B1464"/>
          </a:solidFill>
          <a:latin typeface="Helvetica" panose="020B0403020202020204"/>
          <a:cs typeface="Helvetica" panose="020B0403020202020204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021F3-C14D-F20C-DB04-0E1CBEFD3C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BDDC14-1405-BCB1-FDEE-198E4B2AB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BAC41-3E20-E70A-EDB7-FF978EFE0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FE18E-378C-4A83-BD5E-38250EF6CAD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ADAE88-66D0-C76D-8006-380CA8B8B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6ECDC-AC48-71C0-6205-888347A36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107A-C50A-450F-BDBB-623FA2A5B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090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134BE-51F2-56C3-3102-AE36C63C8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F5DD3B-B082-5136-B3B9-A958A865D1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981F20-4A53-F0A4-B129-3BC77AB46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FE18E-378C-4A83-BD5E-38250EF6CAD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B04C87-63B3-E7B3-BCB8-BD8675FF1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722A75-3769-8FD2-E8D7-BACF10863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107A-C50A-450F-BDBB-623FA2A5B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889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5EDA2B-DA49-0A7B-D439-85CAD31E03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F389C8-358C-AFC8-F048-920215B012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7CC2D-F070-7B06-74BF-A9C8D7382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FE18E-378C-4A83-BD5E-38250EF6CAD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5DB18-8493-FB82-A28F-97085D43A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7E5C5-D734-2B72-8891-A0B1B4DFE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107A-C50A-450F-BDBB-623FA2A5B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537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A489A-2971-CAF7-069E-29E1CC819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0CA16-3245-5743-0E04-01141AEDA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5EB16-3C51-123C-85B6-00F1F8E6F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FE18E-378C-4A83-BD5E-38250EF6CAD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CE3641-0645-D34A-16B6-F7959ABE8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A65099-780C-BB2B-7CB5-E44C1AC06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107A-C50A-450F-BDBB-623FA2A5B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39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3D5DC-6400-E904-B866-3AAD276A8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A87EC1-6373-C384-A104-D0847E9C93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0B3AA-64D4-3B34-5C6D-CC94B4520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FE18E-378C-4A83-BD5E-38250EF6CAD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34D42F-EE2F-CC27-E255-78D37A01D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DA0530-A5FD-F75A-BEDA-3E761D603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107A-C50A-450F-BDBB-623FA2A5B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640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72A5D-5810-FE1E-4457-6535A2BEB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28369-5061-8020-C705-F3FA3DD8B0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6335DC-BD3F-90B3-463D-43A19B7E79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188310-95F1-B1BF-96AF-43ADA2F2F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FE18E-378C-4A83-BD5E-38250EF6CAD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36FBEA-E225-DAF1-BF95-7CA6940F9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65FB25-3A7E-E706-136B-66C28A714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107A-C50A-450F-BDBB-623FA2A5B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817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65E74-8A50-0805-CAE0-417A6320C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DDD659-4CC3-D1E0-A1ED-A2BF8466EB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773155-6FE5-5629-70CD-E4A3900A7E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B4B787-0993-4AE4-067D-F08B5D8F10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5F36B-4BB2-66AC-9A59-4417750BA8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0DC4A0-924D-35D5-AB61-6E03B1B8F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FE18E-378C-4A83-BD5E-38250EF6CAD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4F32DB-30E9-E299-E68F-CA6AB26B4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B71194-50E6-0F4A-DB8B-D44B093A1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107A-C50A-450F-BDBB-623FA2A5B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645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6C1D6-1840-88E0-2BC5-DDFB86D85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D1E51B-A143-E0F1-B5D1-CC4615668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FE18E-378C-4A83-BD5E-38250EF6CAD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5A07E5-796E-B18C-9387-DA7D654E8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CA2F22-31E6-AA06-A8AD-CCA6E7331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107A-C50A-450F-BDBB-623FA2A5B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95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EF6E1D-B4E0-4039-05BE-ECAA31515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FE18E-378C-4A83-BD5E-38250EF6CAD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D628B9-3F4F-7CA2-441F-4D938F9DF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A71606-3F33-0C63-22F2-9E92BCE47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107A-C50A-450F-BDBB-623FA2A5B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620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1A12A-D52E-BFD8-D3D7-771FC69E2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D2D36-75AA-ED33-F051-6EF73D1D0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2EA5EB-0651-5FB5-D8D4-92DE036194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E18876-0A0B-BBCB-6813-65F77AF96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FE18E-378C-4A83-BD5E-38250EF6CAD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A364C-2344-544D-22E8-9D00A1582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DACC69-4F56-9506-0767-78AF903DE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107A-C50A-450F-BDBB-623FA2A5B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212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D30FA-BA76-D03C-02C7-0F5D5578E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4E61EB-ED53-83AB-E2C3-8EC2928DC6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8895A6-5466-0600-ACFF-734338FD59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52FFE8-A5CD-2867-30C1-249FB7AB1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FE18E-378C-4A83-BD5E-38250EF6CAD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3FF25D-405E-74BB-EE6F-E487C7BDB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1E2BC9-8D99-32B1-6D6D-C1C37DC29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107A-C50A-450F-BDBB-623FA2A5B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396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89A2D4-082B-6DD8-7AC8-805FE97DA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7FFB38-2CAA-F4CC-8EF5-9FF420A73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FADC9-7EB5-1796-08AD-412059CB59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0FE18E-378C-4A83-BD5E-38250EF6CAD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54CBCB-5F0A-7709-5461-ED837D2152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879DBC-0023-D281-8930-7DBA5A4D8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50107A-C50A-450F-BDBB-623FA2A5B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37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signin?utm_source=grab-and-go&amp;utm_medium=vab-insights&amp;utm_campaign=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s" TargetMode="External"/><Relationship Id="rId5" Type="http://schemas.openxmlformats.org/officeDocument/2006/relationships/chart" Target="../charts/char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388EBA-85EA-943C-F4C1-D06BE76C9C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>
            <a:extLst>
              <a:ext uri="{FF2B5EF4-FFF2-40B4-BE49-F238E27FC236}">
                <a16:creationId xmlns:a16="http://schemas.microsoft.com/office/drawing/2014/main" id="{5933B439-97FA-5A2D-BD32-95563B71A22F}"/>
              </a:ext>
            </a:extLst>
          </p:cNvPr>
          <p:cNvSpPr/>
          <p:nvPr/>
        </p:nvSpPr>
        <p:spPr>
          <a:xfrm>
            <a:off x="0" y="1690785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D2E38C2-A747-6D6B-3E1E-6CF0FFA5C802}"/>
              </a:ext>
            </a:extLst>
          </p:cNvPr>
          <p:cNvSpPr txBox="1"/>
          <p:nvPr/>
        </p:nvSpPr>
        <p:spPr>
          <a:xfrm>
            <a:off x="503713" y="6309990"/>
            <a:ext cx="1161627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lang="en-US" sz="800">
                <a:solidFill>
                  <a:srgbClr val="1F1A6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Nielsen, </a:t>
            </a:r>
            <a:r>
              <a:rPr lang="en-US" sz="800" i="1">
                <a:solidFill>
                  <a:srgbClr val="1F1A6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 Gauge – Q2 2025</a:t>
            </a:r>
            <a:r>
              <a:rPr lang="en-US" sz="800">
                <a:solidFill>
                  <a:srgbClr val="1F1A6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July 29, 2025.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DAB46E77-46A4-A890-CF42-BF2211B94EF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966FAF1-A859-EAAD-B84A-C58F126D04DA}"/>
              </a:ext>
            </a:extLst>
          </p:cNvPr>
          <p:cNvSpPr txBox="1"/>
          <p:nvPr/>
        </p:nvSpPr>
        <p:spPr>
          <a:xfrm>
            <a:off x="337011" y="1797129"/>
            <a:ext cx="1151797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Share of Ad Supported TV Viewing by Source - Q2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Total Day, Persons 2+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AA919DB-30B1-508D-E982-2E1DB947D100}"/>
              </a:ext>
            </a:extLst>
          </p:cNvPr>
          <p:cNvSpPr txBox="1"/>
          <p:nvPr/>
        </p:nvSpPr>
        <p:spPr>
          <a:xfrm>
            <a:off x="227178" y="441328"/>
            <a:ext cx="1000267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 Q2 2025, over half of ad-supported TV viewing comes</a:t>
            </a:r>
            <a:b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from broadcast and cable TV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5506FA-4C83-77BD-5A75-E26A0976D249}"/>
              </a:ext>
            </a:extLst>
          </p:cNvPr>
          <p:cNvSpPr/>
          <p:nvPr/>
        </p:nvSpPr>
        <p:spPr>
          <a:xfrm>
            <a:off x="0" y="-1"/>
            <a:ext cx="3238500" cy="286883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Ad-Supported TV Viewing Share by Source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B4CB360-ACEF-C6AF-774E-22E94B5A88C6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536B816-43B2-A046-7018-73FCDBA4EC37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media trend insights</a:t>
            </a:r>
          </a:p>
        </p:txBody>
      </p:sp>
      <p:pic>
        <p:nvPicPr>
          <p:cNvPr id="24" name="Picture 2">
            <a:hlinkClick r:id="rId3"/>
            <a:extLst>
              <a:ext uri="{FF2B5EF4-FFF2-40B4-BE49-F238E27FC236}">
                <a16:creationId xmlns:a16="http://schemas.microsoft.com/office/drawing/2014/main" id="{79CB0906-E277-4253-D85D-94669D7C5D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6" name="Chart 35">
            <a:extLst>
              <a:ext uri="{FF2B5EF4-FFF2-40B4-BE49-F238E27FC236}">
                <a16:creationId xmlns:a16="http://schemas.microsoft.com/office/drawing/2014/main" id="{A05BB1D7-F312-BC62-364C-EEB40528D932}"/>
              </a:ext>
            </a:extLst>
          </p:cNvPr>
          <p:cNvGraphicFramePr/>
          <p:nvPr/>
        </p:nvGraphicFramePr>
        <p:xfrm>
          <a:off x="2961268" y="2424343"/>
          <a:ext cx="6269465" cy="3705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166A995C-1629-A41D-BC12-9015703EFCD6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A61217-2B45-8518-64C5-6C8F63E7AC16}"/>
              </a:ext>
            </a:extLst>
          </p:cNvPr>
          <p:cNvSpPr txBox="1"/>
          <p:nvPr/>
        </p:nvSpPr>
        <p:spPr>
          <a:xfrm>
            <a:off x="606287" y="3617843"/>
            <a:ext cx="2354980" cy="800219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txBody>
          <a:bodyPr wrap="square" rtlCol="0">
            <a:spAutoFit/>
          </a:bodyPr>
          <a:lstStyle/>
          <a:p>
            <a:r>
              <a:rPr lang="en-US" b="1" u="sng">
                <a:solidFill>
                  <a:srgbClr val="1B1464"/>
                </a:solidFill>
                <a:latin typeface="Helvetica" panose="020B0403020202020204" pitchFamily="34" charset="0"/>
              </a:rPr>
              <a:t>Broadcast + Cable</a:t>
            </a:r>
          </a:p>
          <a:p>
            <a:pPr algn="ctr"/>
            <a:r>
              <a:rPr lang="en-US" sz="2800" b="1">
                <a:solidFill>
                  <a:srgbClr val="1B1464"/>
                </a:solidFill>
                <a:latin typeface="Helvetica" panose="020B0403020202020204" pitchFamily="34" charset="0"/>
              </a:rPr>
              <a:t>54.7%</a:t>
            </a:r>
          </a:p>
        </p:txBody>
      </p:sp>
    </p:spTree>
    <p:extLst>
      <p:ext uri="{BB962C8B-B14F-4D97-AF65-F5344CB8AC3E}">
        <p14:creationId xmlns:p14="http://schemas.microsoft.com/office/powerpoint/2010/main" val="553667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530CF7A-27E4-4ACE-A080-99781CBABCB1}"/>
</file>

<file path=customXml/itemProps2.xml><?xml version="1.0" encoding="utf-8"?>
<ds:datastoreItem xmlns:ds="http://schemas.openxmlformats.org/officeDocument/2006/customXml" ds:itemID="{324474F1-D945-4378-A05B-68CC64CD16BB}"/>
</file>

<file path=customXml/itemProps3.xml><?xml version="1.0" encoding="utf-8"?>
<ds:datastoreItem xmlns:ds="http://schemas.openxmlformats.org/officeDocument/2006/customXml" ds:itemID="{E1E677F1-CCD3-40CF-B398-0C595DA85E3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2025-09-09T20:52:36Z</dcterms:created>
  <dcterms:modified xsi:type="dcterms:W3CDTF">2025-09-09T20:53:07Z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