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1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4CECF-A7CC-4804-9328-8C6D705C23EB}" v="2" dt="2025-07-09T15:11:09.1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-8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0474CECF-A7CC-4804-9328-8C6D705C23EB}"/>
    <pc:docChg chg="custSel addSld delSld modSld">
      <pc:chgData name="Dylan Breger" userId="9b3da09f-10fe-42ec-9aa5-9fa2a3e9cc20" providerId="ADAL" clId="{0474CECF-A7CC-4804-9328-8C6D705C23EB}" dt="2025-07-09T15:11:10.594" v="4" actId="47"/>
      <pc:docMkLst>
        <pc:docMk/>
      </pc:docMkLst>
      <pc:sldChg chg="addSp delSp modSp new del mod">
        <pc:chgData name="Dylan Breger" userId="9b3da09f-10fe-42ec-9aa5-9fa2a3e9cc20" providerId="ADAL" clId="{0474CECF-A7CC-4804-9328-8C6D705C23EB}" dt="2025-07-09T15:11:10.594" v="4" actId="47"/>
        <pc:sldMkLst>
          <pc:docMk/>
          <pc:sldMk cId="1515183827" sldId="256"/>
        </pc:sldMkLst>
        <pc:spChg chg="add del mod">
          <ac:chgData name="Dylan Breger" userId="9b3da09f-10fe-42ec-9aa5-9fa2a3e9cc20" providerId="ADAL" clId="{0474CECF-A7CC-4804-9328-8C6D705C23EB}" dt="2025-07-09T15:11:08.605" v="2" actId="478"/>
          <ac:spMkLst>
            <pc:docMk/>
            <pc:sldMk cId="1515183827" sldId="256"/>
            <ac:spMk id="4" creationId="{ABF2F565-265F-50A3-47EE-E9752134526F}"/>
          </ac:spMkLst>
        </pc:spChg>
      </pc:sldChg>
      <pc:sldChg chg="add">
        <pc:chgData name="Dylan Breger" userId="9b3da09f-10fe-42ec-9aa5-9fa2a3e9cc20" providerId="ADAL" clId="{0474CECF-A7CC-4804-9328-8C6D705C23EB}" dt="2025-07-09T15:11:09.167" v="3"/>
        <pc:sldMkLst>
          <pc:docMk/>
          <pc:sldMk cId="3540297979" sldId="214747421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79054856763376"/>
          <c:y val="2.1427559102944516E-2"/>
          <c:w val="0.49522711379287099"/>
          <c:h val="0.928574802990184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Equally brand awareness and acquisition</c:v>
                </c:pt>
                <c:pt idx="1">
                  <c:v>Customer acquisition</c:v>
                </c:pt>
                <c:pt idx="2">
                  <c:v>Brand awareness</c:v>
                </c:pt>
                <c:pt idx="3">
                  <c:v>Customer retention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0.47</c:v>
                </c:pt>
                <c:pt idx="1">
                  <c:v>0.37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9-4E6E-BCA7-5E0E627EA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6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207210239768819"/>
          <c:y val="2.1427559102944516E-2"/>
          <c:w val="0.45772709533813749"/>
          <c:h val="0.9285748029901849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Column3</c:v>
                </c:pt>
              </c:strCache>
            </c:strRef>
          </c:tx>
          <c:spPr>
            <a:solidFill>
              <a:srgbClr val="4EBEA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Return on Ad Spend (ROAS)</c:v>
                </c:pt>
                <c:pt idx="1">
                  <c:v>Customer Acquisition Cost (CAC)</c:v>
                </c:pt>
                <c:pt idx="2">
                  <c:v>Brand Sentiment</c:v>
                </c:pt>
                <c:pt idx="3">
                  <c:v>Customer Lifetime Value (CLV)</c:v>
                </c:pt>
                <c:pt idx="4">
                  <c:v>Marketing Efficiency Ratio (MER)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0.44</c:v>
                </c:pt>
                <c:pt idx="1">
                  <c:v>0.33</c:v>
                </c:pt>
                <c:pt idx="2">
                  <c:v>0.09</c:v>
                </c:pt>
                <c:pt idx="3">
                  <c:v>0.08</c:v>
                </c:pt>
                <c:pt idx="4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A5-4D45-85D5-1B3A408665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980881568"/>
        <c:axId val="980909888"/>
      </c:barChart>
      <c:catAx>
        <c:axId val="980881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60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Heebo" pitchFamily="2" charset="-79"/>
              </a:defRPr>
            </a:pPr>
            <a:endParaRPr lang="en-US"/>
          </a:p>
        </c:txPr>
        <c:crossAx val="980909888"/>
        <c:crosses val="autoZero"/>
        <c:auto val="1"/>
        <c:lblAlgn val="ctr"/>
        <c:lblOffset val="100"/>
        <c:noMultiLvlLbl val="0"/>
      </c:catAx>
      <c:valAx>
        <c:axId val="98090988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8088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3CE00-D0F8-B189-3A68-5B39E61553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C2F5B-2C7D-08F9-0C8F-6626A0278E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2AC1B-7069-9BFA-C798-CCC482A3F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52963-64B4-EA16-1106-8BA9AAF8A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217E5-6376-34ED-A64B-8EDA37BE7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22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7B3B3-5739-5F9C-3959-83B30BEC2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E0B82-487B-025F-EAC6-89C9CEAA8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C28CA-A4C9-20D6-3F63-BA43E1F5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66566-58D4-8381-D98A-4BC5BF998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5C3C1-5438-4CC8-D998-FCACA8166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4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AD908F-E57A-7E7B-DAF1-C63CA15A6D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827FF-59F3-6042-7364-20CA200DE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E0397-D89B-C094-B7F6-CFAFBE41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4368D-C1BB-14E2-BCBD-4C1D13137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8C245-80E0-10AA-97C3-8B738E335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4DDF-470E-A7B7-8496-C487B14E0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DCE77-B576-65CD-A4EB-84C0588E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96B8F-0192-9178-86F2-449F245F1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4D4B89-73C7-25F3-DE36-37AA72BBF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0E0D3-8EFC-3CC0-ABCB-3EA5408A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6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096C1-53E1-34E5-E177-633E3683A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83C05-5177-5E82-9D6C-BF61DCF16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CDEC5-3D44-D5EF-6628-78CB3EE1B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A2614-52DB-D9F5-8BC8-00B117214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C43912-0CA8-6B34-2B45-FFADDC69F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20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97927-6F78-1F3F-9B9D-1E69909E7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31BE1-4FAF-29AF-C8D7-C7D887D24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741109-732B-726E-70DD-AF3A708183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C3873-DC8B-382E-B32F-0C955FF7F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B2EA30-8760-0D65-A78E-B757EC676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11D713-9F2F-E5BC-589F-65176F6D8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73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AF369-FF2F-B5A8-0E2A-A66322947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2A4CB8-99DF-860B-F96D-B9E3DD552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10B65B-DC0D-5E49-4E63-97A590416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DE5032-6701-9BB7-ABA2-976C7D09CD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1AB806-4241-3A7E-C500-FEBB7CD2F2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2FC348-4B3B-632B-1763-3A31D3133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E6C1B6-8072-50D7-1906-4C5D8FA45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DF14A-9ED2-970C-A7D0-DE69ABED1D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75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1E197-021B-CB18-C2C7-B29BB14B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FDE9E-B464-AA3F-46DC-DA6743B8D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F1DA4F-A0FE-B9CF-B543-2645D9625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FFCE55-60B3-2E9B-D24F-0527E14B5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05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8EB99-693F-0469-59C6-D3339E224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40D398-2D08-3B86-E4E8-6C0C95EA0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AB0C6F-8308-7CE6-F8C8-220CFBC91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8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DCDD1-1664-412D-57CC-AEC49BF23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DDDFF-7E03-9A20-AC0D-E4FDCF200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D6A83-1FD9-3268-01EA-B115FA5E6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C6B384-120F-E7F8-91B1-46A96450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B7A2F-02EB-4EBD-FE1C-E284A2070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A663CA-F29D-AE8D-CA84-3571E4FBB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76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7CEB1-9784-D039-9374-3493AA51E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E557B4-018E-27BA-8415-AD7F759F7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E4723F-502E-D3BE-5AD4-F40239D8B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54F3FF-3FCD-8F8E-6255-918AE16CC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DCFEA5-13FC-220E-8682-3C6924935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6B2120-1D06-A0E1-53B2-47F6E51F7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554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CF8C40-AABA-4B94-1EF9-AC31D7E62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47ACE-8525-D3B5-2CF6-1062D9728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11187-62E7-4D52-22A5-9CD70862F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B1BB64-C067-40C9-9A45-6BE227229434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4AB4B-8410-F4A5-5E11-56492C818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7B5A6-FA79-AE14-DC33-880E937AA9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8DF3AE-420C-4767-A6EA-3FBEBDFA5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3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hyperlink" Target="https://thevab.com/insights" TargetMode="External"/><Relationship Id="rId7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tatari.tv/insight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68747-737F-D8AB-D2AB-15376B7EF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95C3E3-8D7E-9909-BDDB-7F8FD0A27F09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6F0FA48-9F71-0C0F-E261-DA6613B029D8}"/>
              </a:ext>
            </a:extLst>
          </p:cNvPr>
          <p:cNvSpPr/>
          <p:nvPr/>
        </p:nvSpPr>
        <p:spPr>
          <a:xfrm>
            <a:off x="-3" y="0"/>
            <a:ext cx="4085620" cy="276999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Marketer’s Top Marketing Goals &amp; Measurement Metrics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4D24A67-C80E-9C5C-3BB1-A3B1A5C050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7DBE22C-2778-D275-58FE-3F374EBEC0E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A2AC2C-C44C-AFB0-AC25-90BEFFE0595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measurement insights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422737D-AA10-5410-7555-97928377C303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CE1299-51C5-022C-29BA-5601AFC3AFA8}"/>
              </a:ext>
            </a:extLst>
          </p:cNvPr>
          <p:cNvSpPr txBox="1"/>
          <p:nvPr/>
        </p:nvSpPr>
        <p:spPr>
          <a:xfrm>
            <a:off x="483207" y="6053737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Tatari,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2025 Advertising &amp; Marketing Report,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February 2025.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4A52194-395A-0F74-DA84-43B41C1FD87E}"/>
              </a:ext>
            </a:extLst>
          </p:cNvPr>
          <p:cNvSpPr txBox="1"/>
          <p:nvPr/>
        </p:nvSpPr>
        <p:spPr>
          <a:xfrm>
            <a:off x="0" y="1792492"/>
            <a:ext cx="6095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2025 Top Marketing Goal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marketers</a:t>
            </a:r>
            <a:endParaRPr kumimoji="0" lang="en-US" sz="1050" i="0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9D6ED0B-0C00-C1AE-4EB9-F7E3430C7D27}"/>
              </a:ext>
            </a:extLst>
          </p:cNvPr>
          <p:cNvSpPr txBox="1"/>
          <p:nvPr/>
        </p:nvSpPr>
        <p:spPr>
          <a:xfrm>
            <a:off x="6096000" y="1792492"/>
            <a:ext cx="60960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Metric to Measure Spend</a:t>
            </a:r>
          </a:p>
          <a:p>
            <a:pPr algn="ctr">
              <a:defRPr/>
            </a:pPr>
            <a:r>
              <a:rPr lang="en-US" sz="12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% of marketers</a:t>
            </a:r>
            <a:endParaRPr lang="en-US" sz="1050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E34A7BF-8C20-3397-0B37-02B2FC26C76E}"/>
              </a:ext>
            </a:extLst>
          </p:cNvPr>
          <p:cNvCxnSpPr>
            <a:cxnSpLocks/>
          </p:cNvCxnSpPr>
          <p:nvPr/>
        </p:nvCxnSpPr>
        <p:spPr>
          <a:xfrm flipV="1">
            <a:off x="6096000" y="1809750"/>
            <a:ext cx="0" cy="4351709"/>
          </a:xfrm>
          <a:prstGeom prst="line">
            <a:avLst/>
          </a:prstGeom>
          <a:ln w="28575">
            <a:solidFill>
              <a:srgbClr val="002060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">
            <a:hlinkClick r:id="rId4"/>
            <a:extLst>
              <a:ext uri="{FF2B5EF4-FFF2-40B4-BE49-F238E27FC236}">
                <a16:creationId xmlns:a16="http://schemas.microsoft.com/office/drawing/2014/main" id="{19665E02-C0B3-2015-3084-EE54BA4765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CB69CFC-6010-F6A3-5422-B82355F95A80}"/>
              </a:ext>
            </a:extLst>
          </p:cNvPr>
          <p:cNvSpPr/>
          <p:nvPr/>
        </p:nvSpPr>
        <p:spPr>
          <a:xfrm>
            <a:off x="179108" y="437162"/>
            <a:ext cx="1008884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are focused on building both branding and performance, with a focus on their return on ad spend</a:t>
            </a:r>
          </a:p>
        </p:txBody>
      </p:sp>
      <p:sp>
        <p:nvSpPr>
          <p:cNvPr id="29" name="TextBox 28">
            <a:hlinkClick r:id="rId6"/>
            <a:extLst>
              <a:ext uri="{FF2B5EF4-FFF2-40B4-BE49-F238E27FC236}">
                <a16:creationId xmlns:a16="http://schemas.microsoft.com/office/drawing/2014/main" id="{A088A3A3-6F9C-B534-EB15-DFD7E79BBAD4}"/>
              </a:ext>
            </a:extLst>
          </p:cNvPr>
          <p:cNvSpPr txBox="1">
            <a:spLocks/>
          </p:cNvSpPr>
          <p:nvPr/>
        </p:nvSpPr>
        <p:spPr>
          <a:xfrm>
            <a:off x="-3" y="625944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Tatari</a:t>
            </a:r>
          </a:p>
        </p:txBody>
      </p:sp>
      <p:graphicFrame>
        <p:nvGraphicFramePr>
          <p:cNvPr id="33" name="Chart 32">
            <a:extLst>
              <a:ext uri="{FF2B5EF4-FFF2-40B4-BE49-F238E27FC236}">
                <a16:creationId xmlns:a16="http://schemas.microsoft.com/office/drawing/2014/main" id="{9035528D-25F7-E917-6B72-09544E6926B4}"/>
              </a:ext>
            </a:extLst>
          </p:cNvPr>
          <p:cNvGraphicFramePr/>
          <p:nvPr/>
        </p:nvGraphicFramePr>
        <p:xfrm>
          <a:off x="104775" y="2450840"/>
          <a:ext cx="6095997" cy="3556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4" name="Chart 33">
            <a:extLst>
              <a:ext uri="{FF2B5EF4-FFF2-40B4-BE49-F238E27FC236}">
                <a16:creationId xmlns:a16="http://schemas.microsoft.com/office/drawing/2014/main" id="{3350CB19-BBB3-FF6B-AF2B-83F3A9B26718}"/>
              </a:ext>
            </a:extLst>
          </p:cNvPr>
          <p:cNvGraphicFramePr/>
          <p:nvPr/>
        </p:nvGraphicFramePr>
        <p:xfrm>
          <a:off x="6148388" y="2450840"/>
          <a:ext cx="6095997" cy="3556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540297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E29F32-2C56-4119-A8E9-FCEBEA70F052}"/>
</file>

<file path=customXml/itemProps2.xml><?xml version="1.0" encoding="utf-8"?>
<ds:datastoreItem xmlns:ds="http://schemas.openxmlformats.org/officeDocument/2006/customXml" ds:itemID="{55F6DB7D-E968-41A5-A4B0-783939150181}"/>
</file>

<file path=customXml/itemProps3.xml><?xml version="1.0" encoding="utf-8"?>
<ds:datastoreItem xmlns:ds="http://schemas.openxmlformats.org/officeDocument/2006/customXml" ds:itemID="{4B2E274A-CC70-434E-A64F-1C53FC7BA3C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2025-07-09T15:11:01Z</dcterms:created>
  <dcterms:modified xsi:type="dcterms:W3CDTF">2025-07-09T15:11:19Z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