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4D593D-3602-4794-BE83-FD152D1E0124}" v="1" dt="2025-06-11T19:12:00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D4D593D-3602-4794-BE83-FD152D1E0124}"/>
    <pc:docChg chg="addSld modSld">
      <pc:chgData name="Dylan Breger" userId="9b3da09f-10fe-42ec-9aa5-9fa2a3e9cc20" providerId="ADAL" clId="{BD4D593D-3602-4794-BE83-FD152D1E0124}" dt="2025-06-11T19:12:00.251" v="0"/>
      <pc:docMkLst>
        <pc:docMk/>
      </pc:docMkLst>
      <pc:sldChg chg="add">
        <pc:chgData name="Dylan Breger" userId="9b3da09f-10fe-42ec-9aa5-9fa2a3e9cc20" providerId="ADAL" clId="{BD4D593D-3602-4794-BE83-FD152D1E0124}" dt="2025-06-11T19:12:00.251" v="0"/>
        <pc:sldMkLst>
          <pc:docMk/>
          <pc:sldMk cId="3740006000" sldId="214747408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811045402333177E-4"/>
          <c:y val="9.000364993428199E-2"/>
          <c:w val="0.99845736048543854"/>
          <c:h val="0.906577861654053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6E1E37F-FE26-4ED8-A0E5-C62A1BC5582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728-497D-8A22-D426F88658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BB2E172-F536-48D2-9C97-CCB67229805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28-497D-8A22-D426F88658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B07E1EB-8FD8-48A4-9AD5-B77F9E3E62A2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728-497D-8A22-D426F88658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685158A-8E16-4AAD-AC4A-AF8804EE8CB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728-497D-8A22-D426F88658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Outcomes</c:v>
                </c:pt>
                <c:pt idx="1">
                  <c:v>Value</c:v>
                </c:pt>
                <c:pt idx="2">
                  <c:v>Verified Ad Delivery</c:v>
                </c:pt>
                <c:pt idx="3">
                  <c:v>Program Ratings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0.53</c:v>
                </c:pt>
                <c:pt idx="1">
                  <c:v>0.27</c:v>
                </c:pt>
                <c:pt idx="2">
                  <c:v>0.11</c:v>
                </c:pt>
                <c:pt idx="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728-497D-8A22-D426F88658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D15D5-150A-865D-A347-4089D0251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C6706A-D673-7DF9-D1B7-F7AD76479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75669-40D5-8059-4117-56C215FBA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39E99-BC63-BCE5-18B8-DC84E5A70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98DEF-AC14-96E4-266F-56FB03D8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8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90837-BACF-D53E-2764-EB15E5D19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864588-0F13-2D50-37C6-9A453CEEC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AD992-AFC4-F726-E2A5-46563D1D6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EE3B7-AF22-A404-336C-81EC89C81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04BE1-7E1F-DAE1-D248-AA98683C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28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B82B9-2881-729A-7F05-DD7E1B4378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2B988-4D47-3CBC-FA50-41B29D788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EB118-DB7E-1A26-1B9A-166E00D1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E0A46-2E00-654E-211D-CF9FA30F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A48EC-476C-BD79-FE63-03FCF0693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0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F911-71B0-1D8F-727F-1278B464F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7BDFF-1B8A-9DD3-B114-9F9D7C678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85DDF-BBED-34C0-72C9-7F9C2C68E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0B551-3577-1D21-972F-8D5271983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49C8D-241D-6C7A-4339-956DF5F0B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9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315B-4C11-E1BF-0510-A291DC2BF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A3A29-B66D-F4C0-F3F8-E9DF7AE38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631C8-3C22-ED41-0466-314AABB0B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F7D05-598B-3956-D87A-A5F2EEE8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403B9-9A88-7B73-73F2-979A86421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9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4DB4-A883-A181-E13A-E27FD7F96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E8546-8F56-7042-B5A0-FA62D7EF28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18057-4FD3-F427-B018-ABF3C38B4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A32BDB-6EB5-1DA0-64FA-6F3979F20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7EC3C2-2AA4-824C-0069-AD3ABA37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AF83A-B61E-6EB8-53A3-716FDB8D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3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3092-5E81-4B53-8004-082FABA65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C9D47-ED23-DD5D-18CB-EE4F8E7F4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88BA18-54C2-E56E-2712-76B9CF503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566FC3-758A-0F38-1391-D087D23BE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F3AFD-55D2-E5AB-D016-4885810748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114DAC-71F3-082D-6864-7DD8C775A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8A866-C19F-330E-AE49-97DA51BE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CEED5F-DF23-BE09-6E20-70C02B356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20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75E56-B5F4-B03A-8CBC-D593F3598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D73800-41A9-E8A1-0F00-49C11F9A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9594DF-98BD-8902-C6E9-CECE39B4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CD5F7-4468-11BA-96BE-854673E1E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2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895B9E-DA2A-98EB-A6D3-EF4A8258D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741185-ABA3-D6AB-F189-477FA4D94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28291-F2D4-51C7-3A18-22F072D08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38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BCF68-A203-AAF4-8319-F59D7BC1E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B9C32-7456-6DE0-F17C-A50164A08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31438D-148E-5F36-E5B8-1FF51E8B5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B44C2-7920-40DE-74BB-734C7AD2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FABD4-2758-8906-4EDF-A70F74111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F2DD61-F457-2388-9046-B26410EA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39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0C745-8157-C5F0-26DD-1794433A7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F49B5-2966-9492-D42C-93BEC5188C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07551-ABCC-0260-9D0F-DB2622EA0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F1359-AD94-7B04-6E0E-065767D93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8DF08-C6EB-EE23-E4E0-3E8365C12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12586-F61B-2DFE-3E57-15D0D9103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3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BB4C22-C365-C206-5892-444A20681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0FBC7-81C8-BE1F-D82E-590F049F6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2AC72-42DE-9767-4E20-C2BD45F92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F9A3BB-476C-457D-A205-BF5F543151AB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D4AB5-36E9-0ACC-C694-2FFF8D7D81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B6D21-8146-BAF0-184F-1F5FCA1DBB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9C216D-2A9A-4FAB-ADEF-8B42BD59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86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ispot.tv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A26D7C1B-D4CF-0848-364D-14F97FD2BC0F}"/>
              </a:ext>
            </a:extLst>
          </p:cNvPr>
          <p:cNvSpPr/>
          <p:nvPr/>
        </p:nvSpPr>
        <p:spPr>
          <a:xfrm>
            <a:off x="-7767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B87AFA-2232-CA1F-44CF-3B748C8934DD}"/>
              </a:ext>
            </a:extLst>
          </p:cNvPr>
          <p:cNvSpPr/>
          <p:nvPr/>
        </p:nvSpPr>
        <p:spPr>
          <a:xfrm>
            <a:off x="-3" y="0"/>
            <a:ext cx="2308863" cy="254356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Top Factors for Buying Media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C44E0C-6159-946D-559D-0F812AF2F089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 insights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296765-B372-3419-6F64-3E6F5F3CEBD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7C6925-3572-7A76-BC34-E2A7B0C97BC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9CAECDE-7FEA-91E5-01CF-2640CA6AE9C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2" name="Picture 2">
            <a:hlinkClick r:id="rId4"/>
            <a:extLst>
              <a:ext uri="{FF2B5EF4-FFF2-40B4-BE49-F238E27FC236}">
                <a16:creationId xmlns:a16="http://schemas.microsoft.com/office/drawing/2014/main" id="{F78AED0E-D31D-5801-5375-21977C8D96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hlinkClick r:id="rId6"/>
            <a:extLst>
              <a:ext uri="{FF2B5EF4-FFF2-40B4-BE49-F238E27FC236}">
                <a16:creationId xmlns:a16="http://schemas.microsoft.com/office/drawing/2014/main" id="{9793E34F-1A33-5E39-6373-7A210E6BB19C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iSpot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9CCA9A-4D6A-9D54-30CB-27F66BA08536}"/>
              </a:ext>
            </a:extLst>
          </p:cNvPr>
          <p:cNvSpPr txBox="1"/>
          <p:nvPr/>
        </p:nvSpPr>
        <p:spPr>
          <a:xfrm>
            <a:off x="483207" y="6037929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iSpot,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2025 TV and Video Ad Strategy Report,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2025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AEBB28CE-4F44-BCE9-AA65-AA2285B42540}"/>
              </a:ext>
            </a:extLst>
          </p:cNvPr>
          <p:cNvGraphicFramePr/>
          <p:nvPr/>
        </p:nvGraphicFramePr>
        <p:xfrm>
          <a:off x="1403985" y="2163429"/>
          <a:ext cx="9621634" cy="3646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CB9E6BF-5AB8-8DEF-C4FF-2524FC0B3047}"/>
              </a:ext>
            </a:extLst>
          </p:cNvPr>
          <p:cNvSpPr txBox="1"/>
          <p:nvPr/>
        </p:nvSpPr>
        <p:spPr>
          <a:xfrm>
            <a:off x="0" y="1797941"/>
            <a:ext cx="1217048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u="sng" dirty="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Top Factors When Buying and Negotiating Media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565003E-347C-6F39-8EA3-DBBD2B0DBDE5}"/>
              </a:ext>
            </a:extLst>
          </p:cNvPr>
          <p:cNvSpPr/>
          <p:nvPr/>
        </p:nvSpPr>
        <p:spPr>
          <a:xfrm>
            <a:off x="116237" y="437162"/>
            <a:ext cx="101517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More than half of all marketers view ‘proving outcomes’ as the top factor for when they buy and negotiate media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0006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9F635F8-C52A-42B7-B9A5-12CE8649DFBD}"/>
</file>

<file path=customXml/itemProps2.xml><?xml version="1.0" encoding="utf-8"?>
<ds:datastoreItem xmlns:ds="http://schemas.openxmlformats.org/officeDocument/2006/customXml" ds:itemID="{E925292A-9429-43AE-920A-B0707D7B00AE}"/>
</file>

<file path=customXml/itemProps3.xml><?xml version="1.0" encoding="utf-8"?>
<ds:datastoreItem xmlns:ds="http://schemas.openxmlformats.org/officeDocument/2006/customXml" ds:itemID="{A68D0CA9-68C7-491F-A391-95F46B1F8F7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2025-06-11T19:11:59Z</dcterms:created>
  <dcterms:modified xsi:type="dcterms:W3CDTF">2025-06-11T19:12:01Z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