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147376534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A5C48789-DAFD-4389-7A87-B92CBB8A351A}" name="Reed Kiely" initials="RK" userId="S::reedk@thevab.com::768be38e-2fb5-40ce-925d-bd8e9d9e3c31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7CE4D5C-88C2-4B39-A3D2-6BB2D8FB526E}" v="1" dt="2025-06-11T19:12:13.61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7" d="100"/>
          <a:sy n="77" d="100"/>
        </p:scale>
        <p:origin x="72" y="1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12" Type="http://schemas.openxmlformats.org/officeDocument/2006/relationships/customXml" Target="../customXml/item3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11" Type="http://schemas.openxmlformats.org/officeDocument/2006/relationships/customXml" Target="../customXml/item2.xml"/><Relationship Id="rId5" Type="http://schemas.openxmlformats.org/officeDocument/2006/relationships/theme" Target="theme/theme1.xml"/><Relationship Id="rId10" Type="http://schemas.openxmlformats.org/officeDocument/2006/relationships/customXml" Target="../customXml/item1.xml"/><Relationship Id="rId4" Type="http://schemas.openxmlformats.org/officeDocument/2006/relationships/viewProps" Target="viewProps.xml"/><Relationship Id="rId9" Type="http://schemas.microsoft.com/office/2018/10/relationships/authors" Target="author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ylan Breger" userId="9b3da09f-10fe-42ec-9aa5-9fa2a3e9cc20" providerId="ADAL" clId="{47CE4D5C-88C2-4B39-A3D2-6BB2D8FB526E}"/>
    <pc:docChg chg="addSld modSld">
      <pc:chgData name="Dylan Breger" userId="9b3da09f-10fe-42ec-9aa5-9fa2a3e9cc20" providerId="ADAL" clId="{47CE4D5C-88C2-4B39-A3D2-6BB2D8FB526E}" dt="2025-06-11T19:12:13.614" v="0"/>
      <pc:docMkLst>
        <pc:docMk/>
      </pc:docMkLst>
      <pc:sldChg chg="add">
        <pc:chgData name="Dylan Breger" userId="9b3da09f-10fe-42ec-9aa5-9fa2a3e9cc20" providerId="ADAL" clId="{47CE4D5C-88C2-4B39-A3D2-6BB2D8FB526E}" dt="2025-06-11T19:12:13.614" v="0"/>
        <pc:sldMkLst>
          <pc:docMk/>
          <pc:sldMk cId="3333292594" sldId="2147376534"/>
        </pc:sldMkLst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%</c:v>
                </c:pt>
              </c:strCache>
            </c:strRef>
          </c:tx>
          <c:dPt>
            <c:idx val="0"/>
            <c:bubble3D val="0"/>
            <c:spPr>
              <a:solidFill>
                <a:srgbClr val="1B1464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0361-4A62-B8BE-681BA92D2CC6}"/>
              </c:ext>
            </c:extLst>
          </c:dPt>
          <c:dPt>
            <c:idx val="1"/>
            <c:bubble3D val="0"/>
            <c:spPr>
              <a:solidFill>
                <a:srgbClr val="ED3C8D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0361-4A62-B8BE-681BA92D2CC6}"/>
              </c:ext>
            </c:extLst>
          </c:dPt>
          <c:dLbls>
            <c:dLbl>
              <c:idx val="0"/>
              <c:layout>
                <c:manualLayout>
                  <c:x val="-0.23701557446260699"/>
                  <c:y val="-0.16111675084797328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600" b="1" i="0" u="none" strike="noStrike" kern="1200" spc="0" baseline="0">
                        <a:solidFill>
                          <a:schemeClr val="bg1"/>
                        </a:solidFill>
                        <a:latin typeface="Helvetica" panose="020B0403020202020204" pitchFamily="34" charset="0"/>
                        <a:ea typeface="+mn-ea"/>
                        <a:cs typeface="+mn-cs"/>
                      </a:defRPr>
                    </a:pPr>
                    <a:fld id="{415E1328-9320-4F1C-A099-F3AB05D83D88}" type="CATEGORYNAME">
                      <a:rPr lang="en-US" sz="1600" u="sng">
                        <a:latin typeface="Helvetica" panose="020B0403020202020204" pitchFamily="34" charset="0"/>
                      </a:rPr>
                      <a:pPr>
                        <a:defRPr sz="1600">
                          <a:solidFill>
                            <a:schemeClr val="bg1"/>
                          </a:solidFill>
                          <a:latin typeface="Helvetica" panose="020B0403020202020204" pitchFamily="34" charset="0"/>
                        </a:defRPr>
                      </a:pPr>
                      <a:t>[CATEGORY NAME]</a:t>
                    </a:fld>
                    <a:r>
                      <a:rPr lang="en-US" sz="1600" baseline="0">
                        <a:latin typeface="Helvetica" panose="020B0403020202020204" pitchFamily="34" charset="0"/>
                      </a:rPr>
                      <a:t>
</a:t>
                    </a:r>
                    <a:fld id="{F758848E-1780-4D63-A533-4223E717FAF0}" type="PERCENTAGE">
                      <a:rPr lang="en-US" sz="2000" u="none" baseline="0">
                        <a:latin typeface="Helvetica" panose="020B0403020202020204" pitchFamily="34" charset="0"/>
                      </a:rPr>
                      <a:pPr>
                        <a:defRPr sz="1600">
                          <a:solidFill>
                            <a:schemeClr val="bg1"/>
                          </a:solidFill>
                          <a:latin typeface="Helvetica" panose="020B0403020202020204" pitchFamily="34" charset="0"/>
                        </a:defRPr>
                      </a:pPr>
                      <a:t>[PERCENTAGE]</a:t>
                    </a:fld>
                    <a:endParaRPr lang="en-US" sz="1600" baseline="0">
                      <a:latin typeface="Helvetica" panose="020B0403020202020204" pitchFamily="34" charset="0"/>
                    </a:endParaRP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600" b="1" i="0" u="none" strike="noStrike" kern="1200" spc="0" baseline="0">
                      <a:solidFill>
                        <a:schemeClr val="bg1"/>
                      </a:solidFill>
                      <a:latin typeface="Helvetica" panose="020B0403020202020204" pitchFamily="34" charset="0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44443511382771017"/>
                      <c:h val="0.39963761926643576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0361-4A62-B8BE-681BA92D2CC6}"/>
                </c:ext>
              </c:extLst>
            </c:dLbl>
            <c:dLbl>
              <c:idx val="1"/>
              <c:layout>
                <c:manualLayout>
                  <c:x val="0.2167623836802241"/>
                  <c:y val="-7.3232003485821486E-3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600" b="1" i="0" u="none" strike="noStrike" kern="1200" spc="0" baseline="0">
                        <a:solidFill>
                          <a:schemeClr val="bg1"/>
                        </a:solidFill>
                        <a:latin typeface="Helvetica" panose="020B0403020202020204" pitchFamily="34" charset="0"/>
                        <a:ea typeface="+mn-ea"/>
                        <a:cs typeface="+mn-cs"/>
                      </a:defRPr>
                    </a:pPr>
                    <a:fld id="{A96A02DB-8D47-4EF5-868B-D41C15DABCF9}" type="CATEGORYNAME">
                      <a:rPr lang="en-US" sz="1600" u="sng" dirty="0">
                        <a:latin typeface="Helvetica" panose="020B0403020202020204" pitchFamily="34" charset="0"/>
                      </a:rPr>
                      <a:pPr>
                        <a:defRPr sz="1600">
                          <a:solidFill>
                            <a:schemeClr val="bg1"/>
                          </a:solidFill>
                          <a:latin typeface="Helvetica" panose="020B0403020202020204" pitchFamily="34" charset="0"/>
                        </a:defRPr>
                      </a:pPr>
                      <a:t>[CATEGORY NAME]</a:t>
                    </a:fld>
                    <a:r>
                      <a:rPr lang="en-US" sz="1600" baseline="0">
                        <a:latin typeface="Helvetica" panose="020B0403020202020204" pitchFamily="34" charset="0"/>
                      </a:rPr>
                      <a:t>
</a:t>
                    </a:r>
                    <a:fld id="{6EF50928-3F73-4424-8E7D-5033213C9F13}" type="PERCENTAGE">
                      <a:rPr lang="en-US" sz="2000" baseline="0" dirty="0">
                        <a:latin typeface="Helvetica" panose="020B0403020202020204" pitchFamily="34" charset="0"/>
                      </a:rPr>
                      <a:pPr>
                        <a:defRPr sz="1600">
                          <a:solidFill>
                            <a:schemeClr val="bg1"/>
                          </a:solidFill>
                          <a:latin typeface="Helvetica" panose="020B0403020202020204" pitchFamily="34" charset="0"/>
                        </a:defRPr>
                      </a:pPr>
                      <a:t>[PERCENTAGE]</a:t>
                    </a:fld>
                    <a:endParaRPr lang="en-US" sz="1600" baseline="0">
                      <a:latin typeface="Helvetica" panose="020B0403020202020204" pitchFamily="34" charset="0"/>
                    </a:endParaRP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600" b="1" i="0" u="none" strike="noStrike" kern="1200" spc="0" baseline="0">
                      <a:solidFill>
                        <a:schemeClr val="bg1"/>
                      </a:solidFill>
                      <a:latin typeface="Helvetica" panose="020B0403020202020204" pitchFamily="34" charset="0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0361-4A62-B8BE-681BA92D2CC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spc="0" baseline="0">
                    <a:solidFill>
                      <a:schemeClr val="bg1"/>
                    </a:solidFill>
                    <a:latin typeface="Helvetica" panose="020B0403020202020204" pitchFamily="34" charset="0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Sheet1!$A$2:$A$3</c:f>
              <c:strCache>
                <c:ptCount val="2"/>
                <c:pt idx="0">
                  <c:v>Pay TV &amp; Broadcast</c:v>
                </c:pt>
                <c:pt idx="1">
                  <c:v>Streaming</c:v>
                </c:pt>
              </c:strCache>
            </c:strRef>
          </c:cat>
          <c:val>
            <c:numRef>
              <c:f>Sheet1!$B$2:$B$3</c:f>
              <c:numCache>
                <c:formatCode>0.0%</c:formatCode>
                <c:ptCount val="2"/>
                <c:pt idx="0">
                  <c:v>0.85899999999999999</c:v>
                </c:pt>
                <c:pt idx="1">
                  <c:v>0.14099999999999999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0361-4A62-B8BE-681BA92D2CC6}"/>
            </c:ext>
          </c:extLst>
        </c:ser>
        <c:dLbls>
          <c:dLblPos val="outEnd"/>
          <c:showLegendKey val="0"/>
          <c:showVal val="0"/>
          <c:showCatName val="1"/>
          <c:showSerName val="0"/>
          <c:showPercent val="0"/>
          <c:showBubbleSize val="0"/>
          <c:showLeaderLines val="1"/>
        </c:dLbls>
        <c:firstSliceAng val="294"/>
      </c:pie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cs:styleClr val="auto"/>
    </cs:fontRef>
    <cs:defRPr sz="133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33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4B558B-ADF8-93F3-3C3C-511FB0C2A44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DEFA05B-A418-ECB1-8CB9-65C332EE60B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3B7006-1706-1D6B-FA12-118444D2C3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37FD5-5524-4BFD-AFE2-0F11EF6EC1A2}" type="datetimeFigureOut">
              <a:rPr lang="en-US" smtClean="0"/>
              <a:t>6/11/2025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DA3CC1-84BD-418B-29A7-27A53EA8BC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DE8438B-BD71-EBDC-026C-BE6B3AA542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9DCC24-20B9-4218-89B2-CC602EF48D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7524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12130D-0CFA-D43C-27FD-3CF1FFAF52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6A89F0A-3F67-7071-F467-2A199C976FA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9D76850-525C-4512-ED80-C5D52E64F5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37FD5-5524-4BFD-AFE2-0F11EF6EC1A2}" type="datetimeFigureOut">
              <a:rPr lang="en-US" smtClean="0"/>
              <a:t>6/11/2025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EE1D62E-6570-A98D-45EF-A2564F9C67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91703E-EAEE-03C7-1234-1281F6CC56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9DCC24-20B9-4218-89B2-CC602EF48D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81311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934D4C8-C767-8E01-4ECF-21E38FAA4A6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023A5F9-5834-1ACC-40EB-C9B097FB709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B755FDC-EC7F-3E2E-6D23-BD4A5E1943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37FD5-5524-4BFD-AFE2-0F11EF6EC1A2}" type="datetimeFigureOut">
              <a:rPr lang="en-US" smtClean="0"/>
              <a:t>6/11/2025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6609C53-600C-FF4F-EDB9-F9E6017A4C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E6507E5-8D58-79A4-EC79-F2CAE52E38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9DCC24-20B9-4218-89B2-CC602EF48D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5402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283773-4620-3F95-F277-1C3EDA7081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B77B63-7632-87CC-85AB-ADAE9821D2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BC93998-B917-3998-9340-BD412BC2B7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37FD5-5524-4BFD-AFE2-0F11EF6EC1A2}" type="datetimeFigureOut">
              <a:rPr lang="en-US" smtClean="0"/>
              <a:t>6/11/2025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A32F7A-7834-6622-C1E0-4CB036D862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49ABE18-DC3D-3BBA-9FE5-0ABC8F7AF7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9DCC24-20B9-4218-89B2-CC602EF48D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23437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B94DC5-41AA-E489-FFB4-933C8283A4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A7CA8D9-FF41-DD09-2509-18CFB8A52F8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2BC8F1C-B9E8-1950-7033-AD5A43EBC8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37FD5-5524-4BFD-AFE2-0F11EF6EC1A2}" type="datetimeFigureOut">
              <a:rPr lang="en-US" smtClean="0"/>
              <a:t>6/11/2025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74E315-E849-6A54-0D93-DA2D9A2B52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E898D1-D4B0-68A7-283E-0DFB687A4F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9DCC24-20B9-4218-89B2-CC602EF48D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57624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A5EA38-E279-84D6-E141-762FF19A04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69F353-71E5-F3D1-C8BC-B3E54B87ADA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0FCA520-F437-CBE7-5136-2599E4465A9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A8844D4-FA1D-1A49-C658-496FE989B2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37FD5-5524-4BFD-AFE2-0F11EF6EC1A2}" type="datetimeFigureOut">
              <a:rPr lang="en-US" smtClean="0"/>
              <a:t>6/11/2025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F3AB553-744E-913C-9948-C2313048F0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27D2620-4307-D913-2DDD-5188849BCB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9DCC24-20B9-4218-89B2-CC602EF48D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09353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3C449E-24AA-ECB7-D244-9DE82B8124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9988A7E-87A7-F0DC-A1AC-8C05FF8D251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37C6534-C9A2-086F-CEEA-B6DB2EB3EA3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FCFE562-6487-C7ED-3169-904F4560791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60ECCB2-D0D1-1A02-787D-DB00EA566B1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51D6511-8B6D-01F1-CC76-633F29ED62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37FD5-5524-4BFD-AFE2-0F11EF6EC1A2}" type="datetimeFigureOut">
              <a:rPr lang="en-US" smtClean="0"/>
              <a:t>6/11/2025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0E84684-1BD7-8F22-4314-BA095660B4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BEDEC1E-14FA-9065-7A86-D36987CC30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9DCC24-20B9-4218-89B2-CC602EF48D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01391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9F4558-6D6F-74DE-0F77-39F5FEC703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652C449-F091-8583-1992-CA3B4DD9AA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37FD5-5524-4BFD-AFE2-0F11EF6EC1A2}" type="datetimeFigureOut">
              <a:rPr lang="en-US" smtClean="0"/>
              <a:t>6/11/2025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585A068-8F2F-6500-E145-71CCB8175C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8DACA8B-ECAA-F915-87D6-75BA855372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9DCC24-20B9-4218-89B2-CC602EF48D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54378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7D33998-F67B-A3C6-9303-74AC5383FD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37FD5-5524-4BFD-AFE2-0F11EF6EC1A2}" type="datetimeFigureOut">
              <a:rPr lang="en-US" smtClean="0"/>
              <a:t>6/11/2025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D0BBC1B-F989-24FA-AA88-9B47DA3D1A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879E79C-E439-FD61-10B9-107C6CB8EC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9DCC24-20B9-4218-89B2-CC602EF48D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21769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FDE412-A3C4-6054-AB33-A204B5A519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075956-86BE-F99B-EF31-83E9D7366A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4F95DC3-65F8-969C-31EF-367436CDCEA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44E7533-97C5-BEB3-154F-64ED37BF54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37FD5-5524-4BFD-AFE2-0F11EF6EC1A2}" type="datetimeFigureOut">
              <a:rPr lang="en-US" smtClean="0"/>
              <a:t>6/11/2025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1E79AEE-ACC4-0B39-4C9A-6401B0F258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86B3064-4F80-8A4F-6545-0A37B10BE9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9DCC24-20B9-4218-89B2-CC602EF48D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08928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194107-4A55-6C32-B395-EF396A10F7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73EA9ED-60DE-4412-BCFA-5A927459C3F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5AB06EC-EDAB-4B01-6EE0-CE3341C9B46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E0EF8B0-9CB0-D057-F144-5D0D4DE043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37FD5-5524-4BFD-AFE2-0F11EF6EC1A2}" type="datetimeFigureOut">
              <a:rPr lang="en-US" smtClean="0"/>
              <a:t>6/11/2025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5CCB9AC-EADE-F65F-6398-9603972B57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C9974DD-F91B-64A6-C360-AC22B3E90D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9DCC24-20B9-4218-89B2-CC602EF48D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82715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CDA5646-912F-CA90-0891-FFD194D142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44E806F-AE21-B093-85A5-2B0042A3D5D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0D4D46-DC5C-2CA2-3112-569C06B20ED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5F37FD5-5524-4BFD-AFE2-0F11EF6EC1A2}" type="datetimeFigureOut">
              <a:rPr lang="en-US" smtClean="0"/>
              <a:t>6/11/2025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7079D86-3825-A688-A2F2-9BB02A80BAD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CFAD11-3073-7A96-10AD-9B07B297685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59DCC24-20B9-4218-89B2-CC602EF48D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84197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thevab.com/insights" TargetMode="External"/><Relationship Id="rId7" Type="http://schemas.openxmlformats.org/officeDocument/2006/relationships/hyperlink" Target="https://www.comscore.com/Insights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.png"/><Relationship Id="rId5" Type="http://schemas.openxmlformats.org/officeDocument/2006/relationships/hyperlink" Target="https://thevab.com/signin?utm_source=grab-and-go&amp;utm_medium=vab-insights&amp;utm_campaign=" TargetMode="External"/><Relationship Id="rId4" Type="http://schemas.openxmlformats.org/officeDocument/2006/relationships/chart" Target="../charts/char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DC05240-C3D5-02E0-7B81-E4C7453FE9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FB1EA264-9EBB-407C-FB1E-660695E4BF30}"/>
              </a:ext>
            </a:extLst>
          </p:cNvPr>
          <p:cNvSpPr/>
          <p:nvPr/>
        </p:nvSpPr>
        <p:spPr>
          <a:xfrm>
            <a:off x="0" y="1685013"/>
            <a:ext cx="12192000" cy="5172987"/>
          </a:xfrm>
          <a:prstGeom prst="rect">
            <a:avLst/>
          </a:prstGeom>
          <a:solidFill>
            <a:srgbClr val="E2E8F1"/>
          </a:solidFill>
          <a:ln>
            <a:solidFill>
              <a:srgbClr val="E2E8F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0B6E8B9-B0EB-498D-728F-E4732C66199B}"/>
              </a:ext>
            </a:extLst>
          </p:cNvPr>
          <p:cNvSpPr txBox="1"/>
          <p:nvPr/>
        </p:nvSpPr>
        <p:spPr>
          <a:xfrm>
            <a:off x="483207" y="6068207"/>
            <a:ext cx="11538916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Source: Comscore, </a:t>
            </a:r>
            <a:r>
              <a:rPr kumimoji="0" lang="en-US" sz="700" b="0" i="1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The Score Report</a:t>
            </a:r>
            <a:r>
              <a:rPr kumimoji="0" lang="en-US" sz="7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; via Evan Shapiro, ESHAP Media War &amp; Peace Blog, ‘MEDIA BUYING NO-NOs,’ 3/12/25. Note: ACR data directly from OEMs are not currently captured, so Roku, Samsung, LG, Vizio, and TCL are not yet included within </a:t>
            </a:r>
            <a:r>
              <a:rPr kumimoji="0" lang="en-US" sz="700" b="0" i="1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The Score Report</a:t>
            </a:r>
            <a:r>
              <a:rPr kumimoji="0" lang="en-US" sz="7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.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967C206F-D1AA-C21F-44AE-573B8329EB14}"/>
              </a:ext>
            </a:extLst>
          </p:cNvPr>
          <p:cNvSpPr/>
          <p:nvPr/>
        </p:nvSpPr>
        <p:spPr>
          <a:xfrm>
            <a:off x="-3" y="0"/>
            <a:ext cx="2626471" cy="254356"/>
          </a:xfrm>
          <a:prstGeom prst="rect">
            <a:avLst/>
          </a:prstGeom>
          <a:solidFill>
            <a:srgbClr val="1B1464"/>
          </a:solidFill>
          <a:ln>
            <a:solidFill>
              <a:srgbClr val="1B146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CTV Share of Ad Voice by Platform 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72E8AC37-7E63-D3D1-7158-60435891BF69}"/>
              </a:ext>
            </a:extLst>
          </p:cNvPr>
          <p:cNvSpPr txBox="1"/>
          <p:nvPr/>
        </p:nvSpPr>
        <p:spPr>
          <a:xfrm>
            <a:off x="10267952" y="26057"/>
            <a:ext cx="19240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Scan or click to access more video ad insights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74C39BDC-DBC4-05A4-8060-55CD26EC8E0F}"/>
              </a:ext>
            </a:extLst>
          </p:cNvPr>
          <p:cNvSpPr/>
          <p:nvPr/>
        </p:nvSpPr>
        <p:spPr>
          <a:xfrm>
            <a:off x="10267952" y="0"/>
            <a:ext cx="1924048" cy="1671565"/>
          </a:xfrm>
          <a:prstGeom prst="rect">
            <a:avLst/>
          </a:prstGeom>
          <a:noFill/>
          <a:ln w="28575">
            <a:solidFill>
              <a:srgbClr val="ED3C8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77A4CBE7-6862-CC87-EBE3-28FB72B7A3C1}"/>
              </a:ext>
            </a:extLst>
          </p:cNvPr>
          <p:cNvSpPr txBox="1"/>
          <p:nvPr/>
        </p:nvSpPr>
        <p:spPr>
          <a:xfrm>
            <a:off x="0" y="1676021"/>
            <a:ext cx="12170481" cy="5078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400" b="0" i="0" u="none" strike="noStrike" kern="1200" spc="0" baseline="0">
                <a:solidFill>
                  <a:prstClr val="black">
                    <a:lumMod val="65000"/>
                    <a:lumOff val="35000"/>
                  </a:prstClr>
                </a:solidFill>
                <a:latin typeface="+mn-lt"/>
                <a:ea typeface="+mn-ea"/>
                <a:cs typeface="+mn-cs"/>
              </a:defRPr>
            </a:pPr>
            <a:r>
              <a:rPr kumimoji="0" lang="en-US" sz="1600" b="1" i="0" u="sng" strike="noStrike" kern="1200" cap="none" spc="0" normalizeH="0" baseline="0" noProof="0" dirty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Share of Total CTV Ad Time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400" b="0" i="0" u="none" strike="noStrike" kern="1200" spc="0" baseline="0">
                <a:solidFill>
                  <a:prstClr val="black">
                    <a:lumMod val="65000"/>
                    <a:lumOff val="35000"/>
                  </a:prstClr>
                </a:solidFill>
                <a:latin typeface="+mn-lt"/>
                <a:ea typeface="+mn-ea"/>
                <a:cs typeface="+mn-cs"/>
              </a:defRPr>
            </a:pPr>
            <a:r>
              <a:rPr lang="en-US" sz="1100" dirty="0">
                <a:solidFill>
                  <a:srgbClr val="1F1A62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FY</a:t>
            </a: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 2024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7E326281-4FEF-63A5-3AC4-36EF7510F3F2}"/>
              </a:ext>
            </a:extLst>
          </p:cNvPr>
          <p:cNvSpPr/>
          <p:nvPr/>
        </p:nvSpPr>
        <p:spPr>
          <a:xfrm>
            <a:off x="179108" y="437162"/>
            <a:ext cx="9947872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In 2024, 86% of all ad time on CTV was viewed on Pay TV and Broadcast platforms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34A313D0-9929-616C-AD37-460245FD4DF8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"/>
          <a:stretch/>
        </p:blipFill>
        <p:spPr>
          <a:xfrm>
            <a:off x="483207" y="6519043"/>
            <a:ext cx="11708793" cy="350107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B050F07F-DFA6-B4C5-A68E-D0FD8845B773}"/>
              </a:ext>
            </a:extLst>
          </p:cNvPr>
          <p:cNvSpPr/>
          <p:nvPr/>
        </p:nvSpPr>
        <p:spPr>
          <a:xfrm>
            <a:off x="483207" y="6533170"/>
            <a:ext cx="1168727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sng" strike="noStrike" kern="1200" cap="none" spc="150" normalizeH="0" baseline="0" noProof="0">
                <a:ln>
                  <a:noFill/>
                </a:ln>
                <a:solidFill>
                  <a:srgbClr val="00BFF2"/>
                </a:solidFill>
                <a:effectLst/>
                <a:uLnTx/>
                <a:uFillTx/>
                <a:latin typeface="Helvetica" pitchFamily="2" charset="0"/>
                <a:ea typeface="Open Sans" panose="020B0606030504020204" pitchFamily="34" charset="0"/>
                <a:cs typeface="Open Sans" panose="020B060603050402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theVAB.com/insights</a:t>
            </a:r>
            <a:endParaRPr kumimoji="0" lang="en-US" sz="1800" b="1" i="0" u="sng" strike="noStrike" kern="1200" cap="none" spc="150" normalizeH="0" baseline="0" noProof="0">
              <a:ln>
                <a:noFill/>
              </a:ln>
              <a:solidFill>
                <a:srgbClr val="00BFF2"/>
              </a:solidFill>
              <a:effectLst/>
              <a:uLnTx/>
              <a:uFillTx/>
              <a:latin typeface="Helvetica" pitchFamily="2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graphicFrame>
        <p:nvGraphicFramePr>
          <p:cNvPr id="16" name="Chart 15">
            <a:extLst>
              <a:ext uri="{FF2B5EF4-FFF2-40B4-BE49-F238E27FC236}">
                <a16:creationId xmlns:a16="http://schemas.microsoft.com/office/drawing/2014/main" id="{C8A57345-14FA-EE1F-7CC7-7C0B980C2AB5}"/>
              </a:ext>
            </a:extLst>
          </p:cNvPr>
          <p:cNvGraphicFramePr/>
          <p:nvPr/>
        </p:nvGraphicFramePr>
        <p:xfrm>
          <a:off x="2908570" y="2064853"/>
          <a:ext cx="6322979" cy="409889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pic>
        <p:nvPicPr>
          <p:cNvPr id="6" name="Picture 2">
            <a:hlinkClick r:id="rId5"/>
            <a:extLst>
              <a:ext uri="{FF2B5EF4-FFF2-40B4-BE49-F238E27FC236}">
                <a16:creationId xmlns:a16="http://schemas.microsoft.com/office/drawing/2014/main" id="{47528C67-1158-CFD6-F632-407144638C6D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6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8627" t="8925" r="8225" b="7734"/>
          <a:stretch/>
        </p:blipFill>
        <p:spPr bwMode="auto">
          <a:xfrm>
            <a:off x="10676741" y="521763"/>
            <a:ext cx="1106470" cy="11090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hlinkClick r:id="rId7"/>
            <a:extLst>
              <a:ext uri="{FF2B5EF4-FFF2-40B4-BE49-F238E27FC236}">
                <a16:creationId xmlns:a16="http://schemas.microsoft.com/office/drawing/2014/main" id="{B65724B5-2A8D-CF85-153A-731A2D7EE829}"/>
              </a:ext>
            </a:extLst>
          </p:cNvPr>
          <p:cNvSpPr txBox="1">
            <a:spLocks/>
          </p:cNvSpPr>
          <p:nvPr/>
        </p:nvSpPr>
        <p:spPr>
          <a:xfrm>
            <a:off x="-3" y="6259447"/>
            <a:ext cx="12202272" cy="276999"/>
          </a:xfrm>
          <a:prstGeom prst="rect">
            <a:avLst/>
          </a:prstGeom>
          <a:solidFill>
            <a:srgbClr val="ED3C8D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1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Click here for more insights from </a:t>
            </a:r>
            <a:r>
              <a:rPr kumimoji="0" lang="en-US" sz="1200" b="1" i="1" u="sng" strike="noStrike" kern="1200" cap="none" spc="0" normalizeH="0" baseline="0" noProof="0">
                <a:ln>
                  <a:noFill/>
                </a:ln>
                <a:solidFill>
                  <a:srgbClr val="FFE60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Comscore</a:t>
            </a:r>
            <a:endParaRPr kumimoji="0" lang="en-US" sz="1200" b="1" i="1" u="sng" strike="noStrike" kern="1200" cap="none" spc="0" normalizeH="0" baseline="0" noProof="0">
              <a:ln>
                <a:noFill/>
              </a:ln>
              <a:solidFill>
                <a:srgbClr val="FFE600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332925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24291D3CFFFB3468A8BEBC160241642" ma:contentTypeVersion="18" ma:contentTypeDescription="Create a new document." ma:contentTypeScope="" ma:versionID="387be907f486394efa0aa922f6891cb4">
  <xsd:schema xmlns:xsd="http://www.w3.org/2001/XMLSchema" xmlns:xs="http://www.w3.org/2001/XMLSchema" xmlns:p="http://schemas.microsoft.com/office/2006/metadata/properties" xmlns:ns2="97cdb7a3-d8d8-4d5a-8559-ae518cf29f49" xmlns:ns3="8ffbcc2d-a520-42b9-8ca7-e090664160a6" targetNamespace="http://schemas.microsoft.com/office/2006/metadata/properties" ma:root="true" ma:fieldsID="5bf9659b688e4d2890b1db6b33d4e217" ns2:_="" ns3:_="">
    <xsd:import namespace="97cdb7a3-d8d8-4d5a-8559-ae518cf29f49"/>
    <xsd:import namespace="8ffbcc2d-a520-42b9-8ca7-e090664160a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LengthInSecond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7cdb7a3-d8d8-4d5a-8559-ae518cf29f4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8c637ead-fd64-45b4-abde-ec2d09ec102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ffbcc2d-a520-42b9-8ca7-e090664160a6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192ae5e6-0bf7-4809-94d2-b453c12df252}" ma:internalName="TaxCatchAll" ma:showField="CatchAllData" ma:web="8ffbcc2d-a520-42b9-8ca7-e090664160a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8ffbcc2d-a520-42b9-8ca7-e090664160a6" xsi:nil="true"/>
    <lcf76f155ced4ddcb4097134ff3c332f xmlns="97cdb7a3-d8d8-4d5a-8559-ae518cf29f49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5D28EF24-11B7-46DD-97E6-BAEBAC0782A8}"/>
</file>

<file path=customXml/itemProps2.xml><?xml version="1.0" encoding="utf-8"?>
<ds:datastoreItem xmlns:ds="http://schemas.openxmlformats.org/officeDocument/2006/customXml" ds:itemID="{33997E92-1F1B-4C5E-A411-F8036DB3ACB8}"/>
</file>

<file path=customXml/itemProps3.xml><?xml version="1.0" encoding="utf-8"?>
<ds:datastoreItem xmlns:ds="http://schemas.openxmlformats.org/officeDocument/2006/customXml" ds:itemID="{DD2F3CF7-98CC-4388-B867-1C4C946C201A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119</Words>
  <Application>Microsoft Office PowerPoint</Application>
  <PresentationFormat>Widescreen</PresentationFormat>
  <Paragraphs>10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Aptos</vt:lpstr>
      <vt:lpstr>Aptos Display</vt:lpstr>
      <vt:lpstr>Arial</vt:lpstr>
      <vt:lpstr>Calibri</vt:lpstr>
      <vt:lpstr>Helvetica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Dylan Breger</dc:creator>
  <cp:lastModifiedBy>Dylan Breger</cp:lastModifiedBy>
  <cp:revision>1</cp:revision>
  <dcterms:created xsi:type="dcterms:W3CDTF">2025-06-11T19:12:12Z</dcterms:created>
  <dcterms:modified xsi:type="dcterms:W3CDTF">2025-06-11T19:12:23Z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0x010100C24291D3CFFFB3468A8BEBC160241642</vt:lpwstr>
  </property>
</Properties>
</file>