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14747422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13BD982-7CE6-4A25-A50A-C86627927416}" v="1" dt="2025-09-09T20:51:42.07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" d="100"/>
          <a:sy n="22" d="100"/>
        </p:scale>
        <p:origin x="370" y="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2.xml"/><Relationship Id="rId5" Type="http://schemas.openxmlformats.org/officeDocument/2006/relationships/viewProps" Target="viewProps.xml"/><Relationship Id="rId10" Type="http://schemas.openxmlformats.org/officeDocument/2006/relationships/customXml" Target="../customXml/item1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D81AFA50-692E-4678-A384-3793507736DC}"/>
    <pc:docChg chg="addSld modSld">
      <pc:chgData name="Dylan Breger" userId="9b3da09f-10fe-42ec-9aa5-9fa2a3e9cc20" providerId="ADAL" clId="{D81AFA50-692E-4678-A384-3793507736DC}" dt="2025-09-09T20:51:42.074" v="0"/>
      <pc:docMkLst>
        <pc:docMk/>
      </pc:docMkLst>
      <pc:sldChg chg="add">
        <pc:chgData name="Dylan Breger" userId="9b3da09f-10fe-42ec-9aa5-9fa2a3e9cc20" providerId="ADAL" clId="{D81AFA50-692E-4678-A384-3793507736DC}" dt="2025-09-09T20:51:42.074" v="0"/>
        <pc:sldMkLst>
          <pc:docMk/>
          <pc:sldMk cId="1346172083" sldId="2147474222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2819658182764283"/>
          <c:y val="8.6157607329976238E-2"/>
          <c:w val="0.64462376154967782"/>
          <c:h val="0.91384240873157696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Increase</c:v>
                </c:pt>
              </c:strCache>
            </c:strRef>
          </c:tx>
          <c:spPr>
            <a:solidFill>
              <a:srgbClr val="4EBEA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Helvetica" panose="020B0604020202020204"/>
                    <a:ea typeface="+mn-ea"/>
                    <a:cs typeface="Helvetica" panose="020B0604020202020204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Audience reach and engagement metrics</c:v>
                </c:pt>
                <c:pt idx="1">
                  <c:v>Attribution linking TV ad exposures to specific consumer actions or purchase decisions</c:v>
                </c:pt>
                <c:pt idx="2">
                  <c:v>Web traffic data following TV ad airing</c:v>
                </c:pt>
                <c:pt idx="3">
                  <c:v>Real-time performance measurement</c:v>
                </c:pt>
                <c:pt idx="4">
                  <c:v>Direct access to measurement/attribution within a buying platform</c:v>
                </c:pt>
                <c:pt idx="5">
                  <c:v>Brand lift metrics</c:v>
                </c:pt>
                <c:pt idx="6">
                  <c:v>The ability to choose from multiple solution providers to measure performance</c:v>
                </c:pt>
              </c:strCache>
            </c:strRef>
          </c:cat>
          <c:val>
            <c:numRef>
              <c:f>Sheet1!$B$2:$B$8</c:f>
              <c:numCache>
                <c:formatCode>0%</c:formatCode>
                <c:ptCount val="7"/>
                <c:pt idx="0">
                  <c:v>0.68</c:v>
                </c:pt>
                <c:pt idx="1">
                  <c:v>0.63</c:v>
                </c:pt>
                <c:pt idx="2">
                  <c:v>0.59</c:v>
                </c:pt>
                <c:pt idx="3">
                  <c:v>0.54</c:v>
                </c:pt>
                <c:pt idx="4">
                  <c:v>0.53</c:v>
                </c:pt>
                <c:pt idx="5">
                  <c:v>0.45</c:v>
                </c:pt>
                <c:pt idx="6">
                  <c:v>0.45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6B8-4E57-A056-AC963A891C9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 Change</c:v>
                </c:pt>
              </c:strCache>
            </c:strRef>
          </c:tx>
          <c:spPr>
            <a:solidFill>
              <a:srgbClr val="1B146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Helvetica" panose="020B0604020202020204"/>
                    <a:ea typeface="+mn-ea"/>
                    <a:cs typeface="Helvetica" panose="020B0604020202020204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Audience reach and engagement metrics</c:v>
                </c:pt>
                <c:pt idx="1">
                  <c:v>Attribution linking TV ad exposures to specific consumer actions or purchase decisions</c:v>
                </c:pt>
                <c:pt idx="2">
                  <c:v>Web traffic data following TV ad airing</c:v>
                </c:pt>
                <c:pt idx="3">
                  <c:v>Real-time performance measurement</c:v>
                </c:pt>
                <c:pt idx="4">
                  <c:v>Direct access to measurement/attribution within a buying platform</c:v>
                </c:pt>
                <c:pt idx="5">
                  <c:v>Brand lift metrics</c:v>
                </c:pt>
                <c:pt idx="6">
                  <c:v>The ability to choose from multiple solution providers to measure performance</c:v>
                </c:pt>
              </c:strCache>
            </c:strRef>
          </c:cat>
          <c:val>
            <c:numRef>
              <c:f>Sheet1!$C$2:$C$8</c:f>
              <c:numCache>
                <c:formatCode>0%</c:formatCode>
                <c:ptCount val="7"/>
                <c:pt idx="0">
                  <c:v>0.1</c:v>
                </c:pt>
                <c:pt idx="1">
                  <c:v>0.13</c:v>
                </c:pt>
                <c:pt idx="2">
                  <c:v>0.12</c:v>
                </c:pt>
                <c:pt idx="3">
                  <c:v>0.12</c:v>
                </c:pt>
                <c:pt idx="4">
                  <c:v>0.13</c:v>
                </c:pt>
                <c:pt idx="5">
                  <c:v>0.14000000000000001</c:v>
                </c:pt>
                <c:pt idx="6">
                  <c:v>0.12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6B8-4E57-A056-AC963A891C9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Decrease</c:v>
                </c:pt>
              </c:strCache>
            </c:strRef>
          </c:tx>
          <c:spPr>
            <a:solidFill>
              <a:srgbClr val="ED3C8D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Helvetica" panose="020B0604020202020204"/>
                    <a:ea typeface="+mn-ea"/>
                    <a:cs typeface="Helvetica" panose="020B0604020202020204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Audience reach and engagement metrics</c:v>
                </c:pt>
                <c:pt idx="1">
                  <c:v>Attribution linking TV ad exposures to specific consumer actions or purchase decisions</c:v>
                </c:pt>
                <c:pt idx="2">
                  <c:v>Web traffic data following TV ad airing</c:v>
                </c:pt>
                <c:pt idx="3">
                  <c:v>Real-time performance measurement</c:v>
                </c:pt>
                <c:pt idx="4">
                  <c:v>Direct access to measurement/attribution within a buying platform</c:v>
                </c:pt>
                <c:pt idx="5">
                  <c:v>Brand lift metrics</c:v>
                </c:pt>
                <c:pt idx="6">
                  <c:v>The ability to choose from multiple solution providers to measure performance</c:v>
                </c:pt>
              </c:strCache>
            </c:strRef>
          </c:cat>
          <c:val>
            <c:numRef>
              <c:f>Sheet1!$D$2:$D$8</c:f>
              <c:numCache>
                <c:formatCode>0%</c:formatCode>
                <c:ptCount val="7"/>
                <c:pt idx="0">
                  <c:v>0.22</c:v>
                </c:pt>
                <c:pt idx="1">
                  <c:v>0.24</c:v>
                </c:pt>
                <c:pt idx="2">
                  <c:v>0.28999999999999998</c:v>
                </c:pt>
                <c:pt idx="3">
                  <c:v>0.34</c:v>
                </c:pt>
                <c:pt idx="4">
                  <c:v>0.34</c:v>
                </c:pt>
                <c:pt idx="5">
                  <c:v>0.41</c:v>
                </c:pt>
                <c:pt idx="6">
                  <c:v>0.43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6B8-4E57-A056-AC963A891C9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100"/>
        <c:axId val="1961424512"/>
        <c:axId val="1916447184"/>
      </c:barChart>
      <c:catAx>
        <c:axId val="196142451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r">
              <a:defRPr sz="1400" b="0" i="0" u="none" strike="noStrike" kern="1200" baseline="0">
                <a:solidFill>
                  <a:srgbClr val="1B1464"/>
                </a:solidFill>
                <a:latin typeface="Helvetica" panose="020B0604020202020204"/>
                <a:ea typeface="+mn-ea"/>
                <a:cs typeface="Helvetica" panose="020B0604020202020204"/>
              </a:defRPr>
            </a:pPr>
            <a:endParaRPr lang="en-US"/>
          </a:p>
        </c:txPr>
        <c:crossAx val="1916447184"/>
        <c:crosses val="autoZero"/>
        <c:auto val="1"/>
        <c:lblAlgn val="ctr"/>
        <c:lblOffset val="100"/>
        <c:noMultiLvlLbl val="0"/>
      </c:catAx>
      <c:valAx>
        <c:axId val="1916447184"/>
        <c:scaling>
          <c:orientation val="minMax"/>
          <c:max val="1"/>
        </c:scaling>
        <c:delete val="1"/>
        <c:axPos val="t"/>
        <c:numFmt formatCode="0%" sourceLinked="1"/>
        <c:majorTickMark val="none"/>
        <c:minorTickMark val="none"/>
        <c:tickLblPos val="nextTo"/>
        <c:crossAx val="19614245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4335132725217743"/>
          <c:y val="5.8462094256149413E-4"/>
          <c:w val="0.32479777691686468"/>
          <c:h val="7.822910603745129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rgbClr val="1B1464"/>
              </a:solidFill>
              <a:latin typeface="Helvetica" panose="020B0604020202020204"/>
              <a:ea typeface="+mn-ea"/>
              <a:cs typeface="Helvetica" panose="020B0604020202020204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400">
          <a:solidFill>
            <a:srgbClr val="1B1464"/>
          </a:solidFill>
          <a:latin typeface="Helvetica" panose="020B0604020202020204"/>
          <a:cs typeface="Helvetica" panose="020B0604020202020204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2B1512-895B-40CB-9E68-0131385CADCE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56BA43-066D-4FDA-AD78-7DC0010988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235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0F2A5C-8F9E-DE68-AE32-42C5B65E5D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605F398-B3BC-301D-15FB-856D51EB5D3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DE584D7-2372-E2D3-C0DB-AD6B032CCB1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751A15-FE60-F6AB-B26B-2FC8965DDC7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945C460-F1C7-47B5-B7A9-606210A0258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218047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CEE3BB-2368-AE56-4778-E0CCE2296A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52EE7D-2660-360A-6121-E4F0A1ABD8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3C268E-E916-8D94-41A6-1B098D3F1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79609-D515-4839-BA56-E1437422302E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D73BEC-F0E6-6EA8-F081-E6BA68D51B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C6725D-D75D-6635-F6AA-5BD50EB9FE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2DE53-0117-4BB0-A46E-59900D8209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091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8703B9-66B7-6C45-7DB8-75CD693F08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183B996-55D6-5554-6B19-EB1BF668B9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ACD278-6E47-9420-2AC4-00557D45B1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79609-D515-4839-BA56-E1437422302E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6E86B4-9259-E257-15A7-84F43E9FE5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683F34-4EB9-BA2A-6A06-CB8A4D87FA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2DE53-0117-4BB0-A46E-59900D8209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286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DCCA2BE-0796-EF15-FC30-680AC9B1C4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7AFB88-99B5-0613-3839-A5F512B4EC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CA6634-4AAA-7033-3F01-D6E7E562C5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79609-D515-4839-BA56-E1437422302E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EF9B17-A655-0E54-19C3-5F68236C56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0499EF-06D3-72AC-0B86-B6975A6BB3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2DE53-0117-4BB0-A46E-59900D8209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7270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C6AB96-CDDB-C2EF-368E-BF4417356C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091A45-E656-4C43-7820-32F51350C2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C63EB0-EE95-8D20-1D9C-F61086EF6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79609-D515-4839-BA56-E1437422302E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69CC65-873B-B39A-F69C-1E5A2433C7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010BFA-CBB5-50E3-DFBE-66451158A0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2DE53-0117-4BB0-A46E-59900D8209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981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1EA9E1-2D1C-8A91-AEF2-7933EAC7A3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B0CE1F-C2EA-0ECB-0055-4A87327564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D7A24D-1E87-4132-2217-E8EC68D997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79609-D515-4839-BA56-E1437422302E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BD8A42-521A-C6E0-1491-B0FB28FDAD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5127D3-8289-6D46-5630-A3037C0A4D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2DE53-0117-4BB0-A46E-59900D8209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328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D16F10-68C1-756C-12E5-0B047A62D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CCA5CE-1E69-3919-6DAF-2C50599CCE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57CAAC-15B3-62D0-92B2-A23A76924B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32530B-D371-7E98-91E9-9F85E42AC4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79609-D515-4839-BA56-E1437422302E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8B1FFF-9C58-9E00-12EA-01DFBBAB36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23A070-FEAE-739E-958C-332C70693B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2DE53-0117-4BB0-A46E-59900D8209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818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7FA443-DC9C-332D-31A2-A53CD26BED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3E0307-6FE9-F569-991C-87A21F1B77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CB570A-61C7-39CE-1819-3A090BF3B7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473217D-9065-367B-E785-6F4E68AD7E3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CB48D64-866F-B3A4-655A-6CE8556660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E8A0F32-AD9D-F773-7D4E-AEF12E471D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79609-D515-4839-BA56-E1437422302E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358FE59-81DF-16E3-917E-758006C3D8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1B9090A-0693-A819-DA3E-8C892A5938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2DE53-0117-4BB0-A46E-59900D8209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7470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64E274-3AC1-9FCB-EDDD-5B2FFA74EB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9A2A405-0CF8-AB53-E2D6-D1B3C7A4B9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79609-D515-4839-BA56-E1437422302E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F5E5365-D2D3-C5D6-E7CC-BC044EBF62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0E1C246-01F9-D036-069F-7FFF015E2D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2DE53-0117-4BB0-A46E-59900D8209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0109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91C6BBF-7CCB-F05A-0115-6132B51662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79609-D515-4839-BA56-E1437422302E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7CFCF85-5C93-A819-43E1-78F45FDAB8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873923-32A9-9BA5-F12F-A9D63BC784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2DE53-0117-4BB0-A46E-59900D8209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8405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2335AD-CEE0-DCE9-2102-CB92C97510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84F2B8-81E2-E006-7EE3-EFBAFC7280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FED20C-8F34-D904-AE12-6B2BFB6F80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22B9FB-1C55-4DC0-9A44-77F8FFDE15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79609-D515-4839-BA56-E1437422302E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EC8051-AC73-43F0-4562-29952F1FAF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B5564E-DCFC-310F-0348-4258505C8F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2DE53-0117-4BB0-A46E-59900D8209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6489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EC393B-F347-0A3B-A86D-B073BC6298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DDA67AF-735E-F38E-82BF-9A8100CB299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6B0EA0-CFC9-9240-BC94-289C5025B9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8D9D9F-1BF8-D1EB-05AB-0914AA7EDB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79609-D515-4839-BA56-E1437422302E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0859CB-BE9C-64DC-9D23-D5350AEADF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3F3193-58DD-2D69-06C4-C8E2456FA2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2DE53-0117-4BB0-A46E-59900D8209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256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A9FE139-CF59-5E90-128D-8CA58D2A3E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0A7216-F7EF-9122-68EA-E7BDB22581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1DC025-2F4F-C9E2-BC0D-02D5110AC78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C279609-D515-4839-BA56-E1437422302E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7F6018-5DDA-F014-92BE-1D455170FF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BC9D0C-CEDA-91C1-866F-B39C14E5AE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FD2DE53-0117-4BB0-A46E-59900D8209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816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.xml"/><Relationship Id="rId3" Type="http://schemas.openxmlformats.org/officeDocument/2006/relationships/image" Target="../media/image1.png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thevab.com/signin?utm_source=grab-and-go&amp;utm_medium=vab-insights&amp;utm_campaign=" TargetMode="External"/><Relationship Id="rId5" Type="http://schemas.openxmlformats.org/officeDocument/2006/relationships/hyperlink" Target="https://thevab.com/insights" TargetMode="External"/><Relationship Id="rId4" Type="http://schemas.openxmlformats.org/officeDocument/2006/relationships/hyperlink" Target="https://www.adexchanger.com/exclusivereport/premium-video-performance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67AD17-BB21-CC15-4845-DEDD15FE80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18F4AB61-9FDE-9BBE-CEBA-B06C1BEB85BF}"/>
              </a:ext>
            </a:extLst>
          </p:cNvPr>
          <p:cNvSpPr/>
          <p:nvPr/>
        </p:nvSpPr>
        <p:spPr>
          <a:xfrm>
            <a:off x="66972" y="477924"/>
            <a:ext cx="10239128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Advertisers say that audience metrics and attribution will drive an increase in their TV ad spending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F136C7C-7061-D9C8-128E-68ADA0EA7718}"/>
              </a:ext>
            </a:extLst>
          </p:cNvPr>
          <p:cNvSpPr/>
          <p:nvPr/>
        </p:nvSpPr>
        <p:spPr>
          <a:xfrm>
            <a:off x="0" y="1685014"/>
            <a:ext cx="12192000" cy="4288750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404CF1B-0179-C07E-F117-18C5E65373BA}"/>
              </a:ext>
            </a:extLst>
          </p:cNvPr>
          <p:cNvSpPr/>
          <p:nvPr/>
        </p:nvSpPr>
        <p:spPr>
          <a:xfrm>
            <a:off x="-3" y="0"/>
            <a:ext cx="3738883" cy="286883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prstClr val="white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Performance Factors Driving Increased TV Spend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965C08CA-646A-CBD5-E270-A8F7492DFCB3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626859B4-1739-4225-506D-21987216B9BF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D2370C3-AEC0-8969-8165-D38C25EAC0E6}"/>
              </a:ext>
            </a:extLst>
          </p:cNvPr>
          <p:cNvSpPr txBox="1"/>
          <p:nvPr/>
        </p:nvSpPr>
        <p:spPr>
          <a:xfrm>
            <a:off x="-3" y="1736086"/>
            <a:ext cx="121704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 u="sng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TV Performance Factors That Will Affect Advertiser Spend</a:t>
            </a:r>
            <a:endParaRPr kumimoji="0" lang="en-US" sz="1600" b="1" i="0" u="sng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75F6391-4261-FF0A-B5A4-277F743B0DA8}"/>
              </a:ext>
            </a:extLst>
          </p:cNvPr>
          <p:cNvSpPr txBox="1"/>
          <p:nvPr/>
        </p:nvSpPr>
        <p:spPr>
          <a:xfrm>
            <a:off x="492088" y="6068732"/>
            <a:ext cx="952860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Comcast Advertising &amp; AdExchanger, </a:t>
            </a:r>
            <a:r>
              <a:rPr kumimoji="0" lang="en-US" sz="800" b="0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Premium Video Performance</a:t>
            </a:r>
            <a:r>
              <a:rPr kumimoji="0" lang="en-US" sz="800" b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, </a:t>
            </a:r>
            <a:r>
              <a:rPr lang="en-US" sz="8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June 2025.</a:t>
            </a: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18" name="TextBox 17">
            <a:hlinkClick r:id="rId4"/>
            <a:extLst>
              <a:ext uri="{FF2B5EF4-FFF2-40B4-BE49-F238E27FC236}">
                <a16:creationId xmlns:a16="http://schemas.microsoft.com/office/drawing/2014/main" id="{54C2DC17-A64D-8EDE-8DA0-9715EA7E51C5}"/>
              </a:ext>
            </a:extLst>
          </p:cNvPr>
          <p:cNvSpPr txBox="1">
            <a:spLocks/>
          </p:cNvSpPr>
          <p:nvPr/>
        </p:nvSpPr>
        <p:spPr>
          <a:xfrm>
            <a:off x="-3" y="6259773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for more insights from </a:t>
            </a:r>
            <a:r>
              <a:rPr kumimoji="0" lang="en-US" sz="1200" b="1" i="1" u="sng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Comcast Advertising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05051FA-74AC-707F-2AC5-DED717C5081C}"/>
              </a:ext>
            </a:extLst>
          </p:cNvPr>
          <p:cNvSpPr txBox="1"/>
          <p:nvPr/>
        </p:nvSpPr>
        <p:spPr>
          <a:xfrm>
            <a:off x="10233660" y="26057"/>
            <a:ext cx="199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measurement</a:t>
            </a:r>
            <a:r>
              <a:rPr lang="en-US" sz="1000" b="1">
                <a:solidFill>
                  <a:srgbClr val="ED3C8D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insights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9B8B45D-0AD6-FBF5-B237-F299507A8072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2" name="Picture 2">
            <a:hlinkClick r:id="rId6"/>
            <a:extLst>
              <a:ext uri="{FF2B5EF4-FFF2-40B4-BE49-F238E27FC236}">
                <a16:creationId xmlns:a16="http://schemas.microsoft.com/office/drawing/2014/main" id="{AE72C0EA-1775-857E-DE5D-1D3FBA84AD7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602D5FD4-9B9A-5308-C2B1-DB4E8009D64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6972" y="2024428"/>
          <a:ext cx="12230103" cy="39079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</p:spTree>
    <p:extLst>
      <p:ext uri="{BB962C8B-B14F-4D97-AF65-F5344CB8AC3E}">
        <p14:creationId xmlns:p14="http://schemas.microsoft.com/office/powerpoint/2010/main" val="13461720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6EC64CFF-87C7-483C-8329-332E4452FED3}"/>
</file>

<file path=customXml/itemProps2.xml><?xml version="1.0" encoding="utf-8"?>
<ds:datastoreItem xmlns:ds="http://schemas.openxmlformats.org/officeDocument/2006/customXml" ds:itemID="{549EA0AC-8430-41A1-9CDC-159F1A430547}"/>
</file>

<file path=customXml/itemProps3.xml><?xml version="1.0" encoding="utf-8"?>
<ds:datastoreItem xmlns:ds="http://schemas.openxmlformats.org/officeDocument/2006/customXml" ds:itemID="{D1DF4AB2-065B-4C32-8BA3-02DF4E533390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66</Words>
  <Application>Microsoft Office PowerPoint</Application>
  <PresentationFormat>Widescreen</PresentationFormat>
  <Paragraphs>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2025-09-09T20:51:33Z</dcterms:created>
  <dcterms:modified xsi:type="dcterms:W3CDTF">2025-09-09T20:51:42Z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