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1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D5EB6-4C17-433D-9067-5AF89FBC0643}" v="1" dt="2025-03-04T20:31:53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6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52D5EB6-4C17-433D-9067-5AF89FBC0643}"/>
    <pc:docChg chg="addSld modSld">
      <pc:chgData name="Dylan Breger" userId="9b3da09f-10fe-42ec-9aa5-9fa2a3e9cc20" providerId="ADAL" clId="{252D5EB6-4C17-433D-9067-5AF89FBC0643}" dt="2025-03-04T20:31:53.398" v="0"/>
      <pc:docMkLst>
        <pc:docMk/>
      </pc:docMkLst>
      <pc:sldChg chg="add">
        <pc:chgData name="Dylan Breger" userId="9b3da09f-10fe-42ec-9aa5-9fa2a3e9cc20" providerId="ADAL" clId="{252D5EB6-4C17-433D-9067-5AF89FBC0643}" dt="2025-03-04T20:31:53.398" v="0"/>
        <pc:sldMkLst>
          <pc:docMk/>
          <pc:sldMk cId="3115900828" sldId="21474740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1F-4203-A3FD-47BA432EC824}"/>
              </c:ext>
            </c:extLst>
          </c:dPt>
          <c:dPt>
            <c:idx val="1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1F-4203-A3FD-47BA432EC824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B1F-4203-A3FD-47BA432EC8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Better/faster media mix modeling (MMM)</c:v>
                </c:pt>
                <c:pt idx="1">
                  <c:v>Some form of incrementality lift testing</c:v>
                </c:pt>
                <c:pt idx="2">
                  <c:v>Third-party platform-agnostic measurement providers*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0.61399999999999999</c:v>
                </c:pt>
                <c:pt idx="1">
                  <c:v>0.52800000000000002</c:v>
                </c:pt>
                <c:pt idx="2">
                  <c:v>0.443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B1F-4203-A3FD-47BA432EC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3"/>
        <c:axId val="872452895"/>
        <c:axId val="872449055"/>
      </c:barChart>
      <c:catAx>
        <c:axId val="8724528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8F5E1-758F-C30E-9079-6A8962A20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04E15F-C0A2-0985-E954-2EC46C93B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D9ACE-58EF-9E3E-3B0F-A7B838A3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F81D4-06DB-F9FD-4347-6FB72F937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70FA3-DEAE-700E-FDED-079E2F34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0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4DB90-7343-3067-753D-CF3F2C96B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502E36-DC54-7BDC-F8CD-55B2403F4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B310F-5D67-582D-1C77-62C2F8A9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F704C-9781-F10D-2BF4-790B5E92E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937DF-17F3-76C6-0BD8-C6513C50E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0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E26043-B04F-DB4E-9B10-A5C0D443B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88737-C07D-0E55-ED28-EDE6F6496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35B07-3373-159A-7080-81EF415B4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6A49C-E04B-26BA-F9BB-9CD89BF37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26018-E70C-72C0-F82E-71E66908B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9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E7E41-7B20-67A8-048D-5D6232B01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11BB-30E1-1E33-9896-3A2D25FF2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CE6B-C35A-B118-35CE-E3B6FCF29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5790C-B2C0-A620-F9CA-D42AE006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DDEDA-4C17-A41A-C38D-AB8D4F88B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7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B83B8-5EE4-C6A9-1324-54178769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A123E-ACB9-BEA6-568D-51F302D8E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BFCE9-A4C1-7E1B-7081-0B7B7BE7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77F65-08B2-439C-1EE4-069151E0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7698A-2344-F318-5FE6-D35F85FB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5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76FE0-74E8-155C-7D5A-640C0827E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7C717-5319-1CD4-FDBE-5A30587D5E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EAE16-1AD8-7559-3164-146A49355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90589-63FC-D373-CC24-9B73C1771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5FFF0-A4F9-7A33-2982-A21EDFD8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CFDE0-4951-3329-FD3B-5B7A86094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D92DA-3897-76B2-8E9F-82D64B6A0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356DA-28CA-084D-1214-0E35B0661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86E5E-452C-87CF-3FDB-726E51D35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371C6C-B2E3-10D5-9A7A-14D4E15D96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277505-CD6C-ABE6-5B3E-D7CC6986B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6D37A9-782B-287F-A2B0-670734EC0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16631-DE05-604D-2061-35AAE0486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D301AB-63C8-D4BF-AE5A-BB90BA474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6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502EE-9365-9C99-FB0F-B7E7C28F7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7C709-3388-4431-8003-931757D5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E93C61-E5A3-2B4C-8624-364787BF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6F467-3A80-AAB0-E6CF-0EE6A673D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7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0F7A3-36CA-D82D-3A1E-80DB7C2A7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349878-DE17-890E-42A7-9FE9D64F1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BFD9F-5852-1DEF-8089-F70FC0A7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9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4DAE-01C4-B039-1B44-39FE920D3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DFEF-410F-2C99-2851-7EF8057B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43735F-CED0-7815-C449-B1FD1CA89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57124-9BAF-3879-74BB-4D1898D89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391A5-3D44-C66F-22B1-B715B3340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D473DF-263C-52B3-22FE-C43AA44E6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9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D8C5-742C-12E9-8E8D-CCA3E03D1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C5748-416A-4FD1-F055-B35ACDA2E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F93A97-1C6D-4357-A934-01C55E9A9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7C589-A71F-3307-2662-D478DBAE3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A8C1B-B996-7CD2-49F4-ADEB698B2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A2015-9E87-A3B1-13EA-C1951D11F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0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4DC43-0103-1387-E51F-66A66126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017FD-1FE7-5B8D-2829-05E7BD12A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E8B22-4FAE-3DFF-5DB9-E8CE725741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F367C2-3FA0-47BD-B716-5A9F72DF124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952CE-04F5-F4D2-11E8-D4EE1915B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6606D-8DEB-F531-E619-2F4B773AA2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F815F-1B5B-47C0-AED4-AAEC952C8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2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6E83F-45CA-1FD1-2C01-35BDCAA1D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F36BB2-247A-09E7-0EED-2DC8F1726AA5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E360AE-6B9B-54CC-38FB-4A92FE7D2A77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EMARKETER, </a:t>
            </a:r>
            <a:r>
              <a:rPr lang="en-US" sz="7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Improving MMM Tops Marketers’ List of Priorities for Upgrading Measurement Strategies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July 2024. *e.g., Measured, </a:t>
            </a:r>
            <a:r>
              <a:rPr lang="en-US" sz="700" err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Fospha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700" err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LiftLab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0666C9-D627-A07C-3632-6A76D1917314}"/>
              </a:ext>
            </a:extLst>
          </p:cNvPr>
          <p:cNvSpPr/>
          <p:nvPr/>
        </p:nvSpPr>
        <p:spPr>
          <a:xfrm>
            <a:off x="-1" y="0"/>
            <a:ext cx="2957209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Measurement Strategies: Augmentation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4FD0FEE-7C5E-FF7F-1FDB-16DC54F7095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74F68E4-49BA-2FA5-DDDC-7E896101B9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16EE434-8190-4303-BD1E-6C49F3D17E4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89CEA7-9E4C-F436-8EBE-F39023174FDC}"/>
              </a:ext>
            </a:extLst>
          </p:cNvPr>
          <p:cNvSpPr/>
          <p:nvPr/>
        </p:nvSpPr>
        <p:spPr>
          <a:xfrm>
            <a:off x="124717" y="527717"/>
            <a:ext cx="1014323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Improving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media m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ix modeling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(MMM) ranks as a top priority among marketers for upgrading measurement strategies</a:t>
            </a:r>
          </a:p>
        </p:txBody>
      </p:sp>
      <p:pic>
        <p:nvPicPr>
          <p:cNvPr id="2" name="Picture 2">
            <a:hlinkClick r:id="rId4"/>
            <a:extLst>
              <a:ext uri="{FF2B5EF4-FFF2-40B4-BE49-F238E27FC236}">
                <a16:creationId xmlns:a16="http://schemas.microsoft.com/office/drawing/2014/main" id="{D51EC20C-5352-CC1E-1569-8A399790CB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51B368-FA23-5A06-E68B-E37C5588647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measurement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E0B466-BD30-E1C1-9481-091F51A2FE9F}"/>
              </a:ext>
            </a:extLst>
          </p:cNvPr>
          <p:cNvSpPr txBox="1"/>
          <p:nvPr/>
        </p:nvSpPr>
        <p:spPr>
          <a:xfrm>
            <a:off x="563963" y="1867727"/>
            <a:ext cx="1106407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Are You Trying to Augment Your Measurement Strategy Into the Future?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According to U.S. Marketing Professionals, % of respondents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A3D74AFE-4ADE-09D4-0241-FB679375610C}"/>
              </a:ext>
            </a:extLst>
          </p:cNvPr>
          <p:cNvGraphicFramePr/>
          <p:nvPr/>
        </p:nvGraphicFramePr>
        <p:xfrm>
          <a:off x="563963" y="2554462"/>
          <a:ext cx="11236370" cy="3670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115900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8C55C2-1A1E-4427-B862-2D612CDE8968}"/>
</file>

<file path=customXml/itemProps2.xml><?xml version="1.0" encoding="utf-8"?>
<ds:datastoreItem xmlns:ds="http://schemas.openxmlformats.org/officeDocument/2006/customXml" ds:itemID="{B2AD5710-8CC5-4E29-B827-A0E9D27B22EE}"/>
</file>

<file path=customXml/itemProps3.xml><?xml version="1.0" encoding="utf-8"?>
<ds:datastoreItem xmlns:ds="http://schemas.openxmlformats.org/officeDocument/2006/customXml" ds:itemID="{F8FD6EAA-E200-4119-B43B-ADE88159CDA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2025-03-04T20:31:48Z</dcterms:created>
  <dcterms:modified xsi:type="dcterms:W3CDTF">2025-03-04T20:31:59Z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