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3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61A99A-DADC-4EDB-8DF3-D84817E7875F}" v="1" dt="2025-03-04T20:33:19.8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4E61A99A-DADC-4EDB-8DF3-D84817E7875F}"/>
    <pc:docChg chg="addSld modSld">
      <pc:chgData name="Dylan Breger" userId="9b3da09f-10fe-42ec-9aa5-9fa2a3e9cc20" providerId="ADAL" clId="{4E61A99A-DADC-4EDB-8DF3-D84817E7875F}" dt="2025-03-04T20:33:19.856" v="0"/>
      <pc:docMkLst>
        <pc:docMk/>
      </pc:docMkLst>
      <pc:sldChg chg="add">
        <pc:chgData name="Dylan Breger" userId="9b3da09f-10fe-42ec-9aa5-9fa2a3e9cc20" providerId="ADAL" clId="{4E61A99A-DADC-4EDB-8DF3-D84817E7875F}" dt="2025-03-04T20:33:19.856" v="0"/>
        <pc:sldMkLst>
          <pc:docMk/>
          <pc:sldMk cId="4265530857" sldId="214737663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B1D-4414-A82C-68A4AF2D80D8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B1D-4414-A82C-68A4AF2D80D8}"/>
              </c:ext>
            </c:extLst>
          </c:dPt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B1D-4414-A82C-68A4AF2D80D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Programmatic Supply Path Insights</c:v>
                </c:pt>
                <c:pt idx="1">
                  <c:v>Brand Suitability Targeting</c:v>
                </c:pt>
                <c:pt idx="2">
                  <c:v>Viewability and Ad Fraud</c:v>
                </c:pt>
                <c:pt idx="3">
                  <c:v>Measuring Impact of Media Quality on Business Results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0.39</c:v>
                </c:pt>
                <c:pt idx="1">
                  <c:v>0.42</c:v>
                </c:pt>
                <c:pt idx="2">
                  <c:v>0.44</c:v>
                </c:pt>
                <c:pt idx="3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B1D-4414-A82C-68A4AF2D80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3"/>
        <c:axId val="872452895"/>
        <c:axId val="872449055"/>
      </c:barChart>
      <c:catAx>
        <c:axId val="8724528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872449055"/>
        <c:crosses val="autoZero"/>
        <c:auto val="1"/>
        <c:lblAlgn val="ctr"/>
        <c:lblOffset val="100"/>
        <c:noMultiLvlLbl val="0"/>
      </c:catAx>
      <c:valAx>
        <c:axId val="87244905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872452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BDBBB-86E4-3AB0-29A1-4A2FF0691E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0BF798-F10D-134A-7BCE-79773AEB94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BF2B0-2E40-E613-FA45-90CAD544E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0B705-2385-6329-1890-BF79CE069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EBE63-19E8-4E29-131A-F026DC3CD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66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32CC8-A405-4380-F7C6-F5C3437B3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274AAE-7B10-CFF5-EEA3-85C4F56CA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3BA00-399C-225B-2AAE-A1C7E5BC5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28FBA-E8FB-3C8A-67AD-54468E982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640BF-FCB5-F79F-1519-D3D260778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4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255807-430F-A0D3-F6E6-E9A8DF5F04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AC0A3B-81DC-545C-DA9E-CD99B35BE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4D6B0-EEF6-A2DF-C259-C846B4991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47891-5ABF-C4DA-C0F8-908C2EA99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9B9DC-4675-F1DB-110F-6FF61B6A3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41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9972E-1AED-9C22-E213-5EFD63AA3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F32C0-F86E-532D-7C6A-1B937626A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F1D6D-8F5D-2894-97E4-2245B663A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9C1DB-23C4-5653-5227-2BD696E9B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F470C-D7FF-5913-9A99-EF8131E9A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41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9530F-2938-B5A9-7D91-467F99162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4A53F-6877-7EF0-DE1A-7C7962185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436CF-7532-D426-736A-88B51BAE7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5B6DC-5D15-01C9-7307-2A8A95A0C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BE084-7F74-53E5-64A7-BDC17040E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5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C9DA5-BDFA-D303-502F-F9A331BAE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377D2-540E-8BFA-C00C-18B5E585FF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8F42ED-560B-E2A8-F17D-8295A9B53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4669D4-79E5-1292-2A10-97E93FD0D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34FCA-8A9A-37C2-7E57-21851FB1E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9C52B1-257F-DB97-3CD8-B390EB653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7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EAFC8-9233-41A1-4859-870EBD6EA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CB239-D4FF-EB48-C43E-660294037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D4BE26-EF83-D7D6-8CD4-126A3525F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261CFD-1818-9D24-D3E4-9648D91575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BEB5F3-5CE0-8307-93ED-04423BD31C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AE2F0B-595C-7F06-DB41-EF3143ABA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01689F-4C1E-C6C5-19AB-0741925C3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A0B491-17F5-2AA5-71F1-4CD078360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6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B9073-4698-754B-8DDA-5CF0ABE59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75CE57-D470-89EF-1F28-F7B5A2B77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7D2340-B1FA-D1B7-51C7-1CE9E0DFC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12B0CC-3086-8146-4F05-D02C48C01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06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7D6649-5854-7953-005D-375DC1E58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2A6044-8418-CE91-DF0A-933A2588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73E471-339A-7F3A-48F2-DF8EFE71C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42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9045D-DFE7-28B9-6280-70E418737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F00A2-A304-6BC0-5223-47FE03E7F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D614A-E1A5-5E3B-423F-1E0015CEA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ADAD7B-29A9-E2BB-631D-4346A79D3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9EB7E5-2F69-809C-8BB7-B9B9FA545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6A029B-506C-B595-0967-360F635BB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79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D9B88-8A3C-295F-4967-9F7142A81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309A59-630F-A662-8E5C-3ECA0873CA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7CBD71-8CAC-AF20-6EA7-E0A0C6F02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087994-9FE5-43F6-32AE-AD179DDCE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06DB8-CB91-8F2D-65AF-590739EF8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A9EFE-B22E-00BE-9C0A-BF35FB30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9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9D67B-C1D5-0545-C357-782AB8DD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CC0D24-5DEA-2AD2-67F6-F1E5478ED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6B4D0B-AE84-792F-6A37-4B510405A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9B1A36-DEC9-4E4C-9EC9-EDF93CD38D2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DDE0D-807A-41AB-05C3-81BF6CE751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15E1C-464C-F77D-086F-600D5C652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E35DF3-40C6-403C-A213-AFE8A341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1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09A5081-243A-D46B-5095-6B659A316A0E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6FC794-1CC4-06D3-F49C-11FB2B52A30E}"/>
              </a:ext>
            </a:extLst>
          </p:cNvPr>
          <p:cNvSpPr txBox="1"/>
          <p:nvPr/>
        </p:nvSpPr>
        <p:spPr>
          <a:xfrm>
            <a:off x="483206" y="63295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Integral Ad Science,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2025 Industry Pulse Report: U.S. Edition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conducted by YouGov, Nov 18, 2024. 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43A6FE1-8DA0-83E3-C8FE-1209A51772AE}"/>
              </a:ext>
            </a:extLst>
          </p:cNvPr>
          <p:cNvSpPr txBox="1"/>
          <p:nvPr/>
        </p:nvSpPr>
        <p:spPr>
          <a:xfrm>
            <a:off x="0" y="1947475"/>
            <a:ext cx="121919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Measurement &amp; Optimization Technologies </a:t>
            </a:r>
            <a:r>
              <a:rPr lang="en-US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hat Will Be Most Helpful in Reaching 2025 Digital Ad </a:t>
            </a:r>
            <a:r>
              <a:rPr lang="en-US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Goals</a:t>
            </a:r>
            <a:endParaRPr kumimoji="0" lang="en-US" sz="18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According to U.S. Marketing Professionals, % of respondents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06E52F-5130-56E4-6DBC-F4DEDD8EAD81}"/>
              </a:ext>
            </a:extLst>
          </p:cNvPr>
          <p:cNvSpPr/>
          <p:nvPr/>
        </p:nvSpPr>
        <p:spPr>
          <a:xfrm>
            <a:off x="124718" y="527717"/>
            <a:ext cx="98020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are prioritizing media quality measurement and ad fraud detection to achieve their digital advertising goals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E047EC-D676-84AF-9588-1B6E93DC61D8}"/>
              </a:ext>
            </a:extLst>
          </p:cNvPr>
          <p:cNvSpPr/>
          <p:nvPr/>
        </p:nvSpPr>
        <p:spPr>
          <a:xfrm>
            <a:off x="-1" y="0"/>
            <a:ext cx="4659550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Measurement &amp; Optimization Technologies: Digital Advertising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43F0ABF-B34F-A08E-732B-85AB077FA82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B38E73A-8226-D6B2-188F-DB73B1088F6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2C7A3F5-269E-A449-C436-52247494783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CCC486DF-8BAF-F923-8019-773726867680}"/>
              </a:ext>
            </a:extLst>
          </p:cNvPr>
          <p:cNvGraphicFramePr/>
          <p:nvPr/>
        </p:nvGraphicFramePr>
        <p:xfrm>
          <a:off x="563963" y="2634210"/>
          <a:ext cx="11236370" cy="3670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Picture 2">
            <a:hlinkClick r:id="rId5"/>
            <a:extLst>
              <a:ext uri="{FF2B5EF4-FFF2-40B4-BE49-F238E27FC236}">
                <a16:creationId xmlns:a16="http://schemas.microsoft.com/office/drawing/2014/main" id="{A348D48D-D472-BF3C-604A-DFECE86A45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5DEDC14-0C2B-F2D7-EE84-A2D7BB541CFD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measurement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</p:spTree>
    <p:extLst>
      <p:ext uri="{BB962C8B-B14F-4D97-AF65-F5344CB8AC3E}">
        <p14:creationId xmlns:p14="http://schemas.microsoft.com/office/powerpoint/2010/main" val="4265530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63794E0-3A43-48B8-9898-F3C977FA6D97}"/>
</file>

<file path=customXml/itemProps2.xml><?xml version="1.0" encoding="utf-8"?>
<ds:datastoreItem xmlns:ds="http://schemas.openxmlformats.org/officeDocument/2006/customXml" ds:itemID="{D7F78688-0643-4842-A941-251CBF4A5109}"/>
</file>

<file path=customXml/itemProps3.xml><?xml version="1.0" encoding="utf-8"?>
<ds:datastoreItem xmlns:ds="http://schemas.openxmlformats.org/officeDocument/2006/customXml" ds:itemID="{5E4E690A-1E2C-4ADC-9446-FB80E0AB4BD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2025-03-04T20:33:07Z</dcterms:created>
  <dcterms:modified xsi:type="dcterms:W3CDTF">2025-03-04T20:33:30Z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