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739683-2B6F-4B42-8DAB-43A077E10325}" v="1" dt="2025-02-04T19:41:13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E739683-2B6F-4B42-8DAB-43A077E10325}"/>
    <pc:docChg chg="addSld modSld">
      <pc:chgData name="Dylan Breger" userId="9b3da09f-10fe-42ec-9aa5-9fa2a3e9cc20" providerId="ADAL" clId="{EE739683-2B6F-4B42-8DAB-43A077E10325}" dt="2025-02-04T19:41:15.121" v="1" actId="20577"/>
      <pc:docMkLst>
        <pc:docMk/>
      </pc:docMkLst>
      <pc:sldChg chg="modSp add mod">
        <pc:chgData name="Dylan Breger" userId="9b3da09f-10fe-42ec-9aa5-9fa2a3e9cc20" providerId="ADAL" clId="{EE739683-2B6F-4B42-8DAB-43A077E10325}" dt="2025-02-04T19:41:15.121" v="1" actId="20577"/>
        <pc:sldMkLst>
          <pc:docMk/>
          <pc:sldMk cId="491791989" sldId="2147376653"/>
        </pc:sldMkLst>
        <pc:spChg chg="mod">
          <ac:chgData name="Dylan Breger" userId="9b3da09f-10fe-42ec-9aa5-9fa2a3e9cc20" providerId="ADAL" clId="{EE739683-2B6F-4B42-8DAB-43A077E10325}" dt="2025-02-04T19:41:15.121" v="1" actId="20577"/>
          <ac:spMkLst>
            <pc:docMk/>
            <pc:sldMk cId="491791989" sldId="2147376653"/>
            <ac:spMk id="8" creationId="{F6206F7D-F90A-A527-9250-B8CE214F196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271033319278127"/>
          <c:y val="0.10921596556556303"/>
          <c:w val="0.57769021061281967"/>
          <c:h val="0.8907840344344368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Important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86-4110-868B-9C379AA95028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586-4110-868B-9C379AA95028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586-4110-868B-9C379AA95028}"/>
              </c:ext>
            </c:extLst>
          </c:dPt>
          <c:dPt>
            <c:idx val="6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263-4B87-AB63-6E466735B477}"/>
              </c:ext>
            </c:extLst>
          </c:dPt>
          <c:dPt>
            <c:idx val="7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263-4B87-AB63-6E466735B477}"/>
              </c:ext>
            </c:extLst>
          </c:dPt>
          <c:dPt>
            <c:idx val="1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263-4B87-AB63-6E466735B4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Third-party cookies</c:v>
                </c:pt>
                <c:pt idx="1">
                  <c:v>Data partnership/second-party data</c:v>
                </c:pt>
                <c:pt idx="2">
                  <c:v>ID-based solutions</c:v>
                </c:pt>
                <c:pt idx="3">
                  <c:v>Attention-centric methodologies</c:v>
                </c:pt>
                <c:pt idx="4">
                  <c:v>Brand studies/panel-based methodologies</c:v>
                </c:pt>
                <c:pt idx="5">
                  <c:v>Attribution modeling</c:v>
                </c:pt>
                <c:pt idx="6">
                  <c:v>Controlled experiments (e.g., incrementality/lift tests)</c:v>
                </c:pt>
                <c:pt idx="7">
                  <c:v>Contextual intelligence (e.g., article sentiment analysis)</c:v>
                </c:pt>
                <c:pt idx="8">
                  <c:v>Econometrics/marketing mix models</c:v>
                </c:pt>
                <c:pt idx="9">
                  <c:v>Zero-party data</c:v>
                </c:pt>
                <c:pt idx="10">
                  <c:v>First-party data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0.31</c:v>
                </c:pt>
                <c:pt idx="1">
                  <c:v>0.45</c:v>
                </c:pt>
                <c:pt idx="2">
                  <c:v>0.46</c:v>
                </c:pt>
                <c:pt idx="3">
                  <c:v>0.47</c:v>
                </c:pt>
                <c:pt idx="4">
                  <c:v>0.48</c:v>
                </c:pt>
                <c:pt idx="5">
                  <c:v>0.48</c:v>
                </c:pt>
                <c:pt idx="6">
                  <c:v>0.5</c:v>
                </c:pt>
                <c:pt idx="7">
                  <c:v>0.5</c:v>
                </c:pt>
                <c:pt idx="8">
                  <c:v>0.53</c:v>
                </c:pt>
                <c:pt idx="9">
                  <c:v>0.55000000000000004</c:v>
                </c:pt>
                <c:pt idx="10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86-4110-868B-9C379AA950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Change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Third-party cookies</c:v>
                </c:pt>
                <c:pt idx="1">
                  <c:v>Data partnership/second-party data</c:v>
                </c:pt>
                <c:pt idx="2">
                  <c:v>ID-based solutions</c:v>
                </c:pt>
                <c:pt idx="3">
                  <c:v>Attention-centric methodologies</c:v>
                </c:pt>
                <c:pt idx="4">
                  <c:v>Brand studies/panel-based methodologies</c:v>
                </c:pt>
                <c:pt idx="5">
                  <c:v>Attribution modeling</c:v>
                </c:pt>
                <c:pt idx="6">
                  <c:v>Controlled experiments (e.g., incrementality/lift tests)</c:v>
                </c:pt>
                <c:pt idx="7">
                  <c:v>Contextual intelligence (e.g., article sentiment analysis)</c:v>
                </c:pt>
                <c:pt idx="8">
                  <c:v>Econometrics/marketing mix models</c:v>
                </c:pt>
                <c:pt idx="9">
                  <c:v>Zero-party data</c:v>
                </c:pt>
                <c:pt idx="10">
                  <c:v>First-party data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0.43</c:v>
                </c:pt>
                <c:pt idx="1">
                  <c:v>0.42</c:v>
                </c:pt>
                <c:pt idx="2">
                  <c:v>0.43</c:v>
                </c:pt>
                <c:pt idx="3">
                  <c:v>0.44</c:v>
                </c:pt>
                <c:pt idx="4">
                  <c:v>0.39</c:v>
                </c:pt>
                <c:pt idx="5">
                  <c:v>0.41</c:v>
                </c:pt>
                <c:pt idx="6">
                  <c:v>0.42</c:v>
                </c:pt>
                <c:pt idx="7">
                  <c:v>0.4</c:v>
                </c:pt>
                <c:pt idx="8">
                  <c:v>0.39</c:v>
                </c:pt>
                <c:pt idx="9">
                  <c:v>0.36</c:v>
                </c:pt>
                <c:pt idx="10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175-4FF9-8E77-7367805CD81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Less Important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Third-party cookies</c:v>
                </c:pt>
                <c:pt idx="1">
                  <c:v>Data partnership/second-party data</c:v>
                </c:pt>
                <c:pt idx="2">
                  <c:v>ID-based solutions</c:v>
                </c:pt>
                <c:pt idx="3">
                  <c:v>Attention-centric methodologies</c:v>
                </c:pt>
                <c:pt idx="4">
                  <c:v>Brand studies/panel-based methodologies</c:v>
                </c:pt>
                <c:pt idx="5">
                  <c:v>Attribution modeling</c:v>
                </c:pt>
                <c:pt idx="6">
                  <c:v>Controlled experiments (e.g., incrementality/lift tests)</c:v>
                </c:pt>
                <c:pt idx="7">
                  <c:v>Contextual intelligence (e.g., article sentiment analysis)</c:v>
                </c:pt>
                <c:pt idx="8">
                  <c:v>Econometrics/marketing mix models</c:v>
                </c:pt>
                <c:pt idx="9">
                  <c:v>Zero-party data</c:v>
                </c:pt>
                <c:pt idx="10">
                  <c:v>First-party data</c:v>
                </c:pt>
              </c:strCache>
            </c:strRef>
          </c:cat>
          <c:val>
            <c:numRef>
              <c:f>Sheet1!$D$2:$D$12</c:f>
              <c:numCache>
                <c:formatCode>0%</c:formatCode>
                <c:ptCount val="11"/>
                <c:pt idx="0">
                  <c:v>0.26</c:v>
                </c:pt>
                <c:pt idx="1">
                  <c:v>0.13</c:v>
                </c:pt>
                <c:pt idx="2">
                  <c:v>0.11</c:v>
                </c:pt>
                <c:pt idx="3">
                  <c:v>0.09</c:v>
                </c:pt>
                <c:pt idx="4">
                  <c:v>0.13</c:v>
                </c:pt>
                <c:pt idx="5">
                  <c:v>0.11</c:v>
                </c:pt>
                <c:pt idx="6">
                  <c:v>0.08</c:v>
                </c:pt>
                <c:pt idx="7">
                  <c:v>0.1</c:v>
                </c:pt>
                <c:pt idx="8">
                  <c:v>0.08</c:v>
                </c:pt>
                <c:pt idx="9">
                  <c:v>0.09</c:v>
                </c:pt>
                <c:pt idx="10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175-4FF9-8E77-7367805CD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72452895"/>
        <c:axId val="872449055"/>
      </c:barChart>
      <c:catAx>
        <c:axId val="872452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963778511912523"/>
          <c:y val="3.1151509413274811E-2"/>
          <c:w val="0.33858027231643711"/>
          <c:h val="6.41797133030926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7BE9-20B2-6A64-2BE1-94AC0D02A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5AD34-101A-725C-FAF4-2C5C453E9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4AD20-8266-8D14-9015-985668EA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003CD-9E91-D994-CDCF-11FA0C89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2398E-09A4-B28C-5A1A-A994C43D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67943-406C-C8A2-8F1D-AE56D9800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B278CD-D8CB-7862-0331-692D60184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300A0-7EA6-E385-D488-7A4DCF383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6C82B-81C7-51B6-3DD3-9523841D6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A4DB0-9C43-DA5E-2392-A23E5ABBA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3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3794A1-DF46-1229-F935-3B600FB4C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889CA-D44D-B775-BD90-865E180C6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FE482-BE6D-90C4-3A94-348254171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6F6EB-2320-E996-DACA-0B03935A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97492-F7DD-C396-250E-ED0D4D9B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8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E0263-86CA-2CC4-5EFE-DD48573DC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58F1F-F092-2CB7-66E1-FD0838D50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F16D0-01DA-7F79-D67C-61A8C97DE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29ED7-D013-5FD8-C304-71E1A772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B0791-043A-D13E-0006-7B97EA5FC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4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039C3-87E9-7A0D-8D35-CDB4B9C9C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76075-329E-055E-7FFC-5EAC9F424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D2571-2337-1F60-9F4F-80E818130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32D21-2100-9A9D-E1A0-1E71055A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7BEF7-090B-69BD-2204-DF5F1B1DC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3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1533E-0844-F3B7-F817-8E3C34FFD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9EC23-3C23-886D-F31A-C91EF28BA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99621-9A07-FA6B-DDD8-7513BD6D3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94C89-62D3-30CF-DA69-3F601391C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C308D-3BEB-5885-DAA0-1F45699DF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FE5308-538E-D705-B6FE-5A06D39D2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4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BAF76-26D1-E138-D7B4-5BFEF978D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47DB8-1898-345F-A15A-ED9933A49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08B1F-24FB-DBA8-422F-E8E8D0625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A236D-0504-A953-5C50-1A2270B66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E48472-710A-11A2-BB79-3BEFBBE35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24EA80-74A4-AFB3-AB27-10C50C4BF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8D642-220C-3D5C-8CDB-49C0E56C3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B72A6C-5C68-721E-867F-D591EFFB5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4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11FCD-9348-759C-AF50-7092A08C6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D7F4A-8286-9B4B-1CAF-2571BAD5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A7D39-DD34-0010-D5E7-8E5EC8D13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C820A-201A-DE6E-B5F2-72BDC543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2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03C71B-1DE9-0A2D-5B69-1CED7222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3AE9E-F5E5-CF1C-D75C-4A6526E6C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9394B-A8D8-5790-F2C1-BEEA8E212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4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37D5C-27B9-6285-D98D-615A5AD31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0D0F4-464E-ED72-3EE4-73B5862F1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8DE8B-80C8-F716-04AF-4DDDB6457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8ECAC-06CE-ADDC-A479-A6F4C783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EA549-6780-79C4-6248-F795FCBE4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590-BAEF-E0DF-3F08-D7D9FA08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3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44111-6A94-98D1-F8D3-ED165E610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1251A4-329E-9C34-51FB-6FDF53539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4C922-FE77-7B08-4D18-315C01927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607D7-1A34-0200-984D-4D8BBA55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B426-FCF9-2000-EC92-C0BB1D67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D93F0-094F-2BA8-0450-30A591307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8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6FF31F-3827-BE7F-13F2-F8C2B1C10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F08C3-AFD1-FE86-0E13-6F4520B5C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2F42C-B6EA-6821-E4C1-DEE4F8BDC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779B0D-4829-4A18-BF7C-5C86B6B7396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4D4B9-7EEF-3DA0-B8A2-D64DEA41D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E77BE-7D02-C9FC-937F-B71F75173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53B2A-03DF-4EC5-9F83-576EACC9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0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8A65E-E038-4222-49B0-7CDCBDC68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A5B949-873C-F7CB-B84F-80607C63A1E7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0B5D1C-E9F4-AF63-CE16-A599E399FD2D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EMARKETER, </a:t>
            </a:r>
            <a:r>
              <a:rPr lang="en-US" sz="700" i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 Measurement Trends H2 2024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October 2024. Note: n=597; numbers may not add up to 100% due to rounding.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004B0C-393F-3996-7D64-BE84CBC696EF}"/>
              </a:ext>
            </a:extLst>
          </p:cNvPr>
          <p:cNvSpPr txBox="1"/>
          <p:nvPr/>
        </p:nvSpPr>
        <p:spPr>
          <a:xfrm>
            <a:off x="0" y="1788725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Change In Measurement &amp; Targeting Over The Next 2 Years, According To Brand Marketers Worldwide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By type, October 2024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CD63BE-C898-BBAB-FAE5-3655EA123734}"/>
              </a:ext>
            </a:extLst>
          </p:cNvPr>
          <p:cNvSpPr/>
          <p:nvPr/>
        </p:nvSpPr>
        <p:spPr>
          <a:xfrm>
            <a:off x="124718" y="420012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Marketers are doubling down on data, signaling a shift toward privacy-compliant measurement and targeting strategies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206F7D-F90A-A527-9250-B8CE214F1965}"/>
              </a:ext>
            </a:extLst>
          </p:cNvPr>
          <p:cNvSpPr/>
          <p:nvPr/>
        </p:nvSpPr>
        <p:spPr>
          <a:xfrm>
            <a:off x="0" y="0"/>
            <a:ext cx="4124528" cy="32837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Measurement &amp;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Targetaing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Strategies: Marketer Sentiment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1CC0DA-5717-E973-1C47-FAB50D6C636C}"/>
              </a:ext>
            </a:extLst>
          </p:cNvPr>
          <p:cNvSpPr txBox="1"/>
          <p:nvPr/>
        </p:nvSpPr>
        <p:spPr>
          <a:xfrm>
            <a:off x="10267952" y="10599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measurement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CE75A4-9A30-577C-0EC9-8BF2289D529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B33326D-704F-CB55-F04C-34AA45D9FD9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54CB8CD-E9A1-4942-7304-86013CC4F71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0E29023E-543D-B233-1C1E-5E2B2F3ACACA}"/>
              </a:ext>
            </a:extLst>
          </p:cNvPr>
          <p:cNvGraphicFramePr/>
          <p:nvPr/>
        </p:nvGraphicFramePr>
        <p:xfrm>
          <a:off x="124718" y="2204720"/>
          <a:ext cx="11846145" cy="4076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4B16081A-C8C0-0CB1-3E63-E7432CC9FE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791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2025-02-04T19:41:06Z</dcterms:created>
  <dcterms:modified xsi:type="dcterms:W3CDTF">2025-02-04T19:41:26Z</dcterms:modified>
</cp:coreProperties>
</file>