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22794E-8833-4250-A765-97B45BB70F72}" v="1" dt="2025-11-04T22:12:54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2:54.571" v="0"/>
      <pc:docMkLst>
        <pc:docMk/>
      </pc:docMkLst>
      <pc:sldChg chg="add">
        <pc:chgData name="Dylan Breger" userId="9b3da09f-10fe-42ec-9aa5-9fa2a3e9cc20" providerId="ADAL" clId="{D81AFA50-692E-4678-A384-3793507736DC}" dt="2025-11-04T22:12:54.571" v="0"/>
        <pc:sldMkLst>
          <pc:docMk/>
          <pc:sldMk cId="3700262715" sldId="214747422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696822331647361E-2"/>
          <c:y val="9.5713719396302618E-2"/>
          <c:w val="0.97460635533670525"/>
          <c:h val="0.904286280603697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37C-4366-A546-D43F05B48B54}"/>
              </c:ext>
            </c:extLst>
          </c:dPt>
          <c:dPt>
            <c:idx val="1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37C-4366-A546-D43F05B48B54}"/>
              </c:ext>
            </c:extLst>
          </c:dPt>
          <c:dPt>
            <c:idx val="2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37C-4366-A546-D43F05B48B54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37C-4366-A546-D43F05B48B54}"/>
              </c:ext>
            </c:extLst>
          </c:dPt>
          <c:dPt>
            <c:idx val="4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37C-4366-A546-D43F05B48B54}"/>
              </c:ext>
            </c:extLst>
          </c:dPt>
          <c:dPt>
            <c:idx val="5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37C-4366-A546-D43F05B48B54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1B146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rgbClr val="1B1464"/>
                        </a:solidFill>
                      </a:rPr>
                      <a:t>+</a:t>
                    </a:r>
                    <a:fld id="{5327AAF4-8F80-4050-A370-AC05443635B0}" type="VALUE">
                      <a:rPr lang="en-US" smtClean="0">
                        <a:solidFill>
                          <a:srgbClr val="1B1464"/>
                        </a:solidFill>
                      </a:rPr>
                      <a:pPr>
                        <a:defRPr sz="1800" b="1">
                          <a:solidFill>
                            <a:srgbClr val="1B1464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 dirty="0">
                      <a:solidFill>
                        <a:srgbClr val="1B146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B146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37C-4366-A546-D43F05B48B5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1B146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rgbClr val="1B1464"/>
                        </a:solidFill>
                      </a:rPr>
                      <a:t>+</a:t>
                    </a:r>
                    <a:fld id="{F133CD8E-8A89-4B27-9193-7ABDC66C2F86}" type="VALUE">
                      <a:rPr lang="en-US" smtClean="0">
                        <a:solidFill>
                          <a:srgbClr val="1B1464"/>
                        </a:solidFill>
                      </a:rPr>
                      <a:pPr>
                        <a:defRPr sz="1800" b="1">
                          <a:solidFill>
                            <a:srgbClr val="1B1464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 dirty="0">
                      <a:solidFill>
                        <a:srgbClr val="1B146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B146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37C-4366-A546-D43F05B48B54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1B1464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rgbClr val="1B1464"/>
                        </a:solidFill>
                      </a:rPr>
                      <a:t>+</a:t>
                    </a:r>
                    <a:fld id="{A1769519-F68A-4E9C-BAED-CF8954878387}" type="VALUE">
                      <a:rPr lang="en-US" smtClean="0">
                        <a:solidFill>
                          <a:srgbClr val="1B1464"/>
                        </a:solidFill>
                      </a:rPr>
                      <a:pPr>
                        <a:defRPr sz="1800" b="1">
                          <a:solidFill>
                            <a:srgbClr val="1B1464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 dirty="0">
                      <a:solidFill>
                        <a:srgbClr val="1B1464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B1464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37C-4366-A546-D43F05B48B54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ED3C8D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B0583E94-C58F-4063-8E1C-6C3BA01D059D}" type="VALUE">
                      <a:rPr lang="en-US" smtClean="0">
                        <a:solidFill>
                          <a:srgbClr val="ED3C8D"/>
                        </a:solidFill>
                      </a:rPr>
                      <a:pPr>
                        <a:defRPr sz="1800" b="1">
                          <a:solidFill>
                            <a:srgbClr val="ED3C8D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37C-4366-A546-D43F05B48B54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rgbClr val="ED3C8D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fld id="{50918695-F354-4B5F-BC26-728CBD5369A5}" type="VALUE">
                      <a:rPr lang="en-US" smtClean="0"/>
                      <a:pPr>
                        <a:defRPr sz="1800" b="1">
                          <a:solidFill>
                            <a:srgbClr val="ED3C8D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37C-4366-A546-D43F05B48B5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ED3C8D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37C-4366-A546-D43F05B48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Paid search</c:v>
                </c:pt>
                <c:pt idx="1">
                  <c:v>DM</c:v>
                </c:pt>
                <c:pt idx="2">
                  <c:v>Inserts</c:v>
                </c:pt>
                <c:pt idx="3">
                  <c:v>Press</c:v>
                </c:pt>
                <c:pt idx="4">
                  <c:v>DRTV</c:v>
                </c:pt>
                <c:pt idx="5">
                  <c:v>Brand TV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1.9</c:v>
                </c:pt>
                <c:pt idx="1">
                  <c:v>0.6</c:v>
                </c:pt>
                <c:pt idx="2">
                  <c:v>0.6</c:v>
                </c:pt>
                <c:pt idx="3">
                  <c:v>-0.33</c:v>
                </c:pt>
                <c:pt idx="4">
                  <c:v>-0.79</c:v>
                </c:pt>
                <c:pt idx="5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7C-4366-A546-D43F05B48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0427568"/>
        <c:axId val="1640417488"/>
      </c:barChart>
      <c:catAx>
        <c:axId val="164042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19050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640417488"/>
        <c:crosses val="autoZero"/>
        <c:auto val="1"/>
        <c:lblAlgn val="ctr"/>
        <c:lblOffset val="100"/>
        <c:noMultiLvlLbl val="0"/>
      </c:catAx>
      <c:valAx>
        <c:axId val="164041748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640427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CA09-5F60-C417-A027-398D41B76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48097-5180-A0F2-D17E-B68D58028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95E6D-0524-FD6F-26E1-413F6501E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9C5A1-32F7-1409-50BD-36AAB011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F0A1B-43AF-F8FF-6BC4-71C2E253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26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71AC4-9235-D49A-4D81-E20F518A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6E688-399B-308A-7CF3-09CFB5D1E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ECE98-841A-0837-6F11-33B79145E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33E10-8826-1964-63C7-2155C754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08F77-3ED0-4443-829B-4B504C5C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7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E85722-AA0D-4711-2657-8389B0356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1C2CA4-7EC9-C0E8-A4F3-349F22895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E5B92-18E6-AF26-1BF1-0493D1072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CB384-484E-EEDF-454B-7F2D562F0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71BAF-26D0-B999-FB9E-9143B632C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2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5D7F-0099-053D-C685-41F6DDEF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1597D-15A2-4862-AAB4-18E3CA863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90A09-496B-6041-0B8B-36C18B6FF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84EF9-2550-E7B0-5B87-9D1D51464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6A3D1-0AD6-703B-DC2C-DAEBBB0C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1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6B36-C99B-8857-56D3-7183FB454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658F0-4D44-0614-5716-8176C4293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87BF7-033C-76D8-1661-F6A4EF027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45471-1048-52F2-3AC1-169CF1D15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71B5B-7E58-B025-A2AA-550ED927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7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A715D-B97F-D693-737F-1E7DB554F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3A50A-789D-88AF-89E4-FCCD9B1F5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1CDEA-6B85-58D8-D127-87014C8B0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31C67-775E-2817-1D32-7B5AFA4A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E10E4-2127-BD1F-E9F6-CABF2763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63E35-C1EB-3567-9CEA-BC4D01511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9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97398-008D-842D-CC6B-E1E85148F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F2593-D314-4EBD-6805-B417EE090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E81A6-B799-4D98-5290-1094CADDA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7C2732-7ACF-9054-7B01-EDFD0E03E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53934A-1126-6EF7-6C56-BE5A48E0E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8DC7A-22E9-0F31-960D-631CAA16E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D93B05-A134-E10C-FA48-4D9B5391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EBC95A-01A0-AAF1-C5B6-80000942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5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E5C5-DC6E-D13D-FB00-2549A4F2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CCEE7-220E-722D-4781-81070214A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1A1FB4-E51D-A532-7C9C-371A5A7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F088C-BFA8-E391-435B-CF95DA2A0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BB6EE7-CFB5-2309-84CA-295C693D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FDA03-80AB-923C-260E-61FA216C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6217CD-552F-D8D8-D25E-C49AA1B1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7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25D3-5B9A-D85E-F4EF-0CF5B3821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6B178-3056-0217-4E27-AFBE0CD5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0760E-3A61-2012-A039-62289AEC7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986B7-D4D3-3784-9E62-48543BE19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D5F0C-9671-D005-C66A-0B99CC07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25C24-01B9-7FCA-F12B-1052B062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5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6119C-8B68-01B4-603B-45381B49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0C5F82-8FD6-FA93-9791-90435572B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856BD-C6F6-05C9-CD93-08716BBE7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710B7-933C-C823-771A-3400AAE8D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A5254-49FE-B40E-0C28-49E361FB4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02941-E4F0-9C8F-FC86-D1315FB83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5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662EF7-E58C-B1B6-FD26-65B6F6E99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3757D-1FA9-E35D-9754-027FD1286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C74A8-E37D-79C2-7C22-613339E83D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D5314C-5E2B-4C8B-A3DD-D1BAA019F38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5E760-1403-CCDB-E400-DF3AE721D6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9C9B5-AF6F-A98A-A154-2B75B8BB5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49D4DC-F1BB-42A5-AFC5-CF0E63419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1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arketingarchitects.com/research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13EDDB90-FA77-64A3-9778-51EC83AE927C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DB4BFC8-890E-8BB0-F5EE-D4226DC73CEC}"/>
              </a:ext>
            </a:extLst>
          </p:cNvPr>
          <p:cNvSpPr/>
          <p:nvPr/>
        </p:nvSpPr>
        <p:spPr>
          <a:xfrm>
            <a:off x="171451" y="440921"/>
            <a:ext cx="102679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Attribution systems overestimate short-term, direct effects like paid search by nearly triple and underestimates equity-led TV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3E57EA-6534-1994-1BE5-30397D16511C}"/>
              </a:ext>
            </a:extLst>
          </p:cNvPr>
          <p:cNvSpPr txBox="1"/>
          <p:nvPr/>
        </p:nvSpPr>
        <p:spPr>
          <a:xfrm>
            <a:off x="267158" y="1696256"/>
            <a:ext cx="1172233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Measurement Misattribution by Channel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Attribution Efficiency Errors vs Econometrics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4459D15-0C91-8046-694F-E07ED60C3F6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4F09828-2311-B5EA-7A53-5C110D469795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pic>
        <p:nvPicPr>
          <p:cNvPr id="51" name="Picture 2">
            <a:hlinkClick r:id="rId2"/>
            <a:extLst>
              <a:ext uri="{FF2B5EF4-FFF2-40B4-BE49-F238E27FC236}">
                <a16:creationId xmlns:a16="http://schemas.microsoft.com/office/drawing/2014/main" id="{46AFBAC0-3B2D-B8E3-9BE8-43A9E6C295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4E495C1A-1406-5AE2-4764-75D693399D03}"/>
              </a:ext>
            </a:extLst>
          </p:cNvPr>
          <p:cNvSpPr/>
          <p:nvPr/>
        </p:nvSpPr>
        <p:spPr>
          <a:xfrm>
            <a:off x="0" y="-1"/>
            <a:ext cx="2920410" cy="32123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Measurement Misattribution by Channel</a:t>
            </a: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94033F3F-12F9-81E6-B3F8-33284B19FF3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72E4AE6B-65E4-1D0A-FDFE-E2B4ACF55CF6}"/>
              </a:ext>
            </a:extLst>
          </p:cNvPr>
          <p:cNvSpPr txBox="1"/>
          <p:nvPr/>
        </p:nvSpPr>
        <p:spPr>
          <a:xfrm>
            <a:off x="2179992" y="6501389"/>
            <a:ext cx="7815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6FA307-E259-AB65-250A-1F0B7DEE3FD0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hlinkClick r:id="rId6"/>
            <a:extLst>
              <a:ext uri="{FF2B5EF4-FFF2-40B4-BE49-F238E27FC236}">
                <a16:creationId xmlns:a16="http://schemas.microsoft.com/office/drawing/2014/main" id="{744F575C-4944-49D9-6130-D430D6AA1D00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Marketing Architects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F44458-6B5E-8765-65C2-7E13CBAE39CA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Marketing Architects / WARC, </a:t>
            </a:r>
            <a:r>
              <a:rPr lang="en-US" sz="800" i="1" kern="100">
                <a:solidFill>
                  <a:srgbClr val="002060"/>
                </a:solidFill>
                <a:latin typeface="Helvetica" panose="020B0403020202020204" pitchFamily="34" charset="0"/>
              </a:rPr>
              <a:t>TV as a full-funnel channel: An evidence-based guide to understanding television’s impact</a:t>
            </a:r>
            <a:r>
              <a:rPr lang="en-US" sz="800" kern="100">
                <a:solidFill>
                  <a:srgbClr val="002060"/>
                </a:solidFill>
                <a:latin typeface="Helvetica" panose="020B0403020202020204" pitchFamily="34" charset="0"/>
              </a:rPr>
              <a:t>, October 2025; Data sourced from Analytic Partners.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8D9E92B-E04B-3655-CC61-6A5B0020EE1F}"/>
              </a:ext>
            </a:extLst>
          </p:cNvPr>
          <p:cNvGraphicFramePr/>
          <p:nvPr/>
        </p:nvGraphicFramePr>
        <p:xfrm>
          <a:off x="626950" y="2359453"/>
          <a:ext cx="11002753" cy="3559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C65B9D8-9202-7C24-AA9B-CF9B8417202A}"/>
              </a:ext>
            </a:extLst>
          </p:cNvPr>
          <p:cNvSpPr/>
          <p:nvPr/>
        </p:nvSpPr>
        <p:spPr>
          <a:xfrm>
            <a:off x="1061883" y="4805355"/>
            <a:ext cx="4630993" cy="74698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1B1464"/>
                </a:solidFill>
                <a:latin typeface="Helvetica" pitchFamily="2" charset="0"/>
              </a:rPr>
              <a:t>These channels receive </a:t>
            </a:r>
            <a:r>
              <a:rPr lang="en-US" sz="1200" b="1" u="sng" dirty="0">
                <a:solidFill>
                  <a:srgbClr val="1B1464"/>
                </a:solidFill>
                <a:latin typeface="Helvetica" pitchFamily="2" charset="0"/>
              </a:rPr>
              <a:t>more attribution credit</a:t>
            </a:r>
            <a:r>
              <a:rPr lang="en-US" sz="1200" b="1" dirty="0">
                <a:solidFill>
                  <a:srgbClr val="1B1464"/>
                </a:solidFill>
                <a:latin typeface="Helvetica" pitchFamily="2" charset="0"/>
              </a:rPr>
              <a:t> </a:t>
            </a:r>
            <a:br>
              <a:rPr lang="en-US" sz="1200" b="1" dirty="0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1200" b="1" dirty="0">
                <a:solidFill>
                  <a:srgbClr val="1B1464"/>
                </a:solidFill>
                <a:latin typeface="Helvetica" pitchFamily="2" charset="0"/>
              </a:rPr>
              <a:t>than their channel creates</a:t>
            </a:r>
            <a:br>
              <a:rPr lang="en-US" sz="1200" dirty="0">
                <a:solidFill>
                  <a:srgbClr val="1B1464"/>
                </a:solidFill>
                <a:latin typeface="Helvetica" pitchFamily="2" charset="0"/>
              </a:rPr>
            </a:br>
            <a:r>
              <a:rPr lang="en-US" sz="1100" i="1" dirty="0">
                <a:solidFill>
                  <a:srgbClr val="1B1464"/>
                </a:solidFill>
                <a:latin typeface="Helvetica" pitchFamily="2" charset="0"/>
              </a:rPr>
              <a:t>(i.e. Paid search receives +190% </a:t>
            </a:r>
            <a:r>
              <a:rPr lang="en-US" sz="1100" i="1" u="sng" dirty="0">
                <a:solidFill>
                  <a:srgbClr val="1B1464"/>
                </a:solidFill>
                <a:latin typeface="Helvetica" pitchFamily="2" charset="0"/>
              </a:rPr>
              <a:t>more</a:t>
            </a:r>
            <a:r>
              <a:rPr lang="en-US" sz="1100" i="1" dirty="0">
                <a:solidFill>
                  <a:srgbClr val="1B1464"/>
                </a:solidFill>
                <a:latin typeface="Helvetica" pitchFamily="2" charset="0"/>
              </a:rPr>
              <a:t> attribution credit than it creates)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1728D7-BD6D-640C-BDF2-A8459A6E4A6C}"/>
              </a:ext>
            </a:extLst>
          </p:cNvPr>
          <p:cNvSpPr/>
          <p:nvPr/>
        </p:nvSpPr>
        <p:spPr>
          <a:xfrm>
            <a:off x="6527106" y="3725936"/>
            <a:ext cx="4601638" cy="746986"/>
          </a:xfrm>
          <a:prstGeom prst="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ED3C8D"/>
                </a:solidFill>
                <a:latin typeface="Helvetica" pitchFamily="2" charset="0"/>
              </a:rPr>
              <a:t>These channels receive </a:t>
            </a:r>
            <a:r>
              <a:rPr lang="en-US" sz="1200" b="1" u="sng" dirty="0">
                <a:solidFill>
                  <a:srgbClr val="ED3C8D"/>
                </a:solidFill>
                <a:latin typeface="Helvetica" pitchFamily="2" charset="0"/>
              </a:rPr>
              <a:t>less attribution credit</a:t>
            </a:r>
            <a:r>
              <a:rPr lang="en-US" sz="1200" b="1" dirty="0">
                <a:solidFill>
                  <a:srgbClr val="ED3C8D"/>
                </a:solidFill>
                <a:latin typeface="Helvetica" pitchFamily="2" charset="0"/>
              </a:rPr>
              <a:t> </a:t>
            </a:r>
            <a:br>
              <a:rPr lang="en-US" sz="1200" b="1" dirty="0">
                <a:solidFill>
                  <a:srgbClr val="ED3C8D"/>
                </a:solidFill>
                <a:latin typeface="Helvetica" pitchFamily="2" charset="0"/>
              </a:rPr>
            </a:br>
            <a:r>
              <a:rPr lang="en-US" sz="1200" b="1" dirty="0">
                <a:solidFill>
                  <a:srgbClr val="ED3C8D"/>
                </a:solidFill>
                <a:latin typeface="Helvetica" pitchFamily="2" charset="0"/>
              </a:rPr>
              <a:t>than their channel creates</a:t>
            </a:r>
            <a:br>
              <a:rPr lang="en-US" sz="1200" dirty="0">
                <a:solidFill>
                  <a:srgbClr val="ED3C8D"/>
                </a:solidFill>
                <a:latin typeface="Helvetica" pitchFamily="2" charset="0"/>
              </a:rPr>
            </a:br>
            <a:r>
              <a:rPr lang="en-US" sz="1200" i="1" dirty="0">
                <a:solidFill>
                  <a:srgbClr val="ED3C8D"/>
                </a:solidFill>
                <a:latin typeface="Helvetica" pitchFamily="2" charset="0"/>
              </a:rPr>
              <a:t>(i</a:t>
            </a:r>
            <a:r>
              <a:rPr lang="en-US" sz="1100" i="1" dirty="0">
                <a:solidFill>
                  <a:srgbClr val="ED3C8D"/>
                </a:solidFill>
                <a:latin typeface="Helvetica" pitchFamily="2" charset="0"/>
              </a:rPr>
              <a:t>.e. Brand TV receives -90% </a:t>
            </a:r>
            <a:r>
              <a:rPr lang="en-US" sz="1100" i="1" u="sng" dirty="0">
                <a:solidFill>
                  <a:srgbClr val="ED3C8D"/>
                </a:solidFill>
                <a:latin typeface="Helvetica" pitchFamily="2" charset="0"/>
              </a:rPr>
              <a:t>less</a:t>
            </a:r>
            <a:r>
              <a:rPr lang="en-US" sz="1100" i="1" dirty="0">
                <a:solidFill>
                  <a:srgbClr val="ED3C8D"/>
                </a:solidFill>
                <a:latin typeface="Helvetica" pitchFamily="2" charset="0"/>
              </a:rPr>
              <a:t> attribution credit than it creates)</a:t>
            </a:r>
          </a:p>
        </p:txBody>
      </p:sp>
    </p:spTree>
    <p:extLst>
      <p:ext uri="{BB962C8B-B14F-4D97-AF65-F5344CB8AC3E}">
        <p14:creationId xmlns:p14="http://schemas.microsoft.com/office/powerpoint/2010/main" val="370026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E4A540-172B-4CCB-81A6-552F1D8D68C4}"/>
</file>

<file path=customXml/itemProps2.xml><?xml version="1.0" encoding="utf-8"?>
<ds:datastoreItem xmlns:ds="http://schemas.openxmlformats.org/officeDocument/2006/customXml" ds:itemID="{ED1C221D-932A-42F3-BDB5-77DB45BF3C8F}"/>
</file>

<file path=customXml/itemProps3.xml><?xml version="1.0" encoding="utf-8"?>
<ds:datastoreItem xmlns:ds="http://schemas.openxmlformats.org/officeDocument/2006/customXml" ds:itemID="{B46D86E5-EB45-4A97-8BF0-69689D9B08E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2025-11-04T22:12:46Z</dcterms:created>
  <dcterms:modified xsi:type="dcterms:W3CDTF">2025-11-04T22:12:55Z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