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AB779D-3486-4EB7-B2C2-0306643EE676}" v="1" dt="2025-06-11T19:13:04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EAB779D-3486-4EB7-B2C2-0306643EE676}"/>
    <pc:docChg chg="addSld modSld">
      <pc:chgData name="Dylan Breger" userId="9b3da09f-10fe-42ec-9aa5-9fa2a3e9cc20" providerId="ADAL" clId="{6EAB779D-3486-4EB7-B2C2-0306643EE676}" dt="2025-06-11T19:13:04.418" v="0"/>
      <pc:docMkLst>
        <pc:docMk/>
      </pc:docMkLst>
      <pc:sldChg chg="add">
        <pc:chgData name="Dylan Breger" userId="9b3da09f-10fe-42ec-9aa5-9fa2a3e9cc20" providerId="ADAL" clId="{6EAB779D-3486-4EB7-B2C2-0306643EE676}" dt="2025-06-11T19:13:04.418" v="0"/>
        <pc:sldMkLst>
          <pc:docMk/>
          <pc:sldMk cId="2431777912" sldId="214747409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39293566791497E-2"/>
          <c:y val="0.37922401166287484"/>
          <c:w val="0.97652141286641703"/>
          <c:h val="0.5865928813985662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effective than Nielsen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F9-461B-A805-52933401DD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Just as effective as Nielsen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3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F9-461B-A805-52933401DD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Less effective than Nielsen</c:v>
                </c:pt>
              </c:strCache>
            </c:strRef>
          </c:tx>
          <c:spPr>
            <a:solidFill>
              <a:srgbClr val="ACBDC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3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F9-461B-A805-52933401DD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2"/>
        <c:overlap val="100"/>
        <c:axId val="725171360"/>
        <c:axId val="725172800"/>
      </c:barChart>
      <c:catAx>
        <c:axId val="725171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25172800"/>
        <c:crosses val="autoZero"/>
        <c:auto val="1"/>
        <c:lblAlgn val="ctr"/>
        <c:lblOffset val="100"/>
        <c:noMultiLvlLbl val="0"/>
      </c:catAx>
      <c:valAx>
        <c:axId val="7251728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72517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23920-DA91-9CC1-8912-C7F0DAB775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D97F27-A15E-56F4-2405-AA9741609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08ABF-DE17-FC64-38EE-7F29DA90F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739EE-5AB1-4D7C-B831-2B650898F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708AD-6299-9535-F279-9FD9D968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7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82003-D88C-4305-7E37-BCBF4D79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92084B-2B40-27E9-FD14-EF40CBC8A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B9D7B-9D2A-8638-DCDE-FE0F2362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A19E6-AFAB-8845-12FA-BA4F6041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77724-494F-DB3F-2DA1-1E105170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69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0B1027-29B0-6C6F-DBEC-F4F12265A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7D42BB-6FD5-2BAF-85E8-E74AEEBC1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AECC0-7780-7D66-B1A4-036EB3E2D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B0F9F-1618-0458-B782-629B9151F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9AE77-6889-09B6-03E7-C8ACACBB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8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DCA14-AF06-B2DC-5FC7-C3B64347D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36E2B-3BD7-FEEC-81E5-020856522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5F490-1443-9F36-EF03-0E6CDE75F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2E439-262D-6B98-A284-CBCBE04E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85745-7E75-8295-6275-53DD777E6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3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599D6-9616-7C48-ADBC-17A43BE4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74260-41A9-E66C-E044-81B6CFDC7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6A930-BFB1-D433-EF20-E2360980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E6C1C-03DD-E346-F524-81205E25E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7027B-FCE9-BB11-7667-1A3B29A9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6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2D12-59A8-DF41-4857-87A3B103A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8C587-EE13-1597-5E60-2565C998D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39B11-3C81-D434-69A7-334CD4A29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25F9A-49DB-41CD-BBA8-8700D950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FBAF3-BC2E-80EB-43D5-140CC2E9F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5B908-B21A-7F5A-5AD6-2B4CD7C95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38BF7-3326-3FAE-BC33-44CC40F19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E77EA-5578-A967-AFF7-BBE54BE78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AC89A-9C8B-C66D-CACF-3BECDF501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BF9CF-DE41-E838-985C-17245A360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469DA-0137-8083-4C38-F1A0BD549E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2B7B92-1251-B071-3101-89DBCAD57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06A1A8-23B1-E68B-0636-75E9FB5F4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87F9F6-9DC1-D67F-7D06-6F4977431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1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9FE26-01E7-564C-ECC9-60E421B18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4FCDC6-87F6-B1B0-262A-A4EBBDA4B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73AA7-9508-05FA-ABBF-022A6D69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C28F23-4AB2-B8F5-58E8-88E54589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4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B61954-91BB-22F8-E3FF-F0277683C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247C99-4FB4-94FC-62B3-664D5CE66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04A20-000C-BBE1-B897-0B720D55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85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498-BC7B-0EB0-0A94-18EAD9B8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6DF1-F899-21CF-B451-47A04E47D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9DEE4-28F0-9A47-CFBC-74F25B9F5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95986-7410-7FA0-8ADD-EBB94B037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4FDA1-7AB8-6199-641B-2772EA24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EBD35-D6AD-0891-9415-08986192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4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9E577-9138-A7A3-F157-915563FD8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EA500E-7DF3-BCD4-8C81-FDA73DA4D9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CF22F-005E-95BC-BE44-767442E32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B023F-DCD4-CFBB-2232-62BDC980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CC42A-9C94-B3C0-1E2B-6811B3075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7332D-0254-92F8-48C1-F57D2521C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9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7DEE4B-7819-961B-03F6-0E7D0316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39CD-E512-69F1-2453-D2984E21A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02869-A2BE-B882-616D-B5A7596BA5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DA783-E07F-4BE9-8B9F-3A3DFF55A571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697FC-756E-53A0-07C3-86044862D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1C843-BE6A-29EE-49C6-2D7A2958DF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8F509-1CA9-404A-9489-0F81CA3DC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9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C98BD3-D3A8-9F70-B22D-6A9114A9CEF8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5D4FE4-54C7-29FE-1200-70F0A434656D}"/>
              </a:ext>
            </a:extLst>
          </p:cNvPr>
          <p:cNvSpPr txBox="1"/>
          <p:nvPr/>
        </p:nvSpPr>
        <p:spPr>
          <a:xfrm>
            <a:off x="483207" y="6336237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 Advertiser Perceptions as cited in Advertising Age newsletter, November 1, 2024. Note: n=117.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511EE5-A3EF-AF6A-7674-5263752C78F5}"/>
              </a:ext>
            </a:extLst>
          </p:cNvPr>
          <p:cNvSpPr/>
          <p:nvPr/>
        </p:nvSpPr>
        <p:spPr>
          <a:xfrm>
            <a:off x="-3" y="-1"/>
            <a:ext cx="3385229" cy="27058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Marketer Sentiment on ‘Alternative’ Currencies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A5AF50-B2E5-3225-8DFE-37127D4D665E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currency insights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270747-90EE-CC43-B677-5CA818AB2FA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B7EC0F-D9F0-6125-A317-8EA7E6A854F0}"/>
              </a:ext>
            </a:extLst>
          </p:cNvPr>
          <p:cNvSpPr txBox="1"/>
          <p:nvPr/>
        </p:nvSpPr>
        <p:spPr>
          <a:xfrm>
            <a:off x="0" y="1797941"/>
            <a:ext cx="1217048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Overall, How Well Did the New or Alternative Currencies Perform Compared to Nielsen?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31D157-F3FE-2A67-58CA-C1F929676249}"/>
              </a:ext>
            </a:extLst>
          </p:cNvPr>
          <p:cNvSpPr/>
          <p:nvPr/>
        </p:nvSpPr>
        <p:spPr>
          <a:xfrm>
            <a:off x="179108" y="437162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85% of marketers say alternative currencies are just as effective, or more effective, than Nielsen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7E21745-1615-8A45-94A7-4E237557D2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0D3E651-1DEC-7EB5-0FBB-B4F808E3730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D2D8208C-13FF-69B8-3EA9-9719492B0440}"/>
              </a:ext>
            </a:extLst>
          </p:cNvPr>
          <p:cNvGraphicFramePr/>
          <p:nvPr/>
        </p:nvGraphicFramePr>
        <p:xfrm>
          <a:off x="145898" y="2282898"/>
          <a:ext cx="11900205" cy="4086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ight Brace 2">
            <a:extLst>
              <a:ext uri="{FF2B5EF4-FFF2-40B4-BE49-F238E27FC236}">
                <a16:creationId xmlns:a16="http://schemas.microsoft.com/office/drawing/2014/main" id="{30364957-279E-A0BE-2E74-2A1C296328B3}"/>
              </a:ext>
            </a:extLst>
          </p:cNvPr>
          <p:cNvSpPr/>
          <p:nvPr/>
        </p:nvSpPr>
        <p:spPr>
          <a:xfrm rot="16200000">
            <a:off x="5010827" y="-885564"/>
            <a:ext cx="369455" cy="9888256"/>
          </a:xfrm>
          <a:prstGeom prst="righ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44DD16-B4E7-C610-6B57-6FC3C4CFAEE0}"/>
              </a:ext>
            </a:extLst>
          </p:cNvPr>
          <p:cNvSpPr txBox="1"/>
          <p:nvPr/>
        </p:nvSpPr>
        <p:spPr>
          <a:xfrm>
            <a:off x="3475635" y="2968559"/>
            <a:ext cx="3434831" cy="716835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85%</a:t>
            </a: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 feel new or alternative currencies are either </a:t>
            </a:r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‘just as effective’</a:t>
            </a: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 or </a:t>
            </a:r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‘more effective’</a:t>
            </a: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 than Nielsen</a:t>
            </a:r>
          </a:p>
        </p:txBody>
      </p:sp>
      <p:pic>
        <p:nvPicPr>
          <p:cNvPr id="14" name="Picture 2">
            <a:hlinkClick r:id="rId5"/>
            <a:extLst>
              <a:ext uri="{FF2B5EF4-FFF2-40B4-BE49-F238E27FC236}">
                <a16:creationId xmlns:a16="http://schemas.microsoft.com/office/drawing/2014/main" id="{35FE06DB-EC1A-7305-BA3A-E3E4C0276A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777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583CA2-5123-477E-A890-87944BC9A1F1}"/>
</file>

<file path=customXml/itemProps2.xml><?xml version="1.0" encoding="utf-8"?>
<ds:datastoreItem xmlns:ds="http://schemas.openxmlformats.org/officeDocument/2006/customXml" ds:itemID="{D064F9A9-77A3-4068-AE8F-ECA1BE4AB69C}"/>
</file>

<file path=customXml/itemProps3.xml><?xml version="1.0" encoding="utf-8"?>
<ds:datastoreItem xmlns:ds="http://schemas.openxmlformats.org/officeDocument/2006/customXml" ds:itemID="{007490B7-54AD-4DE1-B31C-3585F50CC6B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2025-06-11T19:12:41Z</dcterms:created>
  <dcterms:modified xsi:type="dcterms:W3CDTF">2025-06-11T19:13:13Z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