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14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A3222A-966E-4E3F-B0A4-E834EA7CB9A4}" v="1" dt="2025-06-11T19:14:01.2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06A3222A-966E-4E3F-B0A4-E834EA7CB9A4}"/>
    <pc:docChg chg="addSld modSld">
      <pc:chgData name="Dylan Breger" userId="9b3da09f-10fe-42ec-9aa5-9fa2a3e9cc20" providerId="ADAL" clId="{06A3222A-966E-4E3F-B0A4-E834EA7CB9A4}" dt="2025-06-11T19:14:01.196" v="0"/>
      <pc:docMkLst>
        <pc:docMk/>
      </pc:docMkLst>
      <pc:sldChg chg="add">
        <pc:chgData name="Dylan Breger" userId="9b3da09f-10fe-42ec-9aa5-9fa2a3e9cc20" providerId="ADAL" clId="{06A3222A-966E-4E3F-B0A4-E834EA7CB9A4}" dt="2025-06-11T19:14:01.196" v="0"/>
        <pc:sldMkLst>
          <pc:docMk/>
          <pc:sldMk cId="146890544" sldId="214747414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811045402333177E-4"/>
          <c:y val="9.000364993428199E-2"/>
          <c:w val="0.99845736048543854"/>
          <c:h val="0.906577861654053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Impact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2572-4B2E-B9AF-72381FFD3A07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+</a:t>
                    </a:r>
                    <a:fld id="{86E1E37F-FE26-4ED8-A0E5-C62A1BC5582D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572-4B2E-B9AF-72381FFD3A0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+</a:t>
                    </a:r>
                    <a:fld id="{DBB2E172-F536-48D2-9C97-CCB672298055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572-4B2E-B9AF-72381FFD3A0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+</a:t>
                    </a:r>
                    <a:fld id="{AB07E1EB-8FD8-48A4-9AD5-B77F9E3E62A2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572-4B2E-B9AF-72381FFD3A0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+</a:t>
                    </a:r>
                    <a:fld id="{A685158A-8E16-4AAD-AC4A-AF8804EE8CB7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2572-4B2E-B9AF-72381FFD3A0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+</a:t>
                    </a:r>
                    <a:fld id="{31953FA5-2D7F-4591-92D7-60E837C4AB90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572-4B2E-B9AF-72381FFD3A07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+</a:t>
                    </a:r>
                    <a:fld id="{E0DD4E0C-EBCC-4EA4-84DE-40D5D88D4606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2572-4B2E-B9AF-72381FFD3A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Display Ads</c:v>
                </c:pt>
                <c:pt idx="1">
                  <c:v>Social</c:v>
                </c:pt>
                <c:pt idx="2">
                  <c:v>Referrals</c:v>
                </c:pt>
                <c:pt idx="3">
                  <c:v>Organic Search</c:v>
                </c:pt>
                <c:pt idx="4">
                  <c:v>Email</c:v>
                </c:pt>
                <c:pt idx="5">
                  <c:v>Direct</c:v>
                </c:pt>
                <c:pt idx="6">
                  <c:v>Paid Search</c:v>
                </c:pt>
              </c:strCache>
            </c:strRef>
          </c:cat>
          <c:val>
            <c:numRef>
              <c:f>Sheet1!$B$2:$B$8</c:f>
              <c:numCache>
                <c:formatCode>0.0%</c:formatCode>
                <c:ptCount val="7"/>
                <c:pt idx="0">
                  <c:v>0.81899999999999995</c:v>
                </c:pt>
                <c:pt idx="1">
                  <c:v>0.61499999999999999</c:v>
                </c:pt>
                <c:pt idx="2">
                  <c:v>0.36699999999999999</c:v>
                </c:pt>
                <c:pt idx="3">
                  <c:v>0.24399999999999999</c:v>
                </c:pt>
                <c:pt idx="4">
                  <c:v>9.8000000000000004E-2</c:v>
                </c:pt>
                <c:pt idx="5">
                  <c:v>7.0000000000000007E-2</c:v>
                </c:pt>
                <c:pt idx="6">
                  <c:v>-0.44600000000000001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F8-43D3-AFAE-6B1D8D4AE9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4676016"/>
        <c:axId val="194667376"/>
      </c:barChart>
      <c:catAx>
        <c:axId val="194676016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extTo"/>
        <c:crossAx val="194667376"/>
        <c:crosses val="autoZero"/>
        <c:auto val="1"/>
        <c:lblAlgn val="ctr"/>
        <c:lblOffset val="100"/>
        <c:noMultiLvlLbl val="0"/>
      </c:catAx>
      <c:valAx>
        <c:axId val="194667376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194676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1B1464"/>
          </a:solidFill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0.37388</cdr:x>
      <cdr:y>0.07645</cdr:y>
    </cdr:from>
    <cdr:to>
      <cdr:x>0.37388</cdr:x>
      <cdr:y>1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A3CE0380-1F51-A790-7D68-F471897DB200}"/>
            </a:ext>
          </a:extLst>
        </cdr:cNvPr>
        <cdr:cNvCxnSpPr/>
      </cdr:nvCxnSpPr>
      <cdr:spPr>
        <a:xfrm xmlns:a="http://schemas.openxmlformats.org/drawingml/2006/main">
          <a:off x="3597301" y="278781"/>
          <a:ext cx="0" cy="336786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1B1464"/>
          </a:solidFill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C295E-7C71-A3CE-CB40-E8814C24F8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E245A4-B2D3-12D1-658B-FBC064D659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F2BD1-53AF-FC0F-5815-6E8ECAE53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42AF-70BC-4E36-A7D6-CEBC77322AC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79252-E5BC-5BDD-DB7E-1AB220B21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05253-492A-2F3C-769C-058CB435B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E0D-5454-443E-9B41-8D9743871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637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4075D-EB07-4E0D-0317-CB4B03887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488DAF-B5E5-A7F5-762A-5934896808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30D86-C4E4-925B-5AD9-6FA79A722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42AF-70BC-4E36-A7D6-CEBC77322AC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46B99-7A76-E0D9-22D7-B2076A045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8D063-284D-6AC8-9422-B2EA906F9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E0D-5454-443E-9B41-8D9743871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378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955B43-BB5C-3E21-E8FA-72B91D519E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CA71DA-D4D8-AEEB-C82F-28175B0CE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1ABC0-E9C3-1348-A82F-B4F7DF079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42AF-70BC-4E36-A7D6-CEBC77322AC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D8952-1187-1D60-53BC-E32D8C478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3DAA0-211E-2C47-AE91-A8BCB63C2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E0D-5454-443E-9B41-8D9743871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62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35213-5C8A-9FCD-0C8B-AD57D5F22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9034E-09B8-34B0-EBAF-2D39AA55B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72F92-7751-6A6E-93F9-770A2EE04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42AF-70BC-4E36-A7D6-CEBC77322AC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7F229-B812-54F5-CC11-E99738FCC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D90B8-FC6D-F763-3DB2-41D50A5A9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E0D-5454-443E-9B41-8D9743871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68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C6634-4D02-B9C6-3C42-C9AA7FB56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37844-6859-AD7D-AB89-3A6F269F8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996A7-B09C-3EEE-32DD-13AF1EC9F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42AF-70BC-4E36-A7D6-CEBC77322AC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01185-5588-2BAE-829D-028C01CD5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D69E4-F878-C901-FC9D-AC9C9A724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E0D-5454-443E-9B41-8D9743871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425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56593-5A47-C7F6-0F17-7117B57E3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DF3B2-B2EB-9540-B505-F6ED9ECD91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D0EEAD-4E47-3F2B-4BA2-3073BF444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A7501-4907-5231-0522-A41F94F77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42AF-70BC-4E36-A7D6-CEBC77322AC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9C737E-371F-2839-DFBA-44DDE8689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0B288C-C2F8-C2D8-82FD-2FC965383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E0D-5454-443E-9B41-8D9743871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0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36832-917A-A32C-17C5-1EA0A7C13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B71E65-4F2C-E725-A0C5-08EE36F70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7CA76-B67B-61C2-2D03-F68E99584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5B1A76-559C-CAF6-6759-7FFC41D14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D7598A-B19D-1D9E-09F9-AE0174C43C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35B037-6823-B798-610A-490A44F17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42AF-70BC-4E36-A7D6-CEBC77322AC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195768-BB1B-131C-2AD1-F9C8F0F26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BD158A-461A-7753-04D3-9CE0E3021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E0D-5454-443E-9B41-8D9743871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874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29B11-9AF5-7AE1-2DF4-D136B8A3F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88A89C-3FBD-AF01-8FE9-E23970006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42AF-70BC-4E36-A7D6-CEBC77322AC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74BA94-38D9-C3AA-4F45-0511BCD9A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A0D8AE-AF6E-15AF-C5EC-627002FC0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E0D-5454-443E-9B41-8D9743871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43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74660A-3456-6DE0-AF07-196A44B14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42AF-70BC-4E36-A7D6-CEBC77322AC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6B036B-2E82-73A9-2929-FA387EF42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262F4E-9297-F0DB-0D74-E841FEBBF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E0D-5454-443E-9B41-8D9743871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93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D23CC-07E3-E687-05E6-00952D8CB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F8433-62A7-AB31-6612-B55093A62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D1B28C-C1AD-C782-B23D-4E7B4E3C2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DEFB92-52F1-F4CE-1DE0-0F1DA3183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42AF-70BC-4E36-A7D6-CEBC77322AC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B65F9B-E46C-A1D5-B515-AC237985A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47889B-795C-9CD9-8C7B-929C1B04D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E0D-5454-443E-9B41-8D9743871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22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5FA6B-78F8-AAEC-6799-67AA97D3D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05E7C7-4B39-D8E9-60DD-BABCBB95B2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BA4A0B-949B-62F1-9D89-02FCBADDAD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E74D58-9CD8-4B3F-A066-FA0F310D7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42AF-70BC-4E36-A7D6-CEBC77322AC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EFC8CC-5D36-3D85-5DD0-80DBD9EE4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3830BB-E35D-D2FD-2AD0-42051C836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5E0D-5454-443E-9B41-8D9743871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91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83D528-23AD-BB04-2429-000F5C9CB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F81EF2-38E2-D983-875B-BA8A644BE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7A091-0F85-5EC0-657C-26D6552D9C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F442AF-70BC-4E36-A7D6-CEBC77322AC3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39798-D322-1864-2EE9-522BA829C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78BF9-9513-A88D-93FC-157667FA7F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445E0D-5454-443E-9B41-8D9743871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667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hyperlink" Target="https://thevab.com/insights" TargetMode="External"/><Relationship Id="rId4" Type="http://schemas.openxmlformats.org/officeDocument/2006/relationships/hyperlink" Target="https://landing.edo.com/leveraging-tv-digital-synergies-in-qs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36EFA5-9B0C-70E6-7519-6AFC211F3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F1F1AC-1C68-46D3-8972-BD99E05C78E3}"/>
              </a:ext>
            </a:extLst>
          </p:cNvPr>
          <p:cNvSpPr/>
          <p:nvPr/>
        </p:nvSpPr>
        <p:spPr>
          <a:xfrm>
            <a:off x="0" y="1685014"/>
            <a:ext cx="12192000" cy="4142971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27EF907-5728-F2D6-0A6B-3572F862E145}"/>
              </a:ext>
            </a:extLst>
          </p:cNvPr>
          <p:cNvSpPr/>
          <p:nvPr/>
        </p:nvSpPr>
        <p:spPr>
          <a:xfrm>
            <a:off x="136826" y="470029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Linear TV makes digital marketing more effective by driving increased traffic to brands’ websites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BE3B56-CF14-E352-287A-EBE3E8FF2879}"/>
              </a:ext>
            </a:extLst>
          </p:cNvPr>
          <p:cNvSpPr/>
          <p:nvPr/>
        </p:nvSpPr>
        <p:spPr>
          <a:xfrm>
            <a:off x="-2" y="-1"/>
            <a:ext cx="3657602" cy="286883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Linear TV Amplifies Digital’s Impact on Web Traffic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6A63DF-C7DD-89B2-76F0-3FEEACC93F1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1657900-90D6-102B-9048-F8A29BDAA79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FDF46A1A-C655-B662-93D4-CC4931950827}"/>
              </a:ext>
            </a:extLst>
          </p:cNvPr>
          <p:cNvGraphicFramePr/>
          <p:nvPr/>
        </p:nvGraphicFramePr>
        <p:xfrm>
          <a:off x="1403985" y="2163429"/>
          <a:ext cx="9621634" cy="3646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60F3005E-6A9B-0E24-6921-E10D5EE5C749}"/>
              </a:ext>
            </a:extLst>
          </p:cNvPr>
          <p:cNvSpPr txBox="1"/>
          <p:nvPr/>
        </p:nvSpPr>
        <p:spPr>
          <a:xfrm>
            <a:off x="-3" y="1746721"/>
            <a:ext cx="12170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Linear TV’s Impact on Ad-Driven Traffic from Other Advertising Tactics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C07556E-BE4D-76B5-CCCC-D71CAE8DAE9A}"/>
              </a:ext>
            </a:extLst>
          </p:cNvPr>
          <p:cNvSpPr txBox="1"/>
          <p:nvPr/>
        </p:nvSpPr>
        <p:spPr>
          <a:xfrm>
            <a:off x="492088" y="6057299"/>
            <a:ext cx="9528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EDO,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Leveraging TV &amp; Digital Synergies in QSR</a:t>
            </a:r>
            <a:r>
              <a:rPr kumimoji="0" lang="en-US" sz="800" b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May 2025.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hlinkClick r:id="rId4"/>
            <a:extLst>
              <a:ext uri="{FF2B5EF4-FFF2-40B4-BE49-F238E27FC236}">
                <a16:creationId xmlns:a16="http://schemas.microsoft.com/office/drawing/2014/main" id="{F85E1FBF-DA6F-9FC5-2FEE-F49D080A3866}"/>
              </a:ext>
            </a:extLst>
          </p:cNvPr>
          <p:cNvSpPr txBox="1">
            <a:spLocks/>
          </p:cNvSpPr>
          <p:nvPr/>
        </p:nvSpPr>
        <p:spPr>
          <a:xfrm>
            <a:off x="-3" y="625944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to download EDO’s white paper, </a:t>
            </a:r>
            <a:r>
              <a:rPr kumimoji="0" lang="en-US" sz="12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Leveraging TV &amp; Digital Synergies in QSR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B36E42-9290-4448-3CDA-DD58CCBCB297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TV impact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270EBC-AF82-2E01-4865-D42786AEAD49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FE7E82-1C1C-D59E-7575-EC55E1EE4720}"/>
              </a:ext>
            </a:extLst>
          </p:cNvPr>
          <p:cNvSpPr txBox="1"/>
          <p:nvPr/>
        </p:nvSpPr>
        <p:spPr>
          <a:xfrm>
            <a:off x="2836545" y="2543407"/>
            <a:ext cx="216312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>
                <a:solidFill>
                  <a:srgbClr val="1B1464"/>
                </a:solidFill>
                <a:latin typeface="Helvetica" pitchFamily="2" charset="0"/>
                <a:cs typeface="Heebo" pitchFamily="2" charset="-79"/>
              </a:rPr>
              <a:t>Display Ads</a:t>
            </a:r>
          </a:p>
          <a:p>
            <a:pPr algn="r"/>
            <a:br>
              <a:rPr lang="en-US" sz="1300" b="1">
                <a:solidFill>
                  <a:srgbClr val="1B1464"/>
                </a:solidFill>
                <a:latin typeface="Helvetica" pitchFamily="2" charset="0"/>
                <a:cs typeface="Heebo" pitchFamily="2" charset="-79"/>
              </a:rPr>
            </a:br>
            <a:r>
              <a:rPr lang="en-US" b="1">
                <a:solidFill>
                  <a:srgbClr val="1B1464"/>
                </a:solidFill>
                <a:latin typeface="Helvetica" pitchFamily="2" charset="0"/>
                <a:cs typeface="Heebo" pitchFamily="2" charset="-79"/>
              </a:rPr>
              <a:t>Social</a:t>
            </a:r>
          </a:p>
          <a:p>
            <a:pPr algn="r"/>
            <a:endParaRPr lang="en-US" sz="1300" b="1">
              <a:solidFill>
                <a:srgbClr val="1B1464"/>
              </a:solidFill>
              <a:latin typeface="Helvetica" pitchFamily="2" charset="0"/>
              <a:cs typeface="Heebo" pitchFamily="2" charset="-79"/>
            </a:endParaRPr>
          </a:p>
          <a:p>
            <a:pPr algn="r"/>
            <a:r>
              <a:rPr lang="en-US" b="1">
                <a:solidFill>
                  <a:srgbClr val="1B1464"/>
                </a:solidFill>
                <a:latin typeface="Helvetica" pitchFamily="2" charset="0"/>
                <a:cs typeface="Heebo" pitchFamily="2" charset="-79"/>
              </a:rPr>
              <a:t>Referrals</a:t>
            </a:r>
          </a:p>
          <a:p>
            <a:pPr algn="r"/>
            <a:endParaRPr lang="en-US" sz="1300" b="1">
              <a:solidFill>
                <a:srgbClr val="1B1464"/>
              </a:solidFill>
              <a:latin typeface="Helvetica" pitchFamily="2" charset="0"/>
              <a:cs typeface="Heebo" pitchFamily="2" charset="-79"/>
            </a:endParaRPr>
          </a:p>
          <a:p>
            <a:pPr algn="r"/>
            <a:r>
              <a:rPr lang="en-US" b="1">
                <a:solidFill>
                  <a:srgbClr val="1B1464"/>
                </a:solidFill>
                <a:latin typeface="Helvetica" pitchFamily="2" charset="0"/>
                <a:cs typeface="Heebo" pitchFamily="2" charset="-79"/>
              </a:rPr>
              <a:t>Organic Search</a:t>
            </a:r>
            <a:br>
              <a:rPr lang="en-US" b="1">
                <a:solidFill>
                  <a:srgbClr val="1B1464"/>
                </a:solidFill>
                <a:latin typeface="Helvetica" pitchFamily="2" charset="0"/>
                <a:cs typeface="Heebo" pitchFamily="2" charset="-79"/>
              </a:rPr>
            </a:br>
            <a:br>
              <a:rPr lang="en-US" sz="1300" b="1">
                <a:solidFill>
                  <a:srgbClr val="1B1464"/>
                </a:solidFill>
                <a:latin typeface="Helvetica" pitchFamily="2" charset="0"/>
                <a:cs typeface="Heebo" pitchFamily="2" charset="-79"/>
              </a:rPr>
            </a:br>
            <a:r>
              <a:rPr lang="en-US" b="1">
                <a:solidFill>
                  <a:srgbClr val="1B1464"/>
                </a:solidFill>
                <a:latin typeface="Helvetica" pitchFamily="2" charset="0"/>
                <a:cs typeface="Heebo" pitchFamily="2" charset="-79"/>
              </a:rPr>
              <a:t>Email</a:t>
            </a:r>
            <a:br>
              <a:rPr lang="en-US" b="1">
                <a:solidFill>
                  <a:srgbClr val="1B1464"/>
                </a:solidFill>
                <a:latin typeface="Helvetica" pitchFamily="2" charset="0"/>
                <a:cs typeface="Heebo" pitchFamily="2" charset="-79"/>
              </a:rPr>
            </a:br>
            <a:br>
              <a:rPr lang="en-US" sz="1300" b="1">
                <a:solidFill>
                  <a:srgbClr val="1B1464"/>
                </a:solidFill>
                <a:latin typeface="Helvetica" pitchFamily="2" charset="0"/>
                <a:cs typeface="Heebo" pitchFamily="2" charset="-79"/>
              </a:rPr>
            </a:br>
            <a:r>
              <a:rPr lang="en-US" b="1">
                <a:solidFill>
                  <a:srgbClr val="1B1464"/>
                </a:solidFill>
                <a:latin typeface="Helvetica" pitchFamily="2" charset="0"/>
                <a:cs typeface="Heebo" pitchFamily="2" charset="-79"/>
              </a:rPr>
              <a:t>Direct</a:t>
            </a:r>
          </a:p>
          <a:p>
            <a:pPr algn="r"/>
            <a:br>
              <a:rPr lang="en-US" sz="1300" b="1">
                <a:solidFill>
                  <a:srgbClr val="1B1464"/>
                </a:solidFill>
                <a:latin typeface="Helvetica" pitchFamily="2" charset="0"/>
                <a:cs typeface="Heebo" pitchFamily="2" charset="-79"/>
              </a:rPr>
            </a:br>
            <a:r>
              <a:rPr lang="en-US" b="1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Paid Search</a:t>
            </a:r>
          </a:p>
        </p:txBody>
      </p:sp>
      <p:pic>
        <p:nvPicPr>
          <p:cNvPr id="8" name="Picture 2">
            <a:hlinkClick r:id="rId6"/>
            <a:extLst>
              <a:ext uri="{FF2B5EF4-FFF2-40B4-BE49-F238E27FC236}">
                <a16:creationId xmlns:a16="http://schemas.microsoft.com/office/drawing/2014/main" id="{00D3E396-1CE1-B9E8-C911-1D2F835749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890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7741332-6275-4077-9E07-B44686EB6D3A}"/>
</file>

<file path=customXml/itemProps2.xml><?xml version="1.0" encoding="utf-8"?>
<ds:datastoreItem xmlns:ds="http://schemas.openxmlformats.org/officeDocument/2006/customXml" ds:itemID="{C1D7C829-4E6C-43FC-88F2-DBA7CEC82691}"/>
</file>

<file path=customXml/itemProps3.xml><?xml version="1.0" encoding="utf-8"?>
<ds:datastoreItem xmlns:ds="http://schemas.openxmlformats.org/officeDocument/2006/customXml" ds:itemID="{4FBF1BB4-3D9F-468E-BF9F-9B265EFA4AE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2025-06-11T19:14:00Z</dcterms:created>
  <dcterms:modified xsi:type="dcterms:W3CDTF">2025-06-11T19:14:11Z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