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37648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177ACB0-BD34-419A-A8DD-A69E19AE4184}" v="1" dt="2025-02-04T19:40:44.85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21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D177ACB0-BD34-419A-A8DD-A69E19AE4184}"/>
    <pc:docChg chg="addSld modSld">
      <pc:chgData name="Dylan Breger" userId="9b3da09f-10fe-42ec-9aa5-9fa2a3e9cc20" providerId="ADAL" clId="{D177ACB0-BD34-419A-A8DD-A69E19AE4184}" dt="2025-02-04T19:40:44.853" v="0"/>
      <pc:docMkLst>
        <pc:docMk/>
      </pc:docMkLst>
      <pc:sldChg chg="add">
        <pc:chgData name="Dylan Breger" userId="9b3da09f-10fe-42ec-9aa5-9fa2a3e9cc20" providerId="ADAL" clId="{D177ACB0-BD34-419A-A8DD-A69E19AE4184}" dt="2025-02-04T19:40:44.853" v="0"/>
        <pc:sldMkLst>
          <pc:docMk/>
          <pc:sldMk cId="3066232732" sldId="2147376488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ED3C8D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0586-4110-868B-9C379AA95028}"/>
              </c:ext>
            </c:extLst>
          </c:dPt>
          <c:dPt>
            <c:idx val="1"/>
            <c:invertIfNegative val="0"/>
            <c:bubble3D val="0"/>
            <c:spPr>
              <a:solidFill>
                <a:srgbClr val="ED3C8D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0586-4110-868B-9C379AA95028}"/>
              </c:ext>
            </c:extLst>
          </c:dPt>
          <c:dPt>
            <c:idx val="2"/>
            <c:invertIfNegative val="0"/>
            <c:bubble3D val="0"/>
            <c:spPr>
              <a:solidFill>
                <a:srgbClr val="ED3C8D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0586-4110-868B-9C379AA95028}"/>
              </c:ext>
            </c:extLst>
          </c:dPt>
          <c:cat>
            <c:numRef>
              <c:f>Sheet1!$A$2:$A$7</c:f>
              <c:numCache>
                <c:formatCode>General</c:formatCode>
                <c:ptCount val="6"/>
              </c:numCache>
            </c:numRef>
          </c:cat>
          <c:val>
            <c:numRef>
              <c:f>Sheet1!$B$2:$B$7</c:f>
              <c:numCache>
                <c:formatCode>0%</c:formatCode>
                <c:ptCount val="6"/>
                <c:pt idx="0">
                  <c:v>-0.9</c:v>
                </c:pt>
                <c:pt idx="1">
                  <c:v>-0.79</c:v>
                </c:pt>
                <c:pt idx="2">
                  <c:v>-0.33</c:v>
                </c:pt>
                <c:pt idx="3">
                  <c:v>0.6</c:v>
                </c:pt>
                <c:pt idx="4">
                  <c:v>0.6</c:v>
                </c:pt>
                <c:pt idx="5">
                  <c:v>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586-4110-868B-9C379AA9502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3"/>
        <c:axId val="872452895"/>
        <c:axId val="872449055"/>
      </c:barChart>
      <c:catAx>
        <c:axId val="872452895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Helvetica" panose="020B0403020202020204" pitchFamily="34" charset="0"/>
                <a:ea typeface="+mn-ea"/>
                <a:cs typeface="+mn-cs"/>
              </a:defRPr>
            </a:pPr>
            <a:endParaRPr lang="en-US"/>
          </a:p>
        </c:txPr>
        <c:crossAx val="872449055"/>
        <c:crosses val="autoZero"/>
        <c:auto val="1"/>
        <c:lblAlgn val="ctr"/>
        <c:lblOffset val="100"/>
        <c:noMultiLvlLbl val="0"/>
      </c:catAx>
      <c:valAx>
        <c:axId val="872449055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87245289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>
          <a:latin typeface="Helvetica" panose="020B040302020202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4B1C3D-D69E-2F7B-866F-D1030EC1CA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15E54DA-6989-47D9-FBF5-13C0C03B6B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C78B00-959F-E22B-3C82-2E553A6B13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EA8DD-E638-46E5-920B-40BD2334AF34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9E3E49-E8A1-894D-F15E-1095F21574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30CB35-5AE4-A8FE-04F9-14AE0E969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F4FCF-704F-474C-B2F9-5511DF69E5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8301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E2F03A-0899-EA84-FA31-BD5BD44DA9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A9EB9F3-7BFD-5C3D-F2AF-AFDB9EC66E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02E70D-2C04-EF11-6821-46D0112A40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EA8DD-E638-46E5-920B-40BD2334AF34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858D0B-A101-72BB-5742-71C8B8F316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74A57F-1383-5E42-A045-DBDA0CDBD7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F4FCF-704F-474C-B2F9-5511DF69E5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827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E00769F-E93F-7D9E-3DB5-AF93A2089B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C636A6A-3503-174E-03EB-355E5B5BA6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DF0800-FA82-992D-0E77-CFDB4975FF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EA8DD-E638-46E5-920B-40BD2334AF34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D738E1-81D1-4226-8925-267B2E81E0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5E9763-5E33-F16C-4DF5-1AE6F25A0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F4FCF-704F-474C-B2F9-5511DF69E5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5277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0801E4-9D49-A362-1775-A143C07C31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3120CC-73BA-3A60-210F-9FE7C27954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F954A4-C291-CF91-71AB-401F63CA9F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EA8DD-E638-46E5-920B-40BD2334AF34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C669CF-C6DC-4736-4A9C-EBB0FFD3A5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1326F9-A3D4-D8AF-02F7-DC584767D3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F4FCF-704F-474C-B2F9-5511DF69E5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7110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FAB4D0-B453-54F1-A2FC-BA95C61D8E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972EA7-0E99-3B24-1696-AD5040CF9D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3ADACD-4C16-34F1-10C2-1C8695B591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EA8DD-E638-46E5-920B-40BD2334AF34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AEAA8A-965E-F4FE-0DF7-B4EABEFB5C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0697D0-6518-0E78-4B6D-EF28D8014B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F4FCF-704F-474C-B2F9-5511DF69E5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9213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79DA8A-73C9-B3B9-CE41-69C73A1BC2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666BDC-9630-2B72-6A1F-F679F6B7B5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DC56259-4215-7310-564A-B8C6C7F714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A83118-F775-083E-852D-A14668786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EA8DD-E638-46E5-920B-40BD2334AF34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41D334-FCA1-CBE5-6A0F-9938FD8CAF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2885A9-1696-B17A-45AF-5ED01556D8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F4FCF-704F-474C-B2F9-5511DF69E5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7003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F14939-163C-7678-A86F-ABEB6A1A12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52159E-FE24-68CC-7D41-A8F787983C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69EA2C-FEBD-0B17-1B7E-852130F6F8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295D7B5-D686-4082-A62E-3D0A75E986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E90EFAD-6F43-47EE-6C4E-93CFE99BFA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3C5446C-A9A8-740A-E523-D7D6106432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EA8DD-E638-46E5-920B-40BD2334AF34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EE267AD-AF5E-7FAD-F505-4BFD35897F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E6F8CBE-C38C-A426-8764-A53FAAE33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F4FCF-704F-474C-B2F9-5511DF69E5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8803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5049CE-97F1-B6DE-E7F1-DD0997ABAA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12B9416-8FE3-6C33-4EC9-3DF0323CB5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EA8DD-E638-46E5-920B-40BD2334AF34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F47BAC-9B34-3C74-FC3B-AF00EEA24A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7A554A-09F6-AD6E-8218-D34AE92D6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F4FCF-704F-474C-B2F9-5511DF69E5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548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1A16FD6-4E95-3940-C4EC-80C81C0B4F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EA8DD-E638-46E5-920B-40BD2334AF34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659AD9A-05BD-EC68-1ECF-4DFD3CD47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A16F91-3A74-FA93-2A94-79367269D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F4FCF-704F-474C-B2F9-5511DF69E5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0384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E06D1E-AB80-CABD-F327-C1E09536C6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A81F7C-4DEB-2783-A2C8-94F6A418AF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5BE9FAA-7D3C-FC5A-A27B-EF88A23BC4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8108B0-47C1-9CAE-D3AC-3DD65B0D3A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EA8DD-E638-46E5-920B-40BD2334AF34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90509C-B806-00D4-1CBA-38F7DEBB5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55C8B0-D1F2-57E1-78E4-5B4758AB81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F4FCF-704F-474C-B2F9-5511DF69E5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6041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650A6C-830A-501B-9B2E-88AF277C45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DDC73D0-C749-B9FD-C3C7-663AC8E725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8E0E01-58FE-289D-4ECE-034F83F0D3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029E81-A223-A88A-D6E1-177265F952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EA8DD-E638-46E5-920B-40BD2334AF34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E80559-2979-A47C-B549-C86D9A8AC0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AC90B7-1824-7723-47AA-A0649F4C6C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F4FCF-704F-474C-B2F9-5511DF69E5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745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0563C0C-8DD8-E471-611D-6D1D67507E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DA0BC0-1F2F-6325-C1A8-A04CAE4B41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32AD6D-8629-BD50-6D92-D3BCD93F80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C6EA8DD-E638-46E5-920B-40BD2334AF34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DA2DED-BDDA-71EE-8B7E-937BBE42C9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7C3C1F-8481-0C82-D2F7-BB0B08D2B8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FF4FCF-704F-474C-B2F9-5511DF69E5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3218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hevab.com/insights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hyperlink" Target="https://thevab.com/signin?utm_source=grab-and-go&amp;utm_medium=vab-insights&amp;utm_campaign=" TargetMode="External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6B9A89B-83A7-A902-17B7-C35F2C387F2D}"/>
              </a:ext>
            </a:extLst>
          </p:cNvPr>
          <p:cNvSpPr/>
          <p:nvPr/>
        </p:nvSpPr>
        <p:spPr>
          <a:xfrm>
            <a:off x="0" y="1765230"/>
            <a:ext cx="12191999" cy="5103920"/>
          </a:xfrm>
          <a:prstGeom prst="rect">
            <a:avLst/>
          </a:prstGeom>
          <a:solidFill>
            <a:srgbClr val="E2E8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7F34176-7247-2975-1CA8-1359BCBA8DE9}"/>
              </a:ext>
            </a:extLst>
          </p:cNvPr>
          <p:cNvSpPr txBox="1"/>
          <p:nvPr/>
        </p:nvSpPr>
        <p:spPr>
          <a:xfrm>
            <a:off x="483206" y="6329567"/>
            <a:ext cx="11487658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</a:t>
            </a:r>
            <a:r>
              <a:rPr lang="en-US" sz="700"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Analytic Partners via MarketingCharts.com, November 2024. Based on Analytic Partners analysis of last-touch attribution vs. incrementality-based measurement.</a:t>
            </a:r>
            <a:endParaRPr kumimoji="0" lang="fr-FR" sz="700" b="0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747A17C-2221-08AC-DF77-23136AE3A8BC}"/>
              </a:ext>
            </a:extLst>
          </p:cNvPr>
          <p:cNvSpPr txBox="1"/>
          <p:nvPr/>
        </p:nvSpPr>
        <p:spPr>
          <a:xfrm>
            <a:off x="563963" y="1947475"/>
            <a:ext cx="11064074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Channel Impact Accuracy in Last-Touch Attribution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Attribution Efficiency Errors vs. Econometrics</a:t>
            </a:r>
            <a:endParaRPr kumimoji="0" lang="en-US" sz="1600" i="0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50C193E-F681-376C-37CE-413E50C45185}"/>
              </a:ext>
            </a:extLst>
          </p:cNvPr>
          <p:cNvSpPr/>
          <p:nvPr/>
        </p:nvSpPr>
        <p:spPr>
          <a:xfrm>
            <a:off x="124718" y="527717"/>
            <a:ext cx="9992048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>
                <a:solidFill>
                  <a:srgbClr val="1B1464"/>
                </a:solidFill>
                <a:latin typeface="Helvetica" pitchFamily="2" charset="0"/>
              </a:rPr>
              <a:t>Last-touch attribution often overvalues short-term impacts and overlooks platforms that deliver long-term contributions</a:t>
            </a:r>
            <a:endParaRPr kumimoji="0" lang="en-US" sz="2600" b="1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E023F6D-D9B8-4AA9-3E8C-FD03DD25EEA8}"/>
              </a:ext>
            </a:extLst>
          </p:cNvPr>
          <p:cNvSpPr/>
          <p:nvPr/>
        </p:nvSpPr>
        <p:spPr>
          <a:xfrm>
            <a:off x="-1" y="0"/>
            <a:ext cx="3806389" cy="285421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Last-Touch Attribution Accuracy: </a:t>
            </a:r>
            <a:r>
              <a:rPr lang="en-US" sz="1200" dirty="0">
                <a:solidFill>
                  <a:prstClr val="white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Impact by Channel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8E347CD-4F48-E003-F911-45E087B8DEF1}"/>
              </a:ext>
            </a:extLst>
          </p:cNvPr>
          <p:cNvSpPr txBox="1"/>
          <p:nvPr/>
        </p:nvSpPr>
        <p:spPr>
          <a:xfrm>
            <a:off x="10267952" y="10599"/>
            <a:ext cx="1924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more measurement insights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5D4BCAA-8ED3-24C8-EF31-A5E9105D1325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3951D2D5-DE4F-635D-30DD-B0EB97BF9934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4507895E-E55F-3DCE-8A8F-F6532FEA6F05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sng" strike="noStrike" kern="1200" cap="none" spc="150" normalizeH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b="1" i="0" u="sng" strike="noStrike" kern="1200" cap="none" spc="150" normalizeH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aphicFrame>
        <p:nvGraphicFramePr>
          <p:cNvPr id="23" name="Chart 22">
            <a:extLst>
              <a:ext uri="{FF2B5EF4-FFF2-40B4-BE49-F238E27FC236}">
                <a16:creationId xmlns:a16="http://schemas.microsoft.com/office/drawing/2014/main" id="{74B76D03-E36C-0F43-11D5-F7F665AD1B31}"/>
              </a:ext>
            </a:extLst>
          </p:cNvPr>
          <p:cNvGraphicFramePr/>
          <p:nvPr/>
        </p:nvGraphicFramePr>
        <p:xfrm>
          <a:off x="1965453" y="2801073"/>
          <a:ext cx="9834880" cy="33372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4" name="TextBox 23">
            <a:extLst>
              <a:ext uri="{FF2B5EF4-FFF2-40B4-BE49-F238E27FC236}">
                <a16:creationId xmlns:a16="http://schemas.microsoft.com/office/drawing/2014/main" id="{74F0D4D0-E344-A074-9E4F-ECB4E240F37F}"/>
              </a:ext>
            </a:extLst>
          </p:cNvPr>
          <p:cNvSpPr txBox="1"/>
          <p:nvPr/>
        </p:nvSpPr>
        <p:spPr>
          <a:xfrm>
            <a:off x="3520730" y="3021988"/>
            <a:ext cx="2164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>
                <a:solidFill>
                  <a:srgbClr val="1B1464"/>
                </a:solidFill>
                <a:latin typeface="Helvetica" panose="020B0403020202020204" pitchFamily="34" charset="0"/>
              </a:rPr>
              <a:t>Paid Search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619B5F0-4666-857D-81D1-CC8ADD4E423E}"/>
              </a:ext>
            </a:extLst>
          </p:cNvPr>
          <p:cNvSpPr txBox="1"/>
          <p:nvPr/>
        </p:nvSpPr>
        <p:spPr>
          <a:xfrm>
            <a:off x="3520730" y="3524138"/>
            <a:ext cx="2164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>
                <a:solidFill>
                  <a:srgbClr val="1B1464"/>
                </a:solidFill>
                <a:latin typeface="Helvetica" panose="020B0403020202020204" pitchFamily="34" charset="0"/>
              </a:rPr>
              <a:t>Direct Marketing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BF7FB48-5DE6-B8A1-328D-861D53ACD8D1}"/>
              </a:ext>
            </a:extLst>
          </p:cNvPr>
          <p:cNvSpPr txBox="1"/>
          <p:nvPr/>
        </p:nvSpPr>
        <p:spPr>
          <a:xfrm>
            <a:off x="3520730" y="4026288"/>
            <a:ext cx="2164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>
                <a:solidFill>
                  <a:srgbClr val="1B1464"/>
                </a:solidFill>
                <a:latin typeface="Helvetica" panose="020B0403020202020204" pitchFamily="34" charset="0"/>
              </a:rPr>
              <a:t>Inserts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ED4C638-D39A-2B75-0EA2-C53F60D389A3}"/>
              </a:ext>
            </a:extLst>
          </p:cNvPr>
          <p:cNvSpPr txBox="1"/>
          <p:nvPr/>
        </p:nvSpPr>
        <p:spPr>
          <a:xfrm>
            <a:off x="2730416" y="4543678"/>
            <a:ext cx="2164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>
                <a:solidFill>
                  <a:srgbClr val="1B1464"/>
                </a:solidFill>
                <a:latin typeface="Helvetica" panose="020B0403020202020204" pitchFamily="34" charset="0"/>
              </a:rPr>
              <a:t>Print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01AF79A8-3FD5-93F4-EDBF-62C240D7ED74}"/>
              </a:ext>
            </a:extLst>
          </p:cNvPr>
          <p:cNvSpPr txBox="1"/>
          <p:nvPr/>
        </p:nvSpPr>
        <p:spPr>
          <a:xfrm>
            <a:off x="1317247" y="5045828"/>
            <a:ext cx="24891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>
                <a:solidFill>
                  <a:srgbClr val="1B1464"/>
                </a:solidFill>
                <a:latin typeface="Helvetica" panose="020B0403020202020204" pitchFamily="34" charset="0"/>
              </a:rPr>
              <a:t>Direct Response TV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962DA4CE-F528-441E-731D-9268EE0BFA7A}"/>
              </a:ext>
            </a:extLst>
          </p:cNvPr>
          <p:cNvSpPr txBox="1"/>
          <p:nvPr/>
        </p:nvSpPr>
        <p:spPr>
          <a:xfrm>
            <a:off x="1060699" y="5563219"/>
            <a:ext cx="24891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>
                <a:solidFill>
                  <a:srgbClr val="1B1464"/>
                </a:solidFill>
                <a:latin typeface="Helvetica" panose="020B0403020202020204" pitchFamily="34" charset="0"/>
              </a:rPr>
              <a:t>Brand TV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69A35A95-6E0F-7ECC-7D8C-B187C0B3F594}"/>
              </a:ext>
            </a:extLst>
          </p:cNvPr>
          <p:cNvSpPr txBox="1"/>
          <p:nvPr/>
        </p:nvSpPr>
        <p:spPr>
          <a:xfrm>
            <a:off x="10245380" y="2978451"/>
            <a:ext cx="1009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rgbClr val="1B1464"/>
                </a:solidFill>
                <a:latin typeface="Helvetica" panose="020B0403020202020204" pitchFamily="34" charset="0"/>
              </a:rPr>
              <a:t>190%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B62110A2-C25C-60AF-2275-EA77DBEE28B6}"/>
              </a:ext>
            </a:extLst>
          </p:cNvPr>
          <p:cNvSpPr txBox="1"/>
          <p:nvPr/>
        </p:nvSpPr>
        <p:spPr>
          <a:xfrm>
            <a:off x="7128977" y="3490995"/>
            <a:ext cx="1009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rgbClr val="1B1464"/>
                </a:solidFill>
                <a:latin typeface="Helvetica" panose="020B0403020202020204" pitchFamily="34" charset="0"/>
              </a:rPr>
              <a:t>60%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A0A4587-A5D4-5E71-E476-DA5183444147}"/>
              </a:ext>
            </a:extLst>
          </p:cNvPr>
          <p:cNvSpPr txBox="1"/>
          <p:nvPr/>
        </p:nvSpPr>
        <p:spPr>
          <a:xfrm>
            <a:off x="7128977" y="3991025"/>
            <a:ext cx="1009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rgbClr val="1B1464"/>
                </a:solidFill>
                <a:latin typeface="Helvetica" panose="020B0403020202020204" pitchFamily="34" charset="0"/>
              </a:rPr>
              <a:t>60%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DD029949-3DBB-C6B6-3020-AEF14FA34F17}"/>
              </a:ext>
            </a:extLst>
          </p:cNvPr>
          <p:cNvSpPr txBox="1"/>
          <p:nvPr/>
        </p:nvSpPr>
        <p:spPr>
          <a:xfrm>
            <a:off x="5700050" y="4497511"/>
            <a:ext cx="1009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rgbClr val="1B1464"/>
                </a:solidFill>
                <a:latin typeface="Helvetica" panose="020B0403020202020204" pitchFamily="34" charset="0"/>
              </a:rPr>
              <a:t>-33%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A9D72FF8-ECC6-383F-0081-EFA17540C892}"/>
              </a:ext>
            </a:extLst>
          </p:cNvPr>
          <p:cNvSpPr txBox="1"/>
          <p:nvPr/>
        </p:nvSpPr>
        <p:spPr>
          <a:xfrm>
            <a:off x="5700050" y="5045945"/>
            <a:ext cx="1009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rgbClr val="1B1464"/>
                </a:solidFill>
                <a:latin typeface="Helvetica" panose="020B0403020202020204" pitchFamily="34" charset="0"/>
              </a:rPr>
              <a:t>-79%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E12BC3E8-3068-FA2A-52C7-DD83B3C05827}"/>
              </a:ext>
            </a:extLst>
          </p:cNvPr>
          <p:cNvSpPr txBox="1"/>
          <p:nvPr/>
        </p:nvSpPr>
        <p:spPr>
          <a:xfrm>
            <a:off x="5700050" y="5594378"/>
            <a:ext cx="1009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rgbClr val="1B1464"/>
                </a:solidFill>
                <a:latin typeface="Helvetica" panose="020B0403020202020204" pitchFamily="34" charset="0"/>
              </a:rPr>
              <a:t>-90%</a:t>
            </a:r>
          </a:p>
        </p:txBody>
      </p:sp>
      <p:sp>
        <p:nvSpPr>
          <p:cNvPr id="36" name="Speech Bubble: Rectangle with Corners Rounded 35">
            <a:extLst>
              <a:ext uri="{FF2B5EF4-FFF2-40B4-BE49-F238E27FC236}">
                <a16:creationId xmlns:a16="http://schemas.microsoft.com/office/drawing/2014/main" id="{6FF48418-BCB9-8329-9863-5BE4350D097E}"/>
              </a:ext>
            </a:extLst>
          </p:cNvPr>
          <p:cNvSpPr/>
          <p:nvPr/>
        </p:nvSpPr>
        <p:spPr>
          <a:xfrm>
            <a:off x="391667" y="3059738"/>
            <a:ext cx="3018573" cy="902224"/>
          </a:xfrm>
          <a:prstGeom prst="wedgeRoundRectCallout">
            <a:avLst>
              <a:gd name="adj1" fmla="val 61487"/>
              <a:gd name="adj2" fmla="val 20621"/>
              <a:gd name="adj3" fmla="val 16667"/>
            </a:avLst>
          </a:prstGeom>
          <a:solidFill>
            <a:schemeClr val="bg1"/>
          </a:solidFill>
          <a:ln>
            <a:solidFill>
              <a:srgbClr val="00BFF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1B1464"/>
                </a:solidFill>
                <a:latin typeface="Helvetica" panose="020B0403020202020204" pitchFamily="34" charset="0"/>
              </a:rPr>
              <a:t>Attribution </a:t>
            </a:r>
            <a:r>
              <a:rPr lang="en-US" b="1">
                <a:solidFill>
                  <a:srgbClr val="1B1464"/>
                </a:solidFill>
                <a:latin typeface="Helvetica" panose="020B0403020202020204" pitchFamily="34" charset="0"/>
              </a:rPr>
              <a:t>over-estimates </a:t>
            </a:r>
            <a:r>
              <a:rPr lang="en-US">
                <a:solidFill>
                  <a:srgbClr val="1B1464"/>
                </a:solidFill>
                <a:latin typeface="Helvetica" panose="020B0403020202020204" pitchFamily="34" charset="0"/>
              </a:rPr>
              <a:t>short-term, direct effects…</a:t>
            </a:r>
          </a:p>
        </p:txBody>
      </p:sp>
      <p:sp>
        <p:nvSpPr>
          <p:cNvPr id="37" name="Speech Bubble: Rectangle with Corners Rounded 36">
            <a:extLst>
              <a:ext uri="{FF2B5EF4-FFF2-40B4-BE49-F238E27FC236}">
                <a16:creationId xmlns:a16="http://schemas.microsoft.com/office/drawing/2014/main" id="{1BAAA14D-7B69-EE3D-1428-89044BE2AE91}"/>
              </a:ext>
            </a:extLst>
          </p:cNvPr>
          <p:cNvSpPr/>
          <p:nvPr/>
        </p:nvSpPr>
        <p:spPr>
          <a:xfrm>
            <a:off x="7181890" y="5001110"/>
            <a:ext cx="3318030" cy="820204"/>
          </a:xfrm>
          <a:prstGeom prst="wedgeRoundRectCallout">
            <a:avLst>
              <a:gd name="adj1" fmla="val -61693"/>
              <a:gd name="adj2" fmla="val 19351"/>
              <a:gd name="adj3" fmla="val 16667"/>
            </a:avLst>
          </a:prstGeom>
          <a:solidFill>
            <a:schemeClr val="bg1"/>
          </a:solidFill>
          <a:ln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1B1464"/>
                </a:solidFill>
                <a:latin typeface="Helvetica" panose="020B0403020202020204" pitchFamily="34" charset="0"/>
              </a:rPr>
              <a:t>…and </a:t>
            </a:r>
            <a:r>
              <a:rPr lang="en-US" b="1">
                <a:solidFill>
                  <a:srgbClr val="1B1464"/>
                </a:solidFill>
                <a:latin typeface="Helvetica" panose="020B0403020202020204" pitchFamily="34" charset="0"/>
              </a:rPr>
              <a:t>under-estimates</a:t>
            </a:r>
            <a:r>
              <a:rPr lang="en-US">
                <a:solidFill>
                  <a:srgbClr val="1B1464"/>
                </a:solidFill>
                <a:latin typeface="Helvetica" panose="020B0403020202020204" pitchFamily="34" charset="0"/>
              </a:rPr>
              <a:t> longer term &amp; indirect effects</a:t>
            </a:r>
          </a:p>
        </p:txBody>
      </p:sp>
      <p:pic>
        <p:nvPicPr>
          <p:cNvPr id="2" name="Picture 2">
            <a:hlinkClick r:id="rId5"/>
            <a:extLst>
              <a:ext uri="{FF2B5EF4-FFF2-40B4-BE49-F238E27FC236}">
                <a16:creationId xmlns:a16="http://schemas.microsoft.com/office/drawing/2014/main" id="{A69A6671-942C-01A9-5573-00C664BCBC0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662327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111</Words>
  <Application>Microsoft Office PowerPoint</Application>
  <PresentationFormat>Widescreen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2025-02-04T19:40:44Z</dcterms:created>
  <dcterms:modified xsi:type="dcterms:W3CDTF">2025-02-04T19:40:53Z</dcterms:modified>
</cp:coreProperties>
</file>