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3328E7-5A8C-45A6-AB11-63A90F771639}" v="1" dt="2025-02-04T19:40:29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843328E7-5A8C-45A6-AB11-63A90F771639}"/>
    <pc:docChg chg="addSld modSld">
      <pc:chgData name="Dylan Breger" userId="9b3da09f-10fe-42ec-9aa5-9fa2a3e9cc20" providerId="ADAL" clId="{843328E7-5A8C-45A6-AB11-63A90F771639}" dt="2025-02-04T19:40:29.540" v="0"/>
      <pc:docMkLst>
        <pc:docMk/>
      </pc:docMkLst>
      <pc:sldChg chg="add">
        <pc:chgData name="Dylan Breger" userId="9b3da09f-10fe-42ec-9aa5-9fa2a3e9cc20" providerId="ADAL" clId="{843328E7-5A8C-45A6-AB11-63A90F771639}" dt="2025-02-04T19:40:29.540" v="0"/>
        <pc:sldMkLst>
          <pc:docMk/>
          <pc:sldMk cId="1849139687" sldId="214737647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606471456692911"/>
          <c:y val="4.3113713660179326E-2"/>
          <c:w val="0.4294330708661418"/>
          <c:h val="0.9114808346355365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 of respondents</c:v>
                </c:pt>
              </c:strCache>
            </c:strRef>
          </c:tx>
          <c:dPt>
            <c:idx val="0"/>
            <c:bubble3D val="0"/>
            <c:spPr>
              <a:solidFill>
                <a:srgbClr val="FFE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5082-4464-BB81-2DD7A445FD50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082-4464-BB81-2DD7A445FD50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5082-4464-BB81-2DD7A445FD50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082-4464-BB81-2DD7A445FD50}"/>
              </c:ext>
            </c:extLst>
          </c:dPt>
          <c:dLbls>
            <c:dLbl>
              <c:idx val="0"/>
              <c:layout>
                <c:manualLayout>
                  <c:x val="-0.1076357037401576"/>
                  <c:y val="0.19924907453058016"/>
                </c:manualLayout>
              </c:layout>
              <c:tx>
                <c:rich>
                  <a:bodyPr/>
                  <a:lstStyle/>
                  <a:p>
                    <a:fld id="{5E6BF12A-C17B-44A4-8837-47EA93A23A13}" type="CATEGORYNAME">
                      <a:rPr lang="en-US" smtClean="0"/>
                      <a:pPr/>
                      <a:t>[CATEGORY NAME]</a:t>
                    </a:fld>
                    <a:endParaRPr lang="en-US" baseline="0"/>
                  </a:p>
                  <a:p>
                    <a:r>
                      <a:rPr lang="en-US" baseline="0"/>
                      <a:t> </a:t>
                    </a:r>
                    <a:fld id="{55B54C05-3B0E-41C2-B8FB-A361AA79E81E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082-4464-BB81-2DD7A445FD50}"/>
                </c:ext>
              </c:extLst>
            </c:dLbl>
            <c:dLbl>
              <c:idx val="1"/>
              <c:layout>
                <c:manualLayout>
                  <c:x val="-9.5098917322834639E-2"/>
                  <c:y val="-0.23722857423392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fld id="{F18176CE-355E-4745-921C-DB88FEFD33A2}" type="CATEGORYNAM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sz="12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[CATEGORY NAME]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200" b="1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defRPr>
                    </a:pPr>
                    <a:r>
                      <a:rPr lang="en-US" baseline="0">
                        <a:solidFill>
                          <a:schemeClr val="bg1"/>
                        </a:solidFill>
                      </a:rPr>
                      <a:t> </a:t>
                    </a:r>
                    <a:fld id="{A0378C20-8C23-490F-82D7-6278307374CC}" type="VALUE">
                      <a:rPr lang="en-US" baseline="0">
                        <a:solidFill>
                          <a:schemeClr val="bg1"/>
                        </a:solidFill>
                      </a:rPr>
                      <a:pPr>
                        <a:defRPr sz="12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[VALUE]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082-4464-BB81-2DD7A445FD50}"/>
                </c:ext>
              </c:extLst>
            </c:dLbl>
            <c:dLbl>
              <c:idx val="2"/>
              <c:layout>
                <c:manualLayout>
                  <c:x val="0.14485236220472442"/>
                  <c:y val="-1.531333302693262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fld id="{EFD38CE8-A251-4704-B4E7-A983ADEDCA5F}" type="CATEGORYNAME">
                      <a:rPr lang="en-US" b="1" smtClean="0">
                        <a:solidFill>
                          <a:schemeClr val="bg1"/>
                        </a:solidFill>
                      </a:rPr>
                      <a:pPr>
                        <a:defRPr sz="12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[CATEGORY NAME]</a:t>
                    </a:fld>
                    <a:endParaRPr lang="en-US" b="1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200" b="1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defRPr>
                    </a:pPr>
                    <a:r>
                      <a:rPr lang="en-US" baseline="0">
                        <a:solidFill>
                          <a:schemeClr val="bg1"/>
                        </a:solidFill>
                      </a:rPr>
                      <a:t> </a:t>
                    </a:r>
                    <a:fld id="{E126B027-40DC-404B-A61B-D157BBBAE3F3}" type="VALUE">
                      <a:rPr lang="en-US" sz="1400" baseline="0">
                        <a:solidFill>
                          <a:schemeClr val="bg1"/>
                        </a:solidFill>
                      </a:rPr>
                      <a:pPr>
                        <a:defRPr sz="12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[VALUE]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082-4464-BB81-2DD7A445FD50}"/>
                </c:ext>
              </c:extLst>
            </c:dLbl>
            <c:dLbl>
              <c:idx val="3"/>
              <c:layout>
                <c:manualLayout>
                  <c:x val="8.7499999999999994E-2"/>
                  <c:y val="0.112758943418930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fld id="{D8870FAD-699C-48F0-8FE3-DAD3C45C3BF2}" type="CATEGORYNAME">
                      <a:rPr lang="en-US" sz="1200" smtClean="0">
                        <a:solidFill>
                          <a:schemeClr val="bg1"/>
                        </a:solidFill>
                      </a:rPr>
                      <a:pPr>
                        <a:defRPr sz="12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[CATEGORY NAME]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200" b="1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defRPr>
                    </a:pPr>
                    <a:r>
                      <a:rPr lang="en-US" baseline="0">
                        <a:solidFill>
                          <a:schemeClr val="bg1"/>
                        </a:solidFill>
                      </a:rPr>
                      <a:t> </a:t>
                    </a:r>
                    <a:fld id="{D5B64A63-00CA-4CD6-8C89-FFC75002107C}" type="VALU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12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[VALUE]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93749999999999"/>
                      <c:h val="0.1492397780544668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082-4464-BB81-2DD7A445FD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Definitely</c:v>
                </c:pt>
                <c:pt idx="1">
                  <c:v>Sort of</c:v>
                </c:pt>
                <c:pt idx="2">
                  <c:v>Not really</c:v>
                </c:pt>
                <c:pt idx="3">
                  <c:v>Definitely not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0.215</c:v>
                </c:pt>
                <c:pt idx="1">
                  <c:v>0.39400000000000002</c:v>
                </c:pt>
                <c:pt idx="2">
                  <c:v>0.27100000000000002</c:v>
                </c:pt>
                <c:pt idx="3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82-4464-BB81-2DD7A445FD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3EC3F-7F1D-FB9D-67E7-B077561EB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B6A6B8-8477-F34E-26D3-E327A24FF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C532A-6E65-D349-8CE6-70B128F7B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BB681-570F-7D0C-DA89-2D78BB909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C85AC-CE8A-7697-1091-AB799134A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44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873AD-5E6E-045A-DB8F-682E18E29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AD3830-A7D4-F135-2F51-77D171B8D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73112-4A88-090C-22D3-8BD18597E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9A94E-0FC7-B6CD-A9F6-B75BE75C0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5009A-D878-39F2-96FE-4B1EAF87C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6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02010C-6667-6B9F-AFCD-0A25DDDFE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370EB-79B1-3DA3-30FF-18BB2889D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E4783-FA3C-6204-19C9-C660C27E6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DD1F2-5EBF-0B72-3DAB-64CC6A117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D7BD1-32A2-F9AF-D213-FCE698CFF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0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1896D-6BB3-4815-384B-0584E02F9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B8E53-00B2-85C5-8FFB-30A047887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3FF68-E60A-B64D-E05B-0C35A1614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19100-D15D-7998-541B-10014EF0A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5457F-5CCD-5D31-6295-21E640EA0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3454E-6A0F-F2B9-BA23-55E57551D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68B85-C7E1-75FA-3FD2-92F423473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F1F1C-56BA-48B4-9580-9F68ABA12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F85C3-5D6E-CB06-4DAC-BFEB6F144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B78A9-5B66-B446-F294-1738306B1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1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C1-A0C7-1E9D-F926-CB0135B10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4AE23-BBE3-7663-A891-EEB0BF4B12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9DCA73-6679-2A5C-6567-8D7A05619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5E646-5FEE-D6A1-5857-B4EC3E6EC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2035B-CFA7-76B8-25DB-2BCDB2223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767B4-1D6A-83F2-9513-A1DC7D199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54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6D3A1-AAD5-0119-397D-01C276241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B251C-6189-E477-A288-382A49A38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B11F9C-CBF8-ACA4-BBEF-FDA1469750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5B4EC8-CBA9-BCA1-C0D9-E9D86A5B8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CF6B0-73A8-0646-A2AB-A79B2AB47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44D440-6837-3B2B-A276-92D2EAD8E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017B99-E6D7-CB38-DBA5-7AB85C9A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E31D83-A9F6-D6D7-129F-FCD81BA1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1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ED8F1-59F6-6266-1577-556D0157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AA3E42-617C-574B-66CB-D29943FFB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FC64F-58A4-885F-868B-0D1A654B0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BBA32-D9F1-CCC9-28EF-8C6BB5A8E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0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477664-9FEB-9024-3F25-EE937178F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EA3309-6D3D-83E1-7A3C-E4E991463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90188-28FA-45E0-5520-22ECC46A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6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428D2-C36A-A7AC-A2F5-6F64C3C51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D3454-69EC-33F2-3B3D-E5EEFB53B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BFC30A-7E41-46BE-F0A8-8597FCA89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17F68-D0EA-9D12-CD48-4893C36DA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224C7-C089-274C-F08B-3B336BF0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18364-8336-D5AE-03D8-9FE450988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5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BE7D-8E1C-F14E-24C9-F8CB78F1D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5F9DA9-3C0B-4080-2522-ABC4E527A9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FF8DFA-52EB-3D3D-FC6D-CCFB97164D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64F52-93D8-E5FF-3560-071C1E38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36732-3A8A-D0CB-005C-5097F4C27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D0241-10F3-452A-4A36-09DB769ED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8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137455-0708-F251-1D6B-6102ECC28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DF472-FFE7-E271-C9AC-F3C0C47A7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67A04-2218-7FCE-941E-4CD6099BDA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E5135A-9D8F-4E2C-A610-00617B7DAF50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5F89A-226E-094D-6D61-CE9EB450F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EA98B-9950-0E04-EB49-7BE3E6E24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2E8053-9CC1-4E59-9FAC-23AB287A8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9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838F7C-AE35-9443-5528-495CB9F92DA5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A16196-B01F-431F-C374-7BEB1217787B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Snap and 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EMARKETER, </a:t>
            </a:r>
            <a:r>
              <a:rPr lang="en-US" sz="700" i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Media Measurement Survey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Sep 2024. Note: n=251.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6E5F5A-2A84-AD0B-69DE-4A86DF986912}"/>
              </a:ext>
            </a:extLst>
          </p:cNvPr>
          <p:cNvSpPr txBox="1"/>
          <p:nvPr/>
        </p:nvSpPr>
        <p:spPr>
          <a:xfrm>
            <a:off x="2310864" y="1887048"/>
            <a:ext cx="75702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</a:t>
            </a:r>
            <a:r>
              <a:rPr kumimoji="0" lang="en-US" sz="16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</a:t>
            </a:r>
            <a:r>
              <a:rPr lang="en-US" sz="16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marketers</a:t>
            </a:r>
            <a:r>
              <a:rPr kumimoji="0" lang="en-US" sz="16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who believe last-click measurement is an accurate reflection </a:t>
            </a:r>
            <a:r>
              <a:rPr lang="en-US" sz="16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kumimoji="0" lang="en-US" sz="16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 platforms’ long-term impact on their business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July 2024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8EBD11-2147-22DD-EA07-ABFEEC0665E7}"/>
              </a:ext>
            </a:extLst>
          </p:cNvPr>
          <p:cNvSpPr/>
          <p:nvPr/>
        </p:nvSpPr>
        <p:spPr>
          <a:xfrm>
            <a:off x="124718" y="527717"/>
            <a:ext cx="102157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Only one-fifth of marketers believe that last-click measurement is definitely an accurate reflection of a platform’s impact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81C102-DA40-5A40-ED93-8A4019265144}"/>
              </a:ext>
            </a:extLst>
          </p:cNvPr>
          <p:cNvSpPr/>
          <p:nvPr/>
        </p:nvSpPr>
        <p:spPr>
          <a:xfrm>
            <a:off x="0" y="0"/>
            <a:ext cx="3802719" cy="285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Last-Click Measurement Impact: Marketer Sentiment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A43A73-CE47-9752-44A5-57065524F470}"/>
              </a:ext>
            </a:extLst>
          </p:cNvPr>
          <p:cNvSpPr txBox="1"/>
          <p:nvPr/>
        </p:nvSpPr>
        <p:spPr>
          <a:xfrm>
            <a:off x="10267952" y="10599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measurement insights</a:t>
            </a:r>
          </a:p>
        </p:txBody>
      </p:sp>
      <p:pic>
        <p:nvPicPr>
          <p:cNvPr id="10" name="Picture 2">
            <a:hlinkClick r:id="rId2"/>
            <a:extLst>
              <a:ext uri="{FF2B5EF4-FFF2-40B4-BE49-F238E27FC236}">
                <a16:creationId xmlns:a16="http://schemas.microsoft.com/office/drawing/2014/main" id="{1EF4DC52-6732-BA84-5E60-EE2523E508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44754B2-0656-3A30-50EB-D20AEF34550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0306F0-A350-F4E4-2DF3-09B907BC511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4494C2B-3C1A-4125-6AC2-E1487A4CC4F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569C7080-8E16-7035-04A1-1C3A198EC5E0}"/>
              </a:ext>
            </a:extLst>
          </p:cNvPr>
          <p:cNvGraphicFramePr/>
          <p:nvPr/>
        </p:nvGraphicFramePr>
        <p:xfrm>
          <a:off x="2032000" y="2594934"/>
          <a:ext cx="8128000" cy="3829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84913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2025-02-04T19:40:28Z</dcterms:created>
  <dcterms:modified xsi:type="dcterms:W3CDTF">2025-02-04T19:40:39Z</dcterms:modified>
</cp:coreProperties>
</file>