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3220A2-A706-4066-A481-C340DA23A9EB}" v="1" dt="2025-03-31T20:54:26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53220A2-A706-4066-A481-C340DA23A9EB}"/>
    <pc:docChg chg="addSld modSld">
      <pc:chgData name="Dylan Breger" userId="9b3da09f-10fe-42ec-9aa5-9fa2a3e9cc20" providerId="ADAL" clId="{B53220A2-A706-4066-A481-C340DA23A9EB}" dt="2025-03-31T20:54:26.254" v="0"/>
      <pc:docMkLst>
        <pc:docMk/>
      </pc:docMkLst>
      <pc:sldChg chg="add">
        <pc:chgData name="Dylan Breger" userId="9b3da09f-10fe-42ec-9aa5-9fa2a3e9cc20" providerId="ADAL" clId="{B53220A2-A706-4066-A481-C340DA23A9EB}" dt="2025-03-31T20:54:26.254" v="0"/>
        <pc:sldMkLst>
          <pc:docMk/>
          <pc:sldMk cId="3567639953" sldId="214747402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424335629921259E-2"/>
          <c:y val="0.10360036769973024"/>
          <c:w val="0.86793668928809775"/>
          <c:h val="0.8851853513566704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0%</c:formatCode>
                <c:ptCount val="6"/>
                <c:pt idx="0">
                  <c:v>0.47</c:v>
                </c:pt>
                <c:pt idx="1">
                  <c:v>0.52</c:v>
                </c:pt>
                <c:pt idx="2">
                  <c:v>0.48</c:v>
                </c:pt>
                <c:pt idx="3">
                  <c:v>0.46</c:v>
                </c:pt>
                <c:pt idx="4">
                  <c:v>0.44</c:v>
                </c:pt>
                <c:pt idx="5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63-404B-94B2-09D0A49677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Critical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>
                  <c:v>0.34</c:v>
                </c:pt>
                <c:pt idx="1">
                  <c:v>0.28999999999999998</c:v>
                </c:pt>
                <c:pt idx="2">
                  <c:v>0.31</c:v>
                </c:pt>
                <c:pt idx="3">
                  <c:v>0.31</c:v>
                </c:pt>
                <c:pt idx="4">
                  <c:v>0.34</c:v>
                </c:pt>
                <c:pt idx="5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63-404B-94B2-09D0A4967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overlap val="100"/>
        <c:axId val="436845951"/>
        <c:axId val="436835391"/>
      </c:barChart>
      <c:catAx>
        <c:axId val="43684595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436835391"/>
        <c:crosses val="autoZero"/>
        <c:auto val="1"/>
        <c:lblAlgn val="ctr"/>
        <c:lblOffset val="100"/>
        <c:noMultiLvlLbl val="0"/>
      </c:catAx>
      <c:valAx>
        <c:axId val="436835391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6845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356247914395934"/>
          <c:y val="2.0512496627925137E-2"/>
          <c:w val="0.26624214177622635"/>
          <c:h val="7.21656606588310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elvetica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964B2-0857-4A97-BF7C-1C1CA2746D6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AC56C-ABCB-4271-A7FA-93C64388E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7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1F5A1-E1FB-C85D-EDC3-DDB7B1795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70ACCD-ED61-2034-4346-74198E4CB6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C50E61-D3BB-866D-3142-BA0968FEBA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0DDD1-3DE0-0525-BE13-03FF39AD7B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B58AA-711A-48C1-BCBF-E61C33627E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1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3BB73-C1B5-549D-38CF-D974ADE76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82D406-3CA4-1A69-C854-05AE3807A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5FDFB-173E-FCF2-CEA8-ADBF45D6B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15B51-51E2-A748-D44A-FC6DEFCD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150A7-EF83-85A8-E571-513C99CB7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5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8EF11-94EE-1F5C-30EF-D48567B92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DB74-9FA1-33B6-38E1-755C264B0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3AA36-69FF-8867-5726-9C34A38AD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65E4A-79D7-772E-BAB7-4B709AD8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9EB38-6FBD-1D3D-3BCC-4C37D4AC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0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AA3634-F9A2-E404-A72C-31AE05E54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84E99-D5E1-086B-8D21-28D7A98BF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2299A-6BC7-12CF-15AA-2A3CCD00F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35C9C-187F-210B-6ECD-4EB39638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47CB2-6D3B-BEFA-7AC0-B6EAA5253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6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4C23-7392-7A95-00C5-6DA05F8D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3C7D6-B214-4712-A39C-E10E132E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44A5E-BF47-9C26-B768-EB4D4032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EEAC-815B-42E8-85C8-C69CD2C2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46BD5-8ED3-F150-FDCF-F59B0048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1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09F23-F9DB-3B82-A229-D1A840050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C1125-3F86-F2FF-6EBF-813C4B63A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792C6-0BD5-AD98-8E76-EB7397D84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314D1-EF37-B427-3A00-49819C80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F7AB7-F880-6E58-DC1F-212FDA32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2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BBC91-414A-346E-6A73-EBE5F42E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D8C7D-2B26-C2BF-A6EF-6C161131B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CF490-300F-3C31-DFA3-57C91F3F5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45DD-358F-CF33-660D-01005FD1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8F4E3-79D8-B7B9-DE79-D31739412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C6181-30F9-BF6F-89FF-61D599F50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0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4C137-87CC-6852-5114-1EFCFAF79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438B8-9444-04AC-A2F1-12F69D8C8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D4254-8E99-D552-0497-25014B547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38480-7EC1-BA29-4041-3F9B16F92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E8AD7B-4716-D2D9-CE59-F62270D6C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F052D1-FD3E-DA43-1ED2-4CD86029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A2B25B-1F93-87D6-83EE-04A7B8C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82A3B4-FAFA-1230-22E7-5F70A9C2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2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EE2B1-40FC-4BE4-3A96-21A0F4C14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E74FD3-0522-B408-7F67-6986E67A8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1CE03-6BA0-4D49-5130-66482E422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60683-E079-E8B4-5AB7-91BEE3E0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68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EB49B8-5C7F-640F-DDBA-319EB8B4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34F784-6316-8511-586D-A32683A53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68066-EE04-9E54-B428-18F29C7E9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0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21E67-2DA9-3B8A-808D-2A681668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8FD76-111D-4690-DE7A-3E8AE1B61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789F5-80BC-C240-61BD-662F01AEA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9E395-5EAF-8487-10B8-FF1E59730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A9DEF-AA17-F8C7-F101-8AB83170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26553-E9F5-DE72-7748-29A469BA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B99DB-A50B-610B-181D-5A8681A0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2F91D8-AE59-3EA7-727D-7263EF9F7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5FC97-31F2-96CC-C3C4-0CEADF0AC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0C208-95B7-07AA-933C-D914A3C75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18EAF-E9FE-ED2A-E102-E5D4FF6C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67235-5F1D-D206-8DB2-D929127E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8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6E7948-BCB1-C719-E3CE-16EA5095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3BA3B-6613-BFCE-CED1-3EAFB8AF0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31F86-5C3E-C26C-9930-B408E3622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07C29-9DD6-44BA-96D1-EAF28570D32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149D5-14D2-363B-3AE8-6DF791D5C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A633E-42E5-77F7-0569-7FC9BEA5C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66310-F988-4249-A314-A668601FA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7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iveramp.com/forrester-data-collaboration-interactive/" TargetMode="External"/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D44E2-BE12-CAC9-0331-8A4BA060F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DAB5953-92AB-8D6E-6855-6AF76A3DA21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93188553-C5AD-7C00-4EFE-0F1B405825BC}"/>
              </a:ext>
            </a:extLst>
          </p:cNvPr>
          <p:cNvSpPr txBox="1"/>
          <p:nvPr/>
        </p:nvSpPr>
        <p:spPr>
          <a:xfrm>
            <a:off x="0" y="1782802"/>
            <a:ext cx="1219200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0" cap="none" spc="-1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>
                  <a:solidFill>
                    <a:srgbClr val="1B1363"/>
                  </a:solidFill>
                </a:uFill>
                <a:latin typeface="Helvetica" pitchFamily="2" charset="0"/>
                <a:cs typeface="Arial"/>
              </a:rPr>
              <a:t>Data Collaboration Partner/Technology Requirements from Business Leaders</a:t>
            </a:r>
            <a:endParaRPr kumimoji="0" sz="1400" i="0" strike="noStrike" kern="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AF28F7-6449-668E-0663-F161FE55F111}"/>
              </a:ext>
            </a:extLst>
          </p:cNvPr>
          <p:cNvSpPr/>
          <p:nvPr/>
        </p:nvSpPr>
        <p:spPr>
          <a:xfrm>
            <a:off x="-1" y="0"/>
            <a:ext cx="3153118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Collaboration: Partner Requirements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E1C8EE-6091-BAFD-146C-7E7E04B670F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2">
            <a:hlinkClick r:id="rId3"/>
            <a:extLst>
              <a:ext uri="{FF2B5EF4-FFF2-40B4-BE49-F238E27FC236}">
                <a16:creationId xmlns:a16="http://schemas.microsoft.com/office/drawing/2014/main" id="{E8D0E975-8334-6797-A4EE-5C55E59B8E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0264AC1-3EF4-ABA8-38AE-DB4E9161D048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Brands are seeking data collaboration partners with cutting-edge privacy practices and the widest range use cases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464A41-CC0D-ACAF-6F93-317E2269688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4404411-CB49-F3F4-2F3A-FEB0548FCC4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33D3275-6306-66F9-C45E-2A7AC8B32C1C}"/>
              </a:ext>
            </a:extLst>
          </p:cNvPr>
          <p:cNvGraphicFramePr/>
          <p:nvPr/>
        </p:nvGraphicFramePr>
        <p:xfrm>
          <a:off x="3871389" y="2116903"/>
          <a:ext cx="8507727" cy="3727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FDEAA8-3D0A-5477-6D83-6BBE27025A62}"/>
              </a:ext>
            </a:extLst>
          </p:cNvPr>
          <p:cNvSpPr txBox="1"/>
          <p:nvPr/>
        </p:nvSpPr>
        <p:spPr>
          <a:xfrm>
            <a:off x="10757327" y="2580819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81%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4568C7-C84F-A891-0688-DA48FEAED0CB}"/>
              </a:ext>
            </a:extLst>
          </p:cNvPr>
          <p:cNvSpPr txBox="1"/>
          <p:nvPr/>
        </p:nvSpPr>
        <p:spPr>
          <a:xfrm>
            <a:off x="352427" y="2550339"/>
            <a:ext cx="3768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Robust capabilities to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connect data without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relying on deprecated signals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like 3</a:t>
            </a:r>
            <a:r>
              <a:rPr lang="en-US" sz="1200" b="1" baseline="30000">
                <a:solidFill>
                  <a:srgbClr val="1B1464"/>
                </a:solidFill>
                <a:latin typeface="Helvetica" pitchFamily="2" charset="0"/>
              </a:rPr>
              <a:t>rd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 party cookies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E6351C-7B16-F372-A570-A580E04E7DA9}"/>
              </a:ext>
            </a:extLst>
          </p:cNvPr>
          <p:cNvSpPr txBox="1"/>
          <p:nvPr/>
        </p:nvSpPr>
        <p:spPr>
          <a:xfrm>
            <a:off x="10757327" y="3123529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81%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3352CC-C490-539C-A1C8-9DADD17E1BB1}"/>
              </a:ext>
            </a:extLst>
          </p:cNvPr>
          <p:cNvSpPr txBox="1"/>
          <p:nvPr/>
        </p:nvSpPr>
        <p:spPr>
          <a:xfrm>
            <a:off x="614321" y="3084872"/>
            <a:ext cx="3506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Ability to support the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widest range of data collaboration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 use cases (internal and external)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BC791F-2E88-EB1B-F849-32F3245275D5}"/>
              </a:ext>
            </a:extLst>
          </p:cNvPr>
          <p:cNvSpPr txBox="1"/>
          <p:nvPr/>
        </p:nvSpPr>
        <p:spPr>
          <a:xfrm>
            <a:off x="10593589" y="3686229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78%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A8F22C-57A3-CBEC-5F3F-E2C121566C0A}"/>
              </a:ext>
            </a:extLst>
          </p:cNvPr>
          <p:cNvSpPr txBox="1"/>
          <p:nvPr/>
        </p:nvSpPr>
        <p:spPr>
          <a:xfrm>
            <a:off x="614321" y="3645291"/>
            <a:ext cx="3506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Scale and reach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to connect with more customers in more ways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4AE0DE-51E3-0020-F306-FB266EF2FA19}"/>
              </a:ext>
            </a:extLst>
          </p:cNvPr>
          <p:cNvSpPr txBox="1"/>
          <p:nvPr/>
        </p:nvSpPr>
        <p:spPr>
          <a:xfrm>
            <a:off x="10425540" y="4234913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78%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9D09A5-86DF-2765-54F4-0575D7AE8898}"/>
              </a:ext>
            </a:extLst>
          </p:cNvPr>
          <p:cNvSpPr txBox="1"/>
          <p:nvPr/>
        </p:nvSpPr>
        <p:spPr>
          <a:xfrm>
            <a:off x="1" y="4193379"/>
            <a:ext cx="4120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Flexibility and interoperability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to work across clouds, platforms, or providers in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organization’s tech stack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53860A-98BE-A691-0973-1E3DAE9DB388}"/>
              </a:ext>
            </a:extLst>
          </p:cNvPr>
          <p:cNvSpPr txBox="1"/>
          <p:nvPr/>
        </p:nvSpPr>
        <p:spPr>
          <a:xfrm>
            <a:off x="10512140" y="4764593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77%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8E02F5B-B55F-2FF2-DB9F-52A5DB1C95A7}"/>
              </a:ext>
            </a:extLst>
          </p:cNvPr>
          <p:cNvSpPr txBox="1"/>
          <p:nvPr/>
        </p:nvSpPr>
        <p:spPr>
          <a:xfrm>
            <a:off x="10425540" y="5318564"/>
            <a:ext cx="744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77%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19F346-B1EA-5E00-B76F-7BD2FC17EDB5}"/>
              </a:ext>
            </a:extLst>
          </p:cNvPr>
          <p:cNvSpPr txBox="1"/>
          <p:nvPr/>
        </p:nvSpPr>
        <p:spPr>
          <a:xfrm>
            <a:off x="614321" y="4743638"/>
            <a:ext cx="3506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Dedicated experts in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data ethics and consumer privacy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1B021B3-1644-2C37-A0BE-F0BC5136FDD7}"/>
              </a:ext>
            </a:extLst>
          </p:cNvPr>
          <p:cNvSpPr txBox="1"/>
          <p:nvPr/>
        </p:nvSpPr>
        <p:spPr>
          <a:xfrm>
            <a:off x="1" y="5314217"/>
            <a:ext cx="4120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Advanced privacy-enhancing technologies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and ability to stay at the forefront of global privacy regulation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147F35-64E9-411A-A848-10E9EF7EFBF1}"/>
              </a:ext>
            </a:extLst>
          </p:cNvPr>
          <p:cNvSpPr txBox="1"/>
          <p:nvPr/>
        </p:nvSpPr>
        <p:spPr>
          <a:xfrm>
            <a:off x="483206" y="5954674"/>
            <a:ext cx="11487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LiveRamp / Forrester,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Collaboration Fuels Revenue Growth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2024. Based on a commissioned study conducted by Forrester Consulting on behalf of LiveRamp, February 2024. Base: 510 U.S. leaders with knowledge of how their organization uses first-party data within their department, across the business, and between partners.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hlinkClick r:id="rId8"/>
            <a:extLst>
              <a:ext uri="{FF2B5EF4-FFF2-40B4-BE49-F238E27FC236}">
                <a16:creationId xmlns:a16="http://schemas.microsoft.com/office/drawing/2014/main" id="{6F66561C-E91D-DF1A-61D0-B0E722E5929B}"/>
              </a:ext>
            </a:extLst>
          </p:cNvPr>
          <p:cNvSpPr txBox="1">
            <a:spLocks/>
          </p:cNvSpPr>
          <p:nvPr/>
        </p:nvSpPr>
        <p:spPr>
          <a:xfrm>
            <a:off x="-10272" y="625617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LiveRamp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9EC4EA-1756-4BF0-8F47-3A0D7FD1BEA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</p:spTree>
    <p:extLst>
      <p:ext uri="{BB962C8B-B14F-4D97-AF65-F5344CB8AC3E}">
        <p14:creationId xmlns:p14="http://schemas.microsoft.com/office/powerpoint/2010/main" val="356763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2634FC-0D39-4351-BDAB-C34EE3C693BA}"/>
</file>

<file path=customXml/itemProps2.xml><?xml version="1.0" encoding="utf-8"?>
<ds:datastoreItem xmlns:ds="http://schemas.openxmlformats.org/officeDocument/2006/customXml" ds:itemID="{07A6D430-53A1-4027-B1D5-5F47B5B6765E}"/>
</file>

<file path=customXml/itemProps3.xml><?xml version="1.0" encoding="utf-8"?>
<ds:datastoreItem xmlns:ds="http://schemas.openxmlformats.org/officeDocument/2006/customXml" ds:itemID="{1439B190-20B2-4C57-A971-8FF1F557E77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2025-03-31T20:53:53Z</dcterms:created>
  <dcterms:modified xsi:type="dcterms:W3CDTF">2025-03-31T20:54:36Z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