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6E477A-957C-4DD0-8464-AA69CAC68D1E}" v="1" dt="2025-05-06T20:46:12.4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E16E477A-957C-4DD0-8464-AA69CAC68D1E}"/>
    <pc:docChg chg="addSld modSld">
      <pc:chgData name="Dylan Breger" userId="9b3da09f-10fe-42ec-9aa5-9fa2a3e9cc20" providerId="ADAL" clId="{E16E477A-957C-4DD0-8464-AA69CAC68D1E}" dt="2025-05-06T20:46:12.415" v="0"/>
      <pc:docMkLst>
        <pc:docMk/>
      </pc:docMkLst>
      <pc:sldChg chg="add">
        <pc:chgData name="Dylan Breger" userId="9b3da09f-10fe-42ec-9aa5-9fa2a3e9cc20" providerId="ADAL" clId="{E16E477A-957C-4DD0-8464-AA69CAC68D1E}" dt="2025-05-06T20:46:12.415" v="0"/>
        <pc:sldMkLst>
          <pc:docMk/>
          <pc:sldMk cId="3832819436" sldId="214747406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66626697338896"/>
          <c:y val="0.12975596584506963"/>
          <c:w val="0.75537338206564686"/>
          <c:h val="0.834590480526702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CTV-only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Brand e-commerce</c:v>
                </c:pt>
                <c:pt idx="1">
                  <c:v>Brand site visitation</c:v>
                </c:pt>
                <c:pt idx="2">
                  <c:v>Brand search</c:v>
                </c:pt>
                <c:pt idx="3">
                  <c:v>Competitive e-commerce</c:v>
                </c:pt>
                <c:pt idx="4">
                  <c:v>Competitive site visitation</c:v>
                </c:pt>
                <c:pt idx="5">
                  <c:v>Competitive search</c:v>
                </c:pt>
                <c:pt idx="6">
                  <c:v>Category e-commerce</c:v>
                </c:pt>
                <c:pt idx="7">
                  <c:v>Category site visitation</c:v>
                </c:pt>
                <c:pt idx="8">
                  <c:v>Category search </c:v>
                </c:pt>
              </c:strCache>
            </c:strRef>
          </c:cat>
          <c:val>
            <c:numRef>
              <c:f>Sheet1!$B$2:$B$10</c:f>
              <c:numCache>
                <c:formatCode>0.00</c:formatCode>
                <c:ptCount val="9"/>
                <c:pt idx="0">
                  <c:v>0.08</c:v>
                </c:pt>
                <c:pt idx="1">
                  <c:v>0.22</c:v>
                </c:pt>
                <c:pt idx="2">
                  <c:v>0.14000000000000001</c:v>
                </c:pt>
                <c:pt idx="3">
                  <c:v>0.14000000000000001</c:v>
                </c:pt>
                <c:pt idx="4">
                  <c:v>0.32</c:v>
                </c:pt>
                <c:pt idx="5">
                  <c:v>0.28000000000000003</c:v>
                </c:pt>
                <c:pt idx="6">
                  <c:v>0.46</c:v>
                </c:pt>
                <c:pt idx="7">
                  <c:v>0.47</c:v>
                </c:pt>
                <c:pt idx="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572-4C58-A5F6-7080320D80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Cross-channel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481-459E-BD89-7C91290072C8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481-459E-BD89-7C91290072C8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481-459E-BD89-7C91290072C8}"/>
              </c:ext>
            </c:extLst>
          </c:dPt>
          <c:dPt>
            <c:idx val="3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481-459E-BD89-7C91290072C8}"/>
              </c:ext>
            </c:extLst>
          </c:dPt>
          <c:dPt>
            <c:idx val="4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481-459E-BD89-7C91290072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Brand e-commerce</c:v>
                </c:pt>
                <c:pt idx="1">
                  <c:v>Brand site visitation</c:v>
                </c:pt>
                <c:pt idx="2">
                  <c:v>Brand search</c:v>
                </c:pt>
                <c:pt idx="3">
                  <c:v>Competitive e-commerce</c:v>
                </c:pt>
                <c:pt idx="4">
                  <c:v>Competitive site visitation</c:v>
                </c:pt>
                <c:pt idx="5">
                  <c:v>Competitive search</c:v>
                </c:pt>
                <c:pt idx="6">
                  <c:v>Category e-commerce</c:v>
                </c:pt>
                <c:pt idx="7">
                  <c:v>Category site visitation</c:v>
                </c:pt>
                <c:pt idx="8">
                  <c:v>Category search </c:v>
                </c:pt>
              </c:strCache>
            </c:strRef>
          </c:cat>
          <c:val>
            <c:numRef>
              <c:f>Sheet1!$C$2:$C$10</c:f>
              <c:numCache>
                <c:formatCode>0.00</c:formatCode>
                <c:ptCount val="9"/>
                <c:pt idx="0">
                  <c:v>0.11</c:v>
                </c:pt>
                <c:pt idx="1">
                  <c:v>0.28999999999999998</c:v>
                </c:pt>
                <c:pt idx="2">
                  <c:v>0.18</c:v>
                </c:pt>
                <c:pt idx="3">
                  <c:v>0.16</c:v>
                </c:pt>
                <c:pt idx="4">
                  <c:v>0.42</c:v>
                </c:pt>
                <c:pt idx="5">
                  <c:v>0.26</c:v>
                </c:pt>
                <c:pt idx="6">
                  <c:v>1.61</c:v>
                </c:pt>
                <c:pt idx="7">
                  <c:v>0.52</c:v>
                </c:pt>
                <c:pt idx="8">
                  <c:v>0.63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572-4C58-A5F6-7080320D8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060809744"/>
        <c:axId val="1060803024"/>
      </c:barChart>
      <c:catAx>
        <c:axId val="1060809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Heebo" pitchFamily="2" charset="-79"/>
              </a:defRPr>
            </a:pPr>
            <a:endParaRPr lang="en-US"/>
          </a:p>
        </c:txPr>
        <c:crossAx val="1060803024"/>
        <c:crosses val="autoZero"/>
        <c:auto val="1"/>
        <c:lblAlgn val="ctr"/>
        <c:lblOffset val="100"/>
        <c:noMultiLvlLbl val="0"/>
      </c:catAx>
      <c:valAx>
        <c:axId val="1060803024"/>
        <c:scaling>
          <c:orientation val="minMax"/>
        </c:scaling>
        <c:delete val="1"/>
        <c:axPos val="b"/>
        <c:numFmt formatCode="0.00" sourceLinked="1"/>
        <c:majorTickMark val="none"/>
        <c:minorTickMark val="none"/>
        <c:tickLblPos val="nextTo"/>
        <c:crossAx val="1060809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871997382142558"/>
          <c:y val="2.9171089332186227E-2"/>
          <c:w val="0.24256005235714881"/>
          <c:h val="7.46550193287178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2060"/>
              </a:solidFill>
              <a:latin typeface="Helvetica" panose="020B0403020202020204" pitchFamily="34" charset="0"/>
              <a:ea typeface="+mn-ea"/>
              <a:cs typeface="Heebo" pitchFamily="2" charset="-79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002060"/>
          </a:solidFill>
          <a:latin typeface="Helvetica" panose="020B0403020202020204" pitchFamily="34" charset="0"/>
          <a:cs typeface="Heebo" pitchFamily="2" charset="-79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64C94-1DE3-F1C5-BFA1-F110334F8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38CDF4-9134-0FF1-FA13-B03122CB0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23FF1-7E8A-6E94-6D91-DB861A3EC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7D428-06F8-1A2A-1690-358B09D5F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20DBF-359C-6014-4BB2-9B5532D0A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5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0239C-AE91-5379-A625-834D0155C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32C194-2083-EB39-0806-C6E0257CB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8B549-215D-A932-2948-1822304A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D6EB4-612B-8D8B-0AD9-24918313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16410-862B-020E-3699-288820ABF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3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A7D45A-C169-8E2B-2A7D-6F5FC43DDD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188132-3988-84A8-586C-088D2112EC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DE5E1-F9BE-9063-E3F5-1B1D0110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7C666-DC15-F647-17C0-5D4F2DF75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FAD8F-21AE-4B1C-A3E6-A18234D37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3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F1443-B372-C494-E45B-247444499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27A3F-5258-C6C9-5F2E-C7219725D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C9372-BACA-0E67-672B-C1A02D92C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0EDDA-0615-B9B3-FAE0-9BC91ADF0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21D19-C680-75CC-75D7-58B6E4F15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99AC9-8114-5CF3-BFB6-5F7935E9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02A64-8665-9245-3676-922CE2CB9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AC615-7FF5-5C5F-7EC1-14520931D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CF71-3245-4280-E325-CFB6F321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F1A48-2D22-31B7-C3AA-D94110E24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2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A67E6-DBBD-05AF-2038-EE3130C78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A0BCB-4FF9-5959-0BD6-ED65AFCFE6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ED0886-CBCB-69A1-A987-9A40EA9D7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976934-7700-164A-DBBA-60B2711A9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37958D-B87B-6D33-2763-ED53F8B92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49FF7-432C-1098-A955-54DCEA5F6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03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4690A-4FC8-C8CA-CCF7-CFF4DC9D6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FA797-814D-850F-DB27-6FEFC8FA5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5C524-6ED1-2EA9-DD8E-63DF53DFAE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DDD131-21F4-B20D-4ECA-6AF9A558D8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225B0B-CEA4-76EA-9C2C-03853F4D09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4F4D01-9DC2-07FD-61A7-F5F09B60B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EEA8F2-0107-750E-906F-F686B5E8A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325E5A-4CC3-A78F-0679-FF6C9DA1C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7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8B17B-8881-8E4C-DFC3-C73F5489A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36FE4-58EB-B28E-AF46-DC7B46FAF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346B7F-5C9E-44B8-0D23-7D2587CDE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DA230E-9945-A17A-89C8-7013839B1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90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1BDD7-212F-9B5F-87C9-ABCE07344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AE47AB-0BF5-9323-C15D-FED6A8CF6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95414-11BA-1ACC-4838-52E3AEC11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41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BF7F7-96B4-E131-A7AA-ACC2F65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9BA90-6560-F54C-2816-00CBC3E18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89D9E-C636-41AB-F113-BC9AF503D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6C30E-052D-8CFB-85E6-D31518B64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44057-0084-51DF-235D-BEB98229E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53D48-173F-718A-C8D8-684C5CF80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44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32A01-C302-FD99-85B5-21DE1B15D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DA604F-36D3-3EF7-79AD-7E468D4A0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EBA2E-9E74-B03B-FDD8-DA9EB8716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5C36E-DE34-F921-6B89-C6355E173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0BC806-6C41-08B1-67F9-2C7AE2888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4BF469-BBF9-F0DD-3274-91F1F186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3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482176-1897-DCD2-D226-2AE872201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6E84B-E84A-FCEF-7357-E2ED3AA0A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947BE-C7E5-1066-AFB9-76163A0895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8A5516-2F94-4584-86E0-FD808A91336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A50BE-C4D8-2148-1473-048D66B6E5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2A2FA-82FC-5849-3F39-C253FF2F1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357629-3805-45D3-971E-A39D6B5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1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hyperlink" Target="https://go.disqo.com/ctv-ad-effectiveness-benchmarks-owned-website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743D8B-6FC3-E6C7-4DD5-E0F8C695966B}"/>
              </a:ext>
            </a:extLst>
          </p:cNvPr>
          <p:cNvSpPr/>
          <p:nvPr/>
        </p:nvSpPr>
        <p:spPr>
          <a:xfrm>
            <a:off x="28824" y="387320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Cross-channel campaigns slightly outperform CTV across most outcomes, while CTV shows a modest lift in competitive search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75BA68B-D887-BE3E-87F8-8299A48F4E85}"/>
              </a:ext>
            </a:extLst>
          </p:cNvPr>
          <p:cNvSpPr/>
          <p:nvPr/>
        </p:nvSpPr>
        <p:spPr>
          <a:xfrm>
            <a:off x="0" y="1685014"/>
            <a:ext cx="12192000" cy="4373925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04D2C9-23D8-F643-8162-789548150BBD}"/>
              </a:ext>
            </a:extLst>
          </p:cNvPr>
          <p:cNvSpPr/>
          <p:nvPr/>
        </p:nvSpPr>
        <p:spPr>
          <a:xfrm>
            <a:off x="0" y="-1"/>
            <a:ext cx="4105072" cy="27199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Cross-Channel vs. CTV-Only Campaigns: Outcomes Lift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E684F4A-11D6-3D14-F7B7-D72D9327BA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pic>
        <p:nvPicPr>
          <p:cNvPr id="12" name="Picture 2">
            <a:hlinkClick r:id="rId3"/>
            <a:extLst>
              <a:ext uri="{FF2B5EF4-FFF2-40B4-BE49-F238E27FC236}">
                <a16:creationId xmlns:a16="http://schemas.microsoft.com/office/drawing/2014/main" id="{DB8E1421-6447-FCEF-20A1-470B6A8982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AF31875-E164-807E-7857-9CDD836EC02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433B7D5-830B-31E0-8663-2FCC2E50905E}"/>
              </a:ext>
            </a:extLst>
          </p:cNvPr>
          <p:cNvSpPr txBox="1"/>
          <p:nvPr/>
        </p:nvSpPr>
        <p:spPr>
          <a:xfrm>
            <a:off x="-3" y="1701150"/>
            <a:ext cx="12170484" cy="307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Median Outcomes Lift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648A831-F4E6-5F0D-AEF7-D865E7702880}"/>
              </a:ext>
            </a:extLst>
          </p:cNvPr>
          <p:cNvSpPr txBox="1"/>
          <p:nvPr/>
        </p:nvSpPr>
        <p:spPr>
          <a:xfrm>
            <a:off x="492088" y="6058939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DISQO,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2025 CTV Ad Effectiveness Benchmarks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 Note: “CTV multiplier” equals CTV only lift divided by cross-channel lift.  </a:t>
            </a:r>
          </a:p>
        </p:txBody>
      </p:sp>
      <p:sp>
        <p:nvSpPr>
          <p:cNvPr id="16" name="TextBox 15">
            <a:hlinkClick r:id="rId5"/>
            <a:extLst>
              <a:ext uri="{FF2B5EF4-FFF2-40B4-BE49-F238E27FC236}">
                <a16:creationId xmlns:a16="http://schemas.microsoft.com/office/drawing/2014/main" id="{4455B038-6F0F-ADC3-C9B7-E7CDBF3A0FD3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DISQO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BA1DE3-E2A9-B906-6A59-4C82DE3402A8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cross-platform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C8F85DA-CA84-6EC5-10DA-1BA64967D16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2E083F5D-D0E3-867F-C481-3013B130F9DD}"/>
              </a:ext>
            </a:extLst>
          </p:cNvPr>
          <p:cNvGraphicFramePr/>
          <p:nvPr/>
        </p:nvGraphicFramePr>
        <p:xfrm>
          <a:off x="479193" y="1882811"/>
          <a:ext cx="11233614" cy="3918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5C817A5B-59A3-653A-9A16-E9645E11C305}"/>
              </a:ext>
            </a:extLst>
          </p:cNvPr>
          <p:cNvSpPr txBox="1"/>
          <p:nvPr/>
        </p:nvSpPr>
        <p:spPr>
          <a:xfrm>
            <a:off x="10512416" y="1849471"/>
            <a:ext cx="162059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CTV Lift vs. Cross-Channel*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6464E66-5495-BEAD-730C-68E65F44442D}"/>
              </a:ext>
            </a:extLst>
          </p:cNvPr>
          <p:cNvSpPr/>
          <p:nvPr/>
        </p:nvSpPr>
        <p:spPr>
          <a:xfrm>
            <a:off x="10999888" y="2467954"/>
            <a:ext cx="645649" cy="218485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0.80x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B19790F-F877-48F2-0F22-38E7F5072807}"/>
              </a:ext>
            </a:extLst>
          </p:cNvPr>
          <p:cNvCxnSpPr>
            <a:cxnSpLocks/>
          </p:cNvCxnSpPr>
          <p:nvPr/>
        </p:nvCxnSpPr>
        <p:spPr>
          <a:xfrm>
            <a:off x="517078" y="2756864"/>
            <a:ext cx="111578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FA397C6E-DE4A-C1E2-4108-E2E10EB413AB}"/>
              </a:ext>
            </a:extLst>
          </p:cNvPr>
          <p:cNvSpPr/>
          <p:nvPr/>
        </p:nvSpPr>
        <p:spPr>
          <a:xfrm>
            <a:off x="10999888" y="2832401"/>
            <a:ext cx="645649" cy="218485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0.91x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76F8FCA-5A39-DEE8-C998-0EE0B4623985}"/>
              </a:ext>
            </a:extLst>
          </p:cNvPr>
          <p:cNvCxnSpPr>
            <a:cxnSpLocks/>
          </p:cNvCxnSpPr>
          <p:nvPr/>
        </p:nvCxnSpPr>
        <p:spPr>
          <a:xfrm>
            <a:off x="517078" y="3112464"/>
            <a:ext cx="111578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5D21480-ABBF-353E-7216-0C81D6C71798}"/>
              </a:ext>
            </a:extLst>
          </p:cNvPr>
          <p:cNvCxnSpPr>
            <a:cxnSpLocks/>
          </p:cNvCxnSpPr>
          <p:nvPr/>
        </p:nvCxnSpPr>
        <p:spPr>
          <a:xfrm>
            <a:off x="517078" y="3478224"/>
            <a:ext cx="111578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7C82B79-2238-AE38-D62F-B698B4C7E813}"/>
              </a:ext>
            </a:extLst>
          </p:cNvPr>
          <p:cNvCxnSpPr>
            <a:cxnSpLocks/>
          </p:cNvCxnSpPr>
          <p:nvPr/>
        </p:nvCxnSpPr>
        <p:spPr>
          <a:xfrm>
            <a:off x="517078" y="3843984"/>
            <a:ext cx="111578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4F85A8-6F41-FA69-1C6F-FA1C656EDC60}"/>
              </a:ext>
            </a:extLst>
          </p:cNvPr>
          <p:cNvCxnSpPr>
            <a:cxnSpLocks/>
          </p:cNvCxnSpPr>
          <p:nvPr/>
        </p:nvCxnSpPr>
        <p:spPr>
          <a:xfrm>
            <a:off x="517078" y="4199584"/>
            <a:ext cx="111578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E2B810F-4E67-B872-2F36-540145D454B0}"/>
              </a:ext>
            </a:extLst>
          </p:cNvPr>
          <p:cNvCxnSpPr>
            <a:cxnSpLocks/>
          </p:cNvCxnSpPr>
          <p:nvPr/>
        </p:nvCxnSpPr>
        <p:spPr>
          <a:xfrm>
            <a:off x="517078" y="4565344"/>
            <a:ext cx="111578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DCA5DA5-AE10-1285-5671-6EB7E8ED3A90}"/>
              </a:ext>
            </a:extLst>
          </p:cNvPr>
          <p:cNvCxnSpPr>
            <a:cxnSpLocks/>
          </p:cNvCxnSpPr>
          <p:nvPr/>
        </p:nvCxnSpPr>
        <p:spPr>
          <a:xfrm>
            <a:off x="517078" y="4941264"/>
            <a:ext cx="111578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75B5A92-8A93-597A-4FB8-C6938D4BD559}"/>
              </a:ext>
            </a:extLst>
          </p:cNvPr>
          <p:cNvCxnSpPr>
            <a:cxnSpLocks/>
          </p:cNvCxnSpPr>
          <p:nvPr/>
        </p:nvCxnSpPr>
        <p:spPr>
          <a:xfrm>
            <a:off x="517078" y="5296864"/>
            <a:ext cx="111578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88948375-FBC2-D675-BBB6-FCB5495F83B7}"/>
              </a:ext>
            </a:extLst>
          </p:cNvPr>
          <p:cNvSpPr/>
          <p:nvPr/>
        </p:nvSpPr>
        <p:spPr>
          <a:xfrm>
            <a:off x="10999888" y="3173698"/>
            <a:ext cx="645649" cy="218485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0.29x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7BE78D-01EC-D807-16C5-2496D5DB7C6C}"/>
              </a:ext>
            </a:extLst>
          </p:cNvPr>
          <p:cNvSpPr/>
          <p:nvPr/>
        </p:nvSpPr>
        <p:spPr>
          <a:xfrm>
            <a:off x="10999888" y="3538145"/>
            <a:ext cx="645649" cy="218485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1.08x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96D70D6-DDA5-D334-A413-F13272B5474F}"/>
              </a:ext>
            </a:extLst>
          </p:cNvPr>
          <p:cNvSpPr/>
          <p:nvPr/>
        </p:nvSpPr>
        <p:spPr>
          <a:xfrm>
            <a:off x="10999888" y="3902592"/>
            <a:ext cx="645649" cy="218485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0.77x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5F8E7D4-618B-E591-5337-E320252445E9}"/>
              </a:ext>
            </a:extLst>
          </p:cNvPr>
          <p:cNvSpPr/>
          <p:nvPr/>
        </p:nvSpPr>
        <p:spPr>
          <a:xfrm>
            <a:off x="10999888" y="4267039"/>
            <a:ext cx="645649" cy="218485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0.85x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4AAB6B8-9E13-1C13-1DD2-6B14F1C7459F}"/>
              </a:ext>
            </a:extLst>
          </p:cNvPr>
          <p:cNvSpPr/>
          <p:nvPr/>
        </p:nvSpPr>
        <p:spPr>
          <a:xfrm>
            <a:off x="10999888" y="4631486"/>
            <a:ext cx="645649" cy="218485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0.78x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D0F45CF-7C10-6614-2C8B-A4EC644DA1C6}"/>
              </a:ext>
            </a:extLst>
          </p:cNvPr>
          <p:cNvSpPr/>
          <p:nvPr/>
        </p:nvSpPr>
        <p:spPr>
          <a:xfrm>
            <a:off x="10999888" y="4995933"/>
            <a:ext cx="645649" cy="218485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0.76x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C111BF-D353-B7B7-7FFD-5611CAF6915F}"/>
              </a:ext>
            </a:extLst>
          </p:cNvPr>
          <p:cNvSpPr/>
          <p:nvPr/>
        </p:nvSpPr>
        <p:spPr>
          <a:xfrm>
            <a:off x="10999888" y="5360383"/>
            <a:ext cx="645649" cy="218485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0.75x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20C937D-9BE0-6826-E273-AA8439809C76}"/>
              </a:ext>
            </a:extLst>
          </p:cNvPr>
          <p:cNvSpPr txBox="1"/>
          <p:nvPr/>
        </p:nvSpPr>
        <p:spPr>
          <a:xfrm>
            <a:off x="314837" y="5771223"/>
            <a:ext cx="118181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*How to read ‘lift’: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1.0x means performance is equivalent for CTV vs. all other channels combined. E.G., for ‘competitive search’, CTV-only campaigns outperform other channels by 8%.</a:t>
            </a: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2819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1712D86-3241-43E8-99FA-B8025C0C825A}"/>
</file>

<file path=customXml/itemProps2.xml><?xml version="1.0" encoding="utf-8"?>
<ds:datastoreItem xmlns:ds="http://schemas.openxmlformats.org/officeDocument/2006/customXml" ds:itemID="{6073BF99-3FC8-4452-89BA-24BE25E42604}"/>
</file>

<file path=customXml/itemProps3.xml><?xml version="1.0" encoding="utf-8"?>
<ds:datastoreItem xmlns:ds="http://schemas.openxmlformats.org/officeDocument/2006/customXml" ds:itemID="{009DA5F6-4BD4-406C-8654-E3E1DDF671A8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2025-05-06T20:44:15Z</dcterms:created>
  <dcterms:modified xsi:type="dcterms:W3CDTF">2025-05-06T20:46:21Z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