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44996"/>
            <a:ext cx="12191365" cy="413384"/>
          </a:xfrm>
          <a:custGeom>
            <a:avLst/>
            <a:gdLst/>
            <a:ahLst/>
            <a:cxnLst/>
            <a:rect l="l" t="t" r="r" b="b"/>
            <a:pathLst>
              <a:path w="12191365" h="413384">
                <a:moveTo>
                  <a:pt x="0" y="413003"/>
                </a:moveTo>
                <a:lnTo>
                  <a:pt x="12191238" y="413003"/>
                </a:lnTo>
                <a:lnTo>
                  <a:pt x="12191238" y="0"/>
                </a:lnTo>
                <a:lnTo>
                  <a:pt x="0" y="0"/>
                </a:lnTo>
                <a:lnTo>
                  <a:pt x="0" y="41300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481830"/>
          </a:xfrm>
          <a:custGeom>
            <a:avLst/>
            <a:gdLst/>
            <a:ahLst/>
            <a:cxnLst/>
            <a:rect l="l" t="t" r="r" b="b"/>
            <a:pathLst>
              <a:path w="12191365" h="4481830">
                <a:moveTo>
                  <a:pt x="0" y="4481322"/>
                </a:moveTo>
                <a:lnTo>
                  <a:pt x="12191238" y="4481322"/>
                </a:lnTo>
                <a:lnTo>
                  <a:pt x="12191238" y="0"/>
                </a:lnTo>
                <a:lnTo>
                  <a:pt x="0" y="0"/>
                </a:lnTo>
                <a:lnTo>
                  <a:pt x="0" y="4481322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thevab.com/insight/unlocking-brand-growth-audience-based-buying" TargetMode="External"/><Relationship Id="rId5" Type="http://schemas.openxmlformats.org/officeDocument/2006/relationships/hyperlink" Target="https://thevab.com/insight/resolution-adopt-alternatives?utm_source=website&amp;utm_medium=resource-center&amp;utm_campaign=grab-n-gos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534186"/>
            <a:ext cx="942022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Choosing</a:t>
            </a:r>
            <a:r>
              <a:rPr dirty="0" sz="2600" spc="-6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currencies</a:t>
            </a:r>
            <a:r>
              <a:rPr dirty="0" sz="2600" spc="-2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that</a:t>
            </a:r>
            <a:r>
              <a:rPr dirty="0" sz="2600" spc="-4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best</a:t>
            </a:r>
            <a:r>
              <a:rPr dirty="0" sz="2600" spc="-4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meet</a:t>
            </a:r>
            <a:r>
              <a:rPr dirty="0" sz="2600" spc="-3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their</a:t>
            </a:r>
            <a:r>
              <a:rPr dirty="0" sz="2600" spc="-3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evolving</a:t>
            </a:r>
            <a:r>
              <a:rPr dirty="0" sz="2600" spc="-3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001F5F"/>
                </a:solidFill>
                <a:latin typeface="Arial"/>
                <a:cs typeface="Arial"/>
              </a:rPr>
              <a:t>business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goals</a:t>
            </a:r>
            <a:r>
              <a:rPr dirty="0" sz="2600" spc="-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can</a:t>
            </a:r>
            <a:r>
              <a:rPr dirty="0" sz="2600" spc="-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set</a:t>
            </a:r>
            <a:r>
              <a:rPr dirty="0" sz="2600" spc="-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up</a:t>
            </a:r>
            <a:r>
              <a:rPr dirty="0" sz="2600" spc="-10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brands</a:t>
            </a:r>
            <a:r>
              <a:rPr dirty="0" sz="2600" spc="-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dirty="0" sz="2600" spc="-15" b="1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001F5F"/>
                </a:solidFill>
                <a:latin typeface="Arial"/>
                <a:cs typeface="Arial"/>
              </a:rPr>
              <a:t>future</a:t>
            </a:r>
            <a:r>
              <a:rPr dirty="0" sz="2600" spc="-10" b="1">
                <a:solidFill>
                  <a:srgbClr val="001F5F"/>
                </a:solidFill>
                <a:latin typeface="Arial"/>
                <a:cs typeface="Arial"/>
              </a:rPr>
              <a:t> success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374788" y="54504"/>
            <a:ext cx="1709420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254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1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currency</a:t>
            </a:r>
            <a:r>
              <a:rPr dirty="0" sz="1200" spc="-3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40031" y="5766276"/>
            <a:ext cx="11414760" cy="3454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just" marL="12700" marR="508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Source: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VAB</a:t>
            </a:r>
            <a:r>
              <a:rPr dirty="0" sz="7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/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Spectrum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Reach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/ Advertiser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Perceptions</a:t>
            </a:r>
            <a:r>
              <a:rPr dirty="0" sz="7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‘Audience-Based</a:t>
            </a:r>
            <a:r>
              <a:rPr dirty="0" sz="700" spc="4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Buying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Survey,’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February</a:t>
            </a:r>
            <a:r>
              <a:rPr dirty="0" sz="7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2023,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fielded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January</a:t>
            </a:r>
            <a:r>
              <a:rPr dirty="0" sz="700" spc="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11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–</a:t>
            </a:r>
            <a:r>
              <a:rPr dirty="0" sz="700" spc="-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27,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2023 (n=210).</a:t>
            </a:r>
            <a:r>
              <a:rPr dirty="0" sz="7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Survey</a:t>
            </a:r>
            <a:r>
              <a:rPr dirty="0" sz="700" spc="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base:</a:t>
            </a:r>
            <a:r>
              <a:rPr dirty="0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Advertising</a:t>
            </a:r>
            <a:r>
              <a:rPr dirty="0" sz="700" spc="4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decision-makers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who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are involved</a:t>
            </a:r>
            <a:r>
              <a:rPr dirty="0" sz="700" spc="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in</a:t>
            </a:r>
            <a:r>
              <a:rPr dirty="0" sz="700" spc="-2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buying</a:t>
            </a:r>
            <a:r>
              <a:rPr dirty="0" sz="7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or planning</a:t>
            </a:r>
            <a:r>
              <a:rPr dirty="0" sz="700" spc="3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digital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video, cable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/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broadcast</a:t>
            </a:r>
            <a:r>
              <a:rPr dirty="0" sz="700" spc="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TV,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or</a:t>
            </a:r>
            <a:r>
              <a:rPr dirty="0" sz="700" spc="-1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advanced</a:t>
            </a:r>
            <a:r>
              <a:rPr dirty="0" sz="700" spc="5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F1A61"/>
                </a:solidFill>
                <a:latin typeface="Arial"/>
                <a:cs typeface="Arial"/>
              </a:rPr>
              <a:t>TV.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Q240.</a:t>
            </a:r>
            <a:r>
              <a:rPr dirty="0" sz="7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Which</a:t>
            </a:r>
            <a:r>
              <a:rPr dirty="0" sz="7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following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best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describes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how you’re transacting</a:t>
            </a:r>
            <a:r>
              <a:rPr dirty="0" sz="700" spc="6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on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your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audience-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7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35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buys?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=</a:t>
            </a:r>
            <a:r>
              <a:rPr dirty="0" sz="700" spc="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Audience-Based</a:t>
            </a:r>
            <a:r>
              <a:rPr dirty="0" sz="7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Buying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Key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Part/Small</a:t>
            </a:r>
            <a:r>
              <a:rPr dirty="0" sz="7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Part/Testing</a:t>
            </a:r>
            <a:r>
              <a:rPr dirty="0" sz="700" spc="7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Phase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(n=190)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.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*Q240b.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Which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700" spc="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following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alternate</a:t>
            </a:r>
            <a:r>
              <a:rPr dirty="0" sz="7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‘currency’</a:t>
            </a:r>
            <a:r>
              <a:rPr dirty="0" sz="7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sources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your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[company/main</a:t>
            </a:r>
            <a:r>
              <a:rPr dirty="0" sz="7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client]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using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for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audience-</a:t>
            </a:r>
            <a:r>
              <a:rPr dirty="0" sz="700" spc="5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campaigns?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=</a:t>
            </a:r>
            <a:r>
              <a:rPr dirty="0" sz="7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‘Using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Alternate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or Nielsen</a:t>
            </a:r>
            <a:r>
              <a:rPr dirty="0" sz="7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currency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for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audience-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based</a:t>
            </a:r>
            <a:r>
              <a:rPr dirty="0" sz="700" spc="7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700" spc="-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campaigns’</a:t>
            </a:r>
            <a:r>
              <a:rPr dirty="0" sz="700" spc="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(n=147).</a:t>
            </a:r>
            <a:r>
              <a:rPr dirty="0" sz="700" spc="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Download</a:t>
            </a:r>
            <a:r>
              <a:rPr dirty="0" sz="7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VAB’s</a:t>
            </a:r>
            <a:r>
              <a:rPr dirty="0" sz="700" spc="-1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marketer’s</a:t>
            </a:r>
            <a:r>
              <a:rPr dirty="0" sz="700" spc="4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F1A61"/>
                </a:solidFill>
                <a:latin typeface="Arial"/>
                <a:cs typeface="Arial"/>
              </a:rPr>
              <a:t>guide</a:t>
            </a:r>
            <a:r>
              <a:rPr dirty="0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u="sng" sz="700" spc="-1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‘Unlocking</a:t>
            </a:r>
            <a:r>
              <a:rPr dirty="0" u="sng" sz="700" spc="5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70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Brand</a:t>
            </a:r>
            <a:r>
              <a:rPr dirty="0" u="sng" sz="700" spc="-1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70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Growth</a:t>
            </a:r>
            <a:r>
              <a:rPr dirty="0" u="sng" sz="700" spc="25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70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with</a:t>
            </a:r>
            <a:r>
              <a:rPr dirty="0" u="sng" sz="700" spc="3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700" spc="-1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Audience-</a:t>
            </a:r>
            <a:r>
              <a:rPr dirty="0" u="sng" sz="70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Based</a:t>
            </a:r>
            <a:r>
              <a:rPr dirty="0" u="sng" sz="700" spc="4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700" b="1" i="1">
                <a:solidFill>
                  <a:srgbClr val="EC3B8D"/>
                </a:solidFill>
                <a:uFill>
                  <a:solidFill>
                    <a:srgbClr val="EC3B8D"/>
                  </a:solidFill>
                </a:uFill>
                <a:latin typeface="Arial"/>
                <a:cs typeface="Arial"/>
                <a:hlinkClick r:id="rId4"/>
              </a:rPr>
              <a:t>Buying</a:t>
            </a:r>
            <a:r>
              <a:rPr dirty="0" u="none" sz="700" b="1" i="1">
                <a:solidFill>
                  <a:srgbClr val="EC3B8D"/>
                </a:solidFill>
                <a:latin typeface="Arial"/>
                <a:cs typeface="Arial"/>
                <a:hlinkClick r:id="rId4"/>
              </a:rPr>
              <a:t>’</a:t>
            </a:r>
            <a:r>
              <a:rPr dirty="0" u="none" sz="700" spc="15" b="1" i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u="none" sz="700">
                <a:solidFill>
                  <a:srgbClr val="1F1A61"/>
                </a:solidFill>
                <a:latin typeface="Arial"/>
                <a:cs typeface="Arial"/>
              </a:rPr>
              <a:t>to</a:t>
            </a:r>
            <a:r>
              <a:rPr dirty="0" u="none" sz="700" spc="-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u="none" sz="700">
                <a:solidFill>
                  <a:srgbClr val="1F1A61"/>
                </a:solidFill>
                <a:latin typeface="Arial"/>
                <a:cs typeface="Arial"/>
              </a:rPr>
              <a:t>learn</a:t>
            </a:r>
            <a:r>
              <a:rPr dirty="0" u="none" sz="700" spc="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u="none" sz="700" spc="-10">
                <a:solidFill>
                  <a:srgbClr val="1F1A61"/>
                </a:solidFill>
                <a:latin typeface="Arial"/>
                <a:cs typeface="Arial"/>
              </a:rPr>
              <a:t>more</a:t>
            </a:r>
            <a:r>
              <a:rPr dirty="0" u="none" sz="700" spc="-10" b="1">
                <a:solidFill>
                  <a:srgbClr val="1F1A61"/>
                </a:solidFill>
                <a:latin typeface="Arial"/>
                <a:cs typeface="Arial"/>
              </a:rPr>
              <a:t>.</a:t>
            </a:r>
            <a:endParaRPr sz="700">
              <a:latin typeface="Arial"/>
              <a:cs typeface="Arial"/>
            </a:endParaRPr>
          </a:p>
        </p:txBody>
      </p:sp>
      <p:grpSp>
        <p:nvGrpSpPr>
          <p:cNvPr id="8" name="object 8" descr=""/>
          <p:cNvGrpSpPr/>
          <p:nvPr/>
        </p:nvGrpSpPr>
        <p:grpSpPr>
          <a:xfrm>
            <a:off x="-4762" y="6162865"/>
            <a:ext cx="12201525" cy="287020"/>
            <a:chOff x="-4762" y="6162865"/>
            <a:chExt cx="12201525" cy="287020"/>
          </a:xfrm>
        </p:grpSpPr>
        <p:sp>
          <p:nvSpPr>
            <p:cNvPr id="9" name="object 9" descr=""/>
            <p:cNvSpPr/>
            <p:nvPr/>
          </p:nvSpPr>
          <p:spPr>
            <a:xfrm>
              <a:off x="0" y="616762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12192000" y="0"/>
                  </a:moveTo>
                  <a:lnTo>
                    <a:pt x="0" y="0"/>
                  </a:lnTo>
                  <a:lnTo>
                    <a:pt x="0" y="277368"/>
                  </a:lnTo>
                  <a:lnTo>
                    <a:pt x="12192000" y="277368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0" y="6167628"/>
              <a:ext cx="12192000" cy="277495"/>
            </a:xfrm>
            <a:custGeom>
              <a:avLst/>
              <a:gdLst/>
              <a:ahLst/>
              <a:cxnLst/>
              <a:rect l="l" t="t" r="r" b="b"/>
              <a:pathLst>
                <a:path w="12192000" h="277495">
                  <a:moveTo>
                    <a:pt x="0" y="0"/>
                  </a:moveTo>
                  <a:lnTo>
                    <a:pt x="12192000" y="0"/>
                  </a:lnTo>
                </a:path>
                <a:path w="12192000" h="277495">
                  <a:moveTo>
                    <a:pt x="12192000" y="277368"/>
                  </a:moveTo>
                  <a:lnTo>
                    <a:pt x="0" y="277368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1" name="object 11" descr=""/>
          <p:cNvSpPr txBox="1"/>
          <p:nvPr/>
        </p:nvSpPr>
        <p:spPr>
          <a:xfrm>
            <a:off x="2465536" y="6196298"/>
            <a:ext cx="7268845" cy="5969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Click</a:t>
            </a:r>
            <a:r>
              <a:rPr dirty="0" u="sng" sz="12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here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to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download</a:t>
            </a:r>
            <a:r>
              <a:rPr dirty="0" u="sng" sz="1200" spc="-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the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full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report,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‘New</a:t>
            </a:r>
            <a:r>
              <a:rPr dirty="0" u="sng" sz="12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Year’s</a:t>
            </a:r>
            <a:r>
              <a:rPr dirty="0" u="sng" sz="1200" spc="-5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Resolutions</a:t>
            </a:r>
            <a:r>
              <a:rPr dirty="0" u="sng" sz="1200" spc="-2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#4:</a:t>
            </a:r>
            <a:r>
              <a:rPr dirty="0" u="sng" sz="1200" spc="-8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Adopt</a:t>
            </a:r>
            <a:r>
              <a:rPr dirty="0" u="sng" sz="1200" spc="-4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5"/>
              </a:rPr>
              <a:t>Alternatives’</a:t>
            </a:r>
            <a:r>
              <a:rPr dirty="0" u="sng" sz="1200" spc="-5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to</a:t>
            </a:r>
            <a:r>
              <a:rPr dirty="0" u="sng" sz="1200" spc="-1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learn</a:t>
            </a:r>
            <a:r>
              <a:rPr dirty="0" u="sng" sz="1200" spc="-4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 </a:t>
            </a:r>
            <a:r>
              <a:rPr dirty="0" u="sng" sz="1200" spc="-2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5"/>
              </a:rPr>
              <a:t>more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75"/>
              </a:spcBef>
            </a:pPr>
            <a:endParaRPr sz="1200">
              <a:latin typeface="Arial"/>
              <a:cs typeface="Arial"/>
            </a:endParaRPr>
          </a:p>
          <a:p>
            <a:pPr marL="155384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761" y="774"/>
            <a:ext cx="2052955" cy="277495"/>
          </a:xfrm>
          <a:custGeom>
            <a:avLst/>
            <a:gdLst/>
            <a:ahLst/>
            <a:cxnLst/>
            <a:rect l="l" t="t" r="r" b="b"/>
            <a:pathLst>
              <a:path w="2052955" h="277495">
                <a:moveTo>
                  <a:pt x="2052827" y="0"/>
                </a:moveTo>
                <a:lnTo>
                  <a:pt x="0" y="0"/>
                </a:lnTo>
                <a:lnTo>
                  <a:pt x="0" y="277355"/>
                </a:lnTo>
                <a:lnTo>
                  <a:pt x="2052827" y="277355"/>
                </a:lnTo>
                <a:lnTo>
                  <a:pt x="2052827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 descr=""/>
          <p:cNvSpPr txBox="1"/>
          <p:nvPr/>
        </p:nvSpPr>
        <p:spPr>
          <a:xfrm>
            <a:off x="761" y="761"/>
            <a:ext cx="2052955" cy="27749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40005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31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Alternate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Currency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Usage</a:t>
            </a:r>
            <a:endParaRPr sz="12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6026" y="1850968"/>
            <a:ext cx="4402455" cy="450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4"/>
              </a:lnSpc>
              <a:spcBef>
                <a:spcPts val="95"/>
              </a:spcBef>
            </a:pPr>
            <a:r>
              <a:rPr dirty="0" u="sng" sz="1600" spc="-1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‘Currency’</a:t>
            </a:r>
            <a:r>
              <a:rPr dirty="0" u="sng" sz="1600" spc="-3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Used</a:t>
            </a:r>
            <a:r>
              <a:rPr dirty="0" u="sng" sz="1600" spc="-5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for</a:t>
            </a:r>
            <a:r>
              <a:rPr dirty="0" u="sng" sz="1600" spc="-4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Audience-</a:t>
            </a:r>
            <a:r>
              <a:rPr dirty="0" u="sng" sz="16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Based</a:t>
            </a:r>
            <a:r>
              <a:rPr dirty="0" u="sng" sz="1600" spc="55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600" spc="-5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Buys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ts val="1435"/>
              </a:lnSpc>
            </a:pP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%</a:t>
            </a:r>
            <a:r>
              <a:rPr dirty="0" sz="1200" spc="3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of</a:t>
            </a:r>
            <a:r>
              <a:rPr dirty="0" sz="1200" spc="2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F1A61"/>
                </a:solidFill>
                <a:latin typeface="Arial"/>
                <a:cs typeface="Arial"/>
              </a:rPr>
              <a:t>respondents using</a:t>
            </a:r>
            <a:r>
              <a:rPr dirty="0" sz="1200" spc="9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F1A61"/>
                </a:solidFill>
                <a:latin typeface="Arial"/>
                <a:cs typeface="Arial"/>
              </a:rPr>
              <a:t>ABB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072088" y="2457442"/>
            <a:ext cx="2895600" cy="2895600"/>
            <a:chOff x="1072088" y="2457442"/>
            <a:chExt cx="2895600" cy="2895600"/>
          </a:xfrm>
        </p:grpSpPr>
        <p:sp>
          <p:nvSpPr>
            <p:cNvPr id="16" name="object 16" descr=""/>
            <p:cNvSpPr/>
            <p:nvPr/>
          </p:nvSpPr>
          <p:spPr>
            <a:xfrm>
              <a:off x="2519826" y="2466968"/>
              <a:ext cx="1422400" cy="1438275"/>
            </a:xfrm>
            <a:custGeom>
              <a:avLst/>
              <a:gdLst/>
              <a:ahLst/>
              <a:cxnLst/>
              <a:rect l="l" t="t" r="r" b="b"/>
              <a:pathLst>
                <a:path w="1422400" h="1438275">
                  <a:moveTo>
                    <a:pt x="0" y="0"/>
                  </a:moveTo>
                  <a:lnTo>
                    <a:pt x="0" y="1437982"/>
                  </a:lnTo>
                  <a:lnTo>
                    <a:pt x="1422095" y="1224838"/>
                  </a:lnTo>
                  <a:lnTo>
                    <a:pt x="1414132" y="1177126"/>
                  </a:lnTo>
                  <a:lnTo>
                    <a:pt x="1404649" y="1130005"/>
                  </a:lnTo>
                  <a:lnTo>
                    <a:pt x="1393675" y="1083500"/>
                  </a:lnTo>
                  <a:lnTo>
                    <a:pt x="1381236" y="1037633"/>
                  </a:lnTo>
                  <a:lnTo>
                    <a:pt x="1367361" y="992430"/>
                  </a:lnTo>
                  <a:lnTo>
                    <a:pt x="1352076" y="947912"/>
                  </a:lnTo>
                  <a:lnTo>
                    <a:pt x="1335411" y="904106"/>
                  </a:lnTo>
                  <a:lnTo>
                    <a:pt x="1317391" y="861033"/>
                  </a:lnTo>
                  <a:lnTo>
                    <a:pt x="1298045" y="818718"/>
                  </a:lnTo>
                  <a:lnTo>
                    <a:pt x="1277400" y="777185"/>
                  </a:lnTo>
                  <a:lnTo>
                    <a:pt x="1255485" y="736458"/>
                  </a:lnTo>
                  <a:lnTo>
                    <a:pt x="1232326" y="696559"/>
                  </a:lnTo>
                  <a:lnTo>
                    <a:pt x="1207952" y="657514"/>
                  </a:lnTo>
                  <a:lnTo>
                    <a:pt x="1182389" y="619346"/>
                  </a:lnTo>
                  <a:lnTo>
                    <a:pt x="1155666" y="582078"/>
                  </a:lnTo>
                  <a:lnTo>
                    <a:pt x="1127809" y="545735"/>
                  </a:lnTo>
                  <a:lnTo>
                    <a:pt x="1098848" y="510339"/>
                  </a:lnTo>
                  <a:lnTo>
                    <a:pt x="1068809" y="475916"/>
                  </a:lnTo>
                  <a:lnTo>
                    <a:pt x="1037720" y="442489"/>
                  </a:lnTo>
                  <a:lnTo>
                    <a:pt x="1005608" y="410081"/>
                  </a:lnTo>
                  <a:lnTo>
                    <a:pt x="972502" y="378717"/>
                  </a:lnTo>
                  <a:lnTo>
                    <a:pt x="938428" y="348419"/>
                  </a:lnTo>
                  <a:lnTo>
                    <a:pt x="903415" y="319213"/>
                  </a:lnTo>
                  <a:lnTo>
                    <a:pt x="867489" y="291121"/>
                  </a:lnTo>
                  <a:lnTo>
                    <a:pt x="830680" y="264168"/>
                  </a:lnTo>
                  <a:lnTo>
                    <a:pt x="793014" y="238377"/>
                  </a:lnTo>
                  <a:lnTo>
                    <a:pt x="754518" y="213772"/>
                  </a:lnTo>
                  <a:lnTo>
                    <a:pt x="715221" y="190377"/>
                  </a:lnTo>
                  <a:lnTo>
                    <a:pt x="675150" y="168215"/>
                  </a:lnTo>
                  <a:lnTo>
                    <a:pt x="634333" y="147311"/>
                  </a:lnTo>
                  <a:lnTo>
                    <a:pt x="592797" y="127688"/>
                  </a:lnTo>
                  <a:lnTo>
                    <a:pt x="550571" y="109370"/>
                  </a:lnTo>
                  <a:lnTo>
                    <a:pt x="507680" y="92381"/>
                  </a:lnTo>
                  <a:lnTo>
                    <a:pt x="464154" y="76744"/>
                  </a:lnTo>
                  <a:lnTo>
                    <a:pt x="420020" y="62484"/>
                  </a:lnTo>
                  <a:lnTo>
                    <a:pt x="375305" y="49623"/>
                  </a:lnTo>
                  <a:lnTo>
                    <a:pt x="330037" y="38187"/>
                  </a:lnTo>
                  <a:lnTo>
                    <a:pt x="284244" y="28198"/>
                  </a:lnTo>
                  <a:lnTo>
                    <a:pt x="237953" y="19681"/>
                  </a:lnTo>
                  <a:lnTo>
                    <a:pt x="191192" y="12659"/>
                  </a:lnTo>
                  <a:lnTo>
                    <a:pt x="143989" y="7156"/>
                  </a:lnTo>
                  <a:lnTo>
                    <a:pt x="96370" y="3196"/>
                  </a:lnTo>
                  <a:lnTo>
                    <a:pt x="48365" y="80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2519826" y="2466968"/>
              <a:ext cx="1422400" cy="1438275"/>
            </a:xfrm>
            <a:custGeom>
              <a:avLst/>
              <a:gdLst/>
              <a:ahLst/>
              <a:cxnLst/>
              <a:rect l="l" t="t" r="r" b="b"/>
              <a:pathLst>
                <a:path w="1422400" h="1438275">
                  <a:moveTo>
                    <a:pt x="0" y="0"/>
                  </a:moveTo>
                  <a:lnTo>
                    <a:pt x="48365" y="803"/>
                  </a:lnTo>
                  <a:lnTo>
                    <a:pt x="96370" y="3196"/>
                  </a:lnTo>
                  <a:lnTo>
                    <a:pt x="143989" y="7156"/>
                  </a:lnTo>
                  <a:lnTo>
                    <a:pt x="191192" y="12659"/>
                  </a:lnTo>
                  <a:lnTo>
                    <a:pt x="237953" y="19681"/>
                  </a:lnTo>
                  <a:lnTo>
                    <a:pt x="284244" y="28198"/>
                  </a:lnTo>
                  <a:lnTo>
                    <a:pt x="330037" y="38187"/>
                  </a:lnTo>
                  <a:lnTo>
                    <a:pt x="375305" y="49623"/>
                  </a:lnTo>
                  <a:lnTo>
                    <a:pt x="420020" y="62484"/>
                  </a:lnTo>
                  <a:lnTo>
                    <a:pt x="464154" y="76744"/>
                  </a:lnTo>
                  <a:lnTo>
                    <a:pt x="507680" y="92381"/>
                  </a:lnTo>
                  <a:lnTo>
                    <a:pt x="550571" y="109370"/>
                  </a:lnTo>
                  <a:lnTo>
                    <a:pt x="592797" y="127688"/>
                  </a:lnTo>
                  <a:lnTo>
                    <a:pt x="634333" y="147311"/>
                  </a:lnTo>
                  <a:lnTo>
                    <a:pt x="675150" y="168215"/>
                  </a:lnTo>
                  <a:lnTo>
                    <a:pt x="715221" y="190377"/>
                  </a:lnTo>
                  <a:lnTo>
                    <a:pt x="754518" y="213772"/>
                  </a:lnTo>
                  <a:lnTo>
                    <a:pt x="793014" y="238377"/>
                  </a:lnTo>
                  <a:lnTo>
                    <a:pt x="830680" y="264168"/>
                  </a:lnTo>
                  <a:lnTo>
                    <a:pt x="867489" y="291121"/>
                  </a:lnTo>
                  <a:lnTo>
                    <a:pt x="903415" y="319213"/>
                  </a:lnTo>
                  <a:lnTo>
                    <a:pt x="938428" y="348419"/>
                  </a:lnTo>
                  <a:lnTo>
                    <a:pt x="972502" y="378717"/>
                  </a:lnTo>
                  <a:lnTo>
                    <a:pt x="1005608" y="410081"/>
                  </a:lnTo>
                  <a:lnTo>
                    <a:pt x="1037720" y="442489"/>
                  </a:lnTo>
                  <a:lnTo>
                    <a:pt x="1068809" y="475916"/>
                  </a:lnTo>
                  <a:lnTo>
                    <a:pt x="1098848" y="510339"/>
                  </a:lnTo>
                  <a:lnTo>
                    <a:pt x="1127809" y="545735"/>
                  </a:lnTo>
                  <a:lnTo>
                    <a:pt x="1155666" y="582078"/>
                  </a:lnTo>
                  <a:lnTo>
                    <a:pt x="1182389" y="619346"/>
                  </a:lnTo>
                  <a:lnTo>
                    <a:pt x="1207952" y="657514"/>
                  </a:lnTo>
                  <a:lnTo>
                    <a:pt x="1232326" y="696559"/>
                  </a:lnTo>
                  <a:lnTo>
                    <a:pt x="1255485" y="736458"/>
                  </a:lnTo>
                  <a:lnTo>
                    <a:pt x="1277400" y="777185"/>
                  </a:lnTo>
                  <a:lnTo>
                    <a:pt x="1298045" y="818718"/>
                  </a:lnTo>
                  <a:lnTo>
                    <a:pt x="1317391" y="861033"/>
                  </a:lnTo>
                  <a:lnTo>
                    <a:pt x="1335411" y="904106"/>
                  </a:lnTo>
                  <a:lnTo>
                    <a:pt x="1352076" y="947912"/>
                  </a:lnTo>
                  <a:lnTo>
                    <a:pt x="1367361" y="992430"/>
                  </a:lnTo>
                  <a:lnTo>
                    <a:pt x="1381236" y="1037633"/>
                  </a:lnTo>
                  <a:lnTo>
                    <a:pt x="1393675" y="1083500"/>
                  </a:lnTo>
                  <a:lnTo>
                    <a:pt x="1404649" y="1130005"/>
                  </a:lnTo>
                  <a:lnTo>
                    <a:pt x="1414132" y="1177126"/>
                  </a:lnTo>
                  <a:lnTo>
                    <a:pt x="1422095" y="1224838"/>
                  </a:lnTo>
                  <a:lnTo>
                    <a:pt x="0" y="1437982"/>
                  </a:lnTo>
                  <a:lnTo>
                    <a:pt x="0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2519819" y="3691812"/>
              <a:ext cx="1438275" cy="1478280"/>
            </a:xfrm>
            <a:custGeom>
              <a:avLst/>
              <a:gdLst/>
              <a:ahLst/>
              <a:cxnLst/>
              <a:rect l="l" t="t" r="r" b="b"/>
              <a:pathLst>
                <a:path w="1438275" h="1478279">
                  <a:moveTo>
                    <a:pt x="1422107" y="0"/>
                  </a:moveTo>
                  <a:lnTo>
                    <a:pt x="0" y="213144"/>
                  </a:lnTo>
                  <a:lnTo>
                    <a:pt x="684491" y="1477759"/>
                  </a:lnTo>
                  <a:lnTo>
                    <a:pt x="727139" y="1453735"/>
                  </a:lnTo>
                  <a:lnTo>
                    <a:pt x="768729" y="1428419"/>
                  </a:lnTo>
                  <a:lnTo>
                    <a:pt x="809242" y="1401847"/>
                  </a:lnTo>
                  <a:lnTo>
                    <a:pt x="848663" y="1374054"/>
                  </a:lnTo>
                  <a:lnTo>
                    <a:pt x="886972" y="1345074"/>
                  </a:lnTo>
                  <a:lnTo>
                    <a:pt x="924153" y="1314941"/>
                  </a:lnTo>
                  <a:lnTo>
                    <a:pt x="960189" y="1283692"/>
                  </a:lnTo>
                  <a:lnTo>
                    <a:pt x="995061" y="1251361"/>
                  </a:lnTo>
                  <a:lnTo>
                    <a:pt x="1028753" y="1217983"/>
                  </a:lnTo>
                  <a:lnTo>
                    <a:pt x="1061247" y="1183593"/>
                  </a:lnTo>
                  <a:lnTo>
                    <a:pt x="1092526" y="1148225"/>
                  </a:lnTo>
                  <a:lnTo>
                    <a:pt x="1122572" y="1111915"/>
                  </a:lnTo>
                  <a:lnTo>
                    <a:pt x="1151368" y="1074698"/>
                  </a:lnTo>
                  <a:lnTo>
                    <a:pt x="1178896" y="1036608"/>
                  </a:lnTo>
                  <a:lnTo>
                    <a:pt x="1205139" y="997680"/>
                  </a:lnTo>
                  <a:lnTo>
                    <a:pt x="1230080" y="957950"/>
                  </a:lnTo>
                  <a:lnTo>
                    <a:pt x="1253701" y="917452"/>
                  </a:lnTo>
                  <a:lnTo>
                    <a:pt x="1275984" y="876221"/>
                  </a:lnTo>
                  <a:lnTo>
                    <a:pt x="1296913" y="834292"/>
                  </a:lnTo>
                  <a:lnTo>
                    <a:pt x="1316470" y="791699"/>
                  </a:lnTo>
                  <a:lnTo>
                    <a:pt x="1334637" y="748479"/>
                  </a:lnTo>
                  <a:lnTo>
                    <a:pt x="1351397" y="704665"/>
                  </a:lnTo>
                  <a:lnTo>
                    <a:pt x="1366732" y="660293"/>
                  </a:lnTo>
                  <a:lnTo>
                    <a:pt x="1380626" y="615397"/>
                  </a:lnTo>
                  <a:lnTo>
                    <a:pt x="1393061" y="570013"/>
                  </a:lnTo>
                  <a:lnTo>
                    <a:pt x="1404018" y="524175"/>
                  </a:lnTo>
                  <a:lnTo>
                    <a:pt x="1413482" y="477919"/>
                  </a:lnTo>
                  <a:lnTo>
                    <a:pt x="1421434" y="431278"/>
                  </a:lnTo>
                  <a:lnTo>
                    <a:pt x="1427857" y="384289"/>
                  </a:lnTo>
                  <a:lnTo>
                    <a:pt x="1432734" y="336985"/>
                  </a:lnTo>
                  <a:lnTo>
                    <a:pt x="1436047" y="289402"/>
                  </a:lnTo>
                  <a:lnTo>
                    <a:pt x="1437778" y="241576"/>
                  </a:lnTo>
                  <a:lnTo>
                    <a:pt x="1437911" y="193539"/>
                  </a:lnTo>
                  <a:lnTo>
                    <a:pt x="1436428" y="145329"/>
                  </a:lnTo>
                  <a:lnTo>
                    <a:pt x="1433311" y="96979"/>
                  </a:lnTo>
                  <a:lnTo>
                    <a:pt x="1428543" y="48524"/>
                  </a:lnTo>
                  <a:lnTo>
                    <a:pt x="1422107" y="0"/>
                  </a:lnTo>
                  <a:close/>
                </a:path>
              </a:pathLst>
            </a:custGeom>
            <a:solidFill>
              <a:srgbClr val="1F1A6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519819" y="3691812"/>
              <a:ext cx="1438275" cy="1478280"/>
            </a:xfrm>
            <a:custGeom>
              <a:avLst/>
              <a:gdLst/>
              <a:ahLst/>
              <a:cxnLst/>
              <a:rect l="l" t="t" r="r" b="b"/>
              <a:pathLst>
                <a:path w="1438275" h="1478279">
                  <a:moveTo>
                    <a:pt x="1422107" y="0"/>
                  </a:moveTo>
                  <a:lnTo>
                    <a:pt x="1428543" y="48524"/>
                  </a:lnTo>
                  <a:lnTo>
                    <a:pt x="1433311" y="96979"/>
                  </a:lnTo>
                  <a:lnTo>
                    <a:pt x="1436428" y="145329"/>
                  </a:lnTo>
                  <a:lnTo>
                    <a:pt x="1437911" y="193539"/>
                  </a:lnTo>
                  <a:lnTo>
                    <a:pt x="1437778" y="241576"/>
                  </a:lnTo>
                  <a:lnTo>
                    <a:pt x="1436047" y="289402"/>
                  </a:lnTo>
                  <a:lnTo>
                    <a:pt x="1432734" y="336985"/>
                  </a:lnTo>
                  <a:lnTo>
                    <a:pt x="1427857" y="384289"/>
                  </a:lnTo>
                  <a:lnTo>
                    <a:pt x="1421434" y="431278"/>
                  </a:lnTo>
                  <a:lnTo>
                    <a:pt x="1413482" y="477919"/>
                  </a:lnTo>
                  <a:lnTo>
                    <a:pt x="1404018" y="524175"/>
                  </a:lnTo>
                  <a:lnTo>
                    <a:pt x="1393061" y="570013"/>
                  </a:lnTo>
                  <a:lnTo>
                    <a:pt x="1380626" y="615397"/>
                  </a:lnTo>
                  <a:lnTo>
                    <a:pt x="1366732" y="660293"/>
                  </a:lnTo>
                  <a:lnTo>
                    <a:pt x="1351397" y="704665"/>
                  </a:lnTo>
                  <a:lnTo>
                    <a:pt x="1334637" y="748479"/>
                  </a:lnTo>
                  <a:lnTo>
                    <a:pt x="1316470" y="791699"/>
                  </a:lnTo>
                  <a:lnTo>
                    <a:pt x="1296913" y="834292"/>
                  </a:lnTo>
                  <a:lnTo>
                    <a:pt x="1275984" y="876221"/>
                  </a:lnTo>
                  <a:lnTo>
                    <a:pt x="1253701" y="917452"/>
                  </a:lnTo>
                  <a:lnTo>
                    <a:pt x="1230080" y="957950"/>
                  </a:lnTo>
                  <a:lnTo>
                    <a:pt x="1205139" y="997680"/>
                  </a:lnTo>
                  <a:lnTo>
                    <a:pt x="1178896" y="1036608"/>
                  </a:lnTo>
                  <a:lnTo>
                    <a:pt x="1151368" y="1074698"/>
                  </a:lnTo>
                  <a:lnTo>
                    <a:pt x="1122572" y="1111915"/>
                  </a:lnTo>
                  <a:lnTo>
                    <a:pt x="1092526" y="1148225"/>
                  </a:lnTo>
                  <a:lnTo>
                    <a:pt x="1061247" y="1183593"/>
                  </a:lnTo>
                  <a:lnTo>
                    <a:pt x="1028753" y="1217983"/>
                  </a:lnTo>
                  <a:lnTo>
                    <a:pt x="995061" y="1251361"/>
                  </a:lnTo>
                  <a:lnTo>
                    <a:pt x="960189" y="1283692"/>
                  </a:lnTo>
                  <a:lnTo>
                    <a:pt x="924153" y="1314941"/>
                  </a:lnTo>
                  <a:lnTo>
                    <a:pt x="886972" y="1345074"/>
                  </a:lnTo>
                  <a:lnTo>
                    <a:pt x="848663" y="1374054"/>
                  </a:lnTo>
                  <a:lnTo>
                    <a:pt x="809242" y="1401847"/>
                  </a:lnTo>
                  <a:lnTo>
                    <a:pt x="768729" y="1428419"/>
                  </a:lnTo>
                  <a:lnTo>
                    <a:pt x="727139" y="1453735"/>
                  </a:lnTo>
                  <a:lnTo>
                    <a:pt x="684491" y="1477759"/>
                  </a:lnTo>
                  <a:lnTo>
                    <a:pt x="0" y="213144"/>
                  </a:lnTo>
                  <a:lnTo>
                    <a:pt x="1422107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1081613" y="2466967"/>
              <a:ext cx="2122805" cy="2876550"/>
            </a:xfrm>
            <a:custGeom>
              <a:avLst/>
              <a:gdLst/>
              <a:ahLst/>
              <a:cxnLst/>
              <a:rect l="l" t="t" r="r" b="b"/>
              <a:pathLst>
                <a:path w="2122805" h="2876550">
                  <a:moveTo>
                    <a:pt x="1438210" y="0"/>
                  </a:moveTo>
                  <a:lnTo>
                    <a:pt x="1387055" y="910"/>
                  </a:lnTo>
                  <a:lnTo>
                    <a:pt x="1336063" y="3632"/>
                  </a:lnTo>
                  <a:lnTo>
                    <a:pt x="1285278" y="8155"/>
                  </a:lnTo>
                  <a:lnTo>
                    <a:pt x="1234749" y="14466"/>
                  </a:lnTo>
                  <a:lnTo>
                    <a:pt x="1184522" y="22555"/>
                  </a:lnTo>
                  <a:lnTo>
                    <a:pt x="1134642" y="32408"/>
                  </a:lnTo>
                  <a:lnTo>
                    <a:pt x="1085158" y="44015"/>
                  </a:lnTo>
                  <a:lnTo>
                    <a:pt x="1036114" y="57362"/>
                  </a:lnTo>
                  <a:lnTo>
                    <a:pt x="987557" y="72440"/>
                  </a:lnTo>
                  <a:lnTo>
                    <a:pt x="939535" y="89235"/>
                  </a:lnTo>
                  <a:lnTo>
                    <a:pt x="892094" y="107735"/>
                  </a:lnTo>
                  <a:lnTo>
                    <a:pt x="845279" y="127930"/>
                  </a:lnTo>
                  <a:lnTo>
                    <a:pt x="799138" y="149807"/>
                  </a:lnTo>
                  <a:lnTo>
                    <a:pt x="753718" y="173354"/>
                  </a:lnTo>
                  <a:lnTo>
                    <a:pt x="711507" y="197112"/>
                  </a:lnTo>
                  <a:lnTo>
                    <a:pt x="670402" y="222072"/>
                  </a:lnTo>
                  <a:lnTo>
                    <a:pt x="630415" y="248199"/>
                  </a:lnTo>
                  <a:lnTo>
                    <a:pt x="591553" y="275460"/>
                  </a:lnTo>
                  <a:lnTo>
                    <a:pt x="553829" y="303821"/>
                  </a:lnTo>
                  <a:lnTo>
                    <a:pt x="517252" y="333247"/>
                  </a:lnTo>
                  <a:lnTo>
                    <a:pt x="481832" y="363704"/>
                  </a:lnTo>
                  <a:lnTo>
                    <a:pt x="447579" y="395158"/>
                  </a:lnTo>
                  <a:lnTo>
                    <a:pt x="414504" y="427576"/>
                  </a:lnTo>
                  <a:lnTo>
                    <a:pt x="382616" y="460923"/>
                  </a:lnTo>
                  <a:lnTo>
                    <a:pt x="351926" y="495164"/>
                  </a:lnTo>
                  <a:lnTo>
                    <a:pt x="322444" y="530267"/>
                  </a:lnTo>
                  <a:lnTo>
                    <a:pt x="294180" y="566196"/>
                  </a:lnTo>
                  <a:lnTo>
                    <a:pt x="267145" y="602917"/>
                  </a:lnTo>
                  <a:lnTo>
                    <a:pt x="241348" y="640398"/>
                  </a:lnTo>
                  <a:lnTo>
                    <a:pt x="216799" y="678602"/>
                  </a:lnTo>
                  <a:lnTo>
                    <a:pt x="193509" y="717497"/>
                  </a:lnTo>
                  <a:lnTo>
                    <a:pt x="171488" y="757048"/>
                  </a:lnTo>
                  <a:lnTo>
                    <a:pt x="150746" y="797221"/>
                  </a:lnTo>
                  <a:lnTo>
                    <a:pt x="131293" y="837981"/>
                  </a:lnTo>
                  <a:lnTo>
                    <a:pt x="113139" y="879296"/>
                  </a:lnTo>
                  <a:lnTo>
                    <a:pt x="96295" y="921130"/>
                  </a:lnTo>
                  <a:lnTo>
                    <a:pt x="80771" y="963450"/>
                  </a:lnTo>
                  <a:lnTo>
                    <a:pt x="66576" y="1006222"/>
                  </a:lnTo>
                  <a:lnTo>
                    <a:pt x="53721" y="1049410"/>
                  </a:lnTo>
                  <a:lnTo>
                    <a:pt x="42216" y="1092983"/>
                  </a:lnTo>
                  <a:lnTo>
                    <a:pt x="32072" y="1136904"/>
                  </a:lnTo>
                  <a:lnTo>
                    <a:pt x="23298" y="1181140"/>
                  </a:lnTo>
                  <a:lnTo>
                    <a:pt x="15904" y="1225657"/>
                  </a:lnTo>
                  <a:lnTo>
                    <a:pt x="9901" y="1270422"/>
                  </a:lnTo>
                  <a:lnTo>
                    <a:pt x="5299" y="1315398"/>
                  </a:lnTo>
                  <a:lnTo>
                    <a:pt x="2108" y="1360554"/>
                  </a:lnTo>
                  <a:lnTo>
                    <a:pt x="338" y="1405854"/>
                  </a:lnTo>
                  <a:lnTo>
                    <a:pt x="0" y="1451264"/>
                  </a:lnTo>
                  <a:lnTo>
                    <a:pt x="1102" y="1496751"/>
                  </a:lnTo>
                  <a:lnTo>
                    <a:pt x="3657" y="1542280"/>
                  </a:lnTo>
                  <a:lnTo>
                    <a:pt x="7673" y="1587817"/>
                  </a:lnTo>
                  <a:lnTo>
                    <a:pt x="13161" y="1633327"/>
                  </a:lnTo>
                  <a:lnTo>
                    <a:pt x="20132" y="1678778"/>
                  </a:lnTo>
                  <a:lnTo>
                    <a:pt x="28594" y="1724135"/>
                  </a:lnTo>
                  <a:lnTo>
                    <a:pt x="38559" y="1769363"/>
                  </a:lnTo>
                  <a:lnTo>
                    <a:pt x="50036" y="1814429"/>
                  </a:lnTo>
                  <a:lnTo>
                    <a:pt x="63036" y="1859298"/>
                  </a:lnTo>
                  <a:lnTo>
                    <a:pt x="77569" y="1903936"/>
                  </a:lnTo>
                  <a:lnTo>
                    <a:pt x="93645" y="1948310"/>
                  </a:lnTo>
                  <a:lnTo>
                    <a:pt x="111274" y="1992385"/>
                  </a:lnTo>
                  <a:lnTo>
                    <a:pt x="130467" y="2036126"/>
                  </a:lnTo>
                  <a:lnTo>
                    <a:pt x="151232" y="2079501"/>
                  </a:lnTo>
                  <a:lnTo>
                    <a:pt x="173582" y="2122474"/>
                  </a:lnTo>
                  <a:lnTo>
                    <a:pt x="197339" y="2164686"/>
                  </a:lnTo>
                  <a:lnTo>
                    <a:pt x="222299" y="2205791"/>
                  </a:lnTo>
                  <a:lnTo>
                    <a:pt x="248426" y="2245779"/>
                  </a:lnTo>
                  <a:lnTo>
                    <a:pt x="275687" y="2284641"/>
                  </a:lnTo>
                  <a:lnTo>
                    <a:pt x="304048" y="2322366"/>
                  </a:lnTo>
                  <a:lnTo>
                    <a:pt x="333474" y="2358944"/>
                  </a:lnTo>
                  <a:lnTo>
                    <a:pt x="363931" y="2394364"/>
                  </a:lnTo>
                  <a:lnTo>
                    <a:pt x="395386" y="2428617"/>
                  </a:lnTo>
                  <a:lnTo>
                    <a:pt x="427803" y="2461693"/>
                  </a:lnTo>
                  <a:lnTo>
                    <a:pt x="461150" y="2493581"/>
                  </a:lnTo>
                  <a:lnTo>
                    <a:pt x="495392" y="2524271"/>
                  </a:lnTo>
                  <a:lnTo>
                    <a:pt x="530494" y="2553753"/>
                  </a:lnTo>
                  <a:lnTo>
                    <a:pt x="566423" y="2582017"/>
                  </a:lnTo>
                  <a:lnTo>
                    <a:pt x="603145" y="2609053"/>
                  </a:lnTo>
                  <a:lnTo>
                    <a:pt x="640625" y="2634850"/>
                  </a:lnTo>
                  <a:lnTo>
                    <a:pt x="678829" y="2659399"/>
                  </a:lnTo>
                  <a:lnTo>
                    <a:pt x="717724" y="2682689"/>
                  </a:lnTo>
                  <a:lnTo>
                    <a:pt x="757275" y="2704710"/>
                  </a:lnTo>
                  <a:lnTo>
                    <a:pt x="797448" y="2725452"/>
                  </a:lnTo>
                  <a:lnTo>
                    <a:pt x="838209" y="2744905"/>
                  </a:lnTo>
                  <a:lnTo>
                    <a:pt x="879523" y="2763058"/>
                  </a:lnTo>
                  <a:lnTo>
                    <a:pt x="921358" y="2779902"/>
                  </a:lnTo>
                  <a:lnTo>
                    <a:pt x="963677" y="2795427"/>
                  </a:lnTo>
                  <a:lnTo>
                    <a:pt x="1006449" y="2809621"/>
                  </a:lnTo>
                  <a:lnTo>
                    <a:pt x="1049638" y="2822476"/>
                  </a:lnTo>
                  <a:lnTo>
                    <a:pt x="1093210" y="2833980"/>
                  </a:lnTo>
                  <a:lnTo>
                    <a:pt x="1137131" y="2844125"/>
                  </a:lnTo>
                  <a:lnTo>
                    <a:pt x="1181367" y="2852898"/>
                  </a:lnTo>
                  <a:lnTo>
                    <a:pt x="1225885" y="2860292"/>
                  </a:lnTo>
                  <a:lnTo>
                    <a:pt x="1270649" y="2866294"/>
                  </a:lnTo>
                  <a:lnTo>
                    <a:pt x="1315626" y="2870896"/>
                  </a:lnTo>
                  <a:lnTo>
                    <a:pt x="1360781" y="2874087"/>
                  </a:lnTo>
                  <a:lnTo>
                    <a:pt x="1406081" y="2875857"/>
                  </a:lnTo>
                  <a:lnTo>
                    <a:pt x="1451491" y="2876195"/>
                  </a:lnTo>
                  <a:lnTo>
                    <a:pt x="1496978" y="2875092"/>
                  </a:lnTo>
                  <a:lnTo>
                    <a:pt x="1542507" y="2872537"/>
                  </a:lnTo>
                  <a:lnTo>
                    <a:pt x="1588044" y="2868521"/>
                  </a:lnTo>
                  <a:lnTo>
                    <a:pt x="1633555" y="2863032"/>
                  </a:lnTo>
                  <a:lnTo>
                    <a:pt x="1679005" y="2856062"/>
                  </a:lnTo>
                  <a:lnTo>
                    <a:pt x="1724362" y="2847599"/>
                  </a:lnTo>
                  <a:lnTo>
                    <a:pt x="1769590" y="2837634"/>
                  </a:lnTo>
                  <a:lnTo>
                    <a:pt x="1814656" y="2826156"/>
                  </a:lnTo>
                  <a:lnTo>
                    <a:pt x="1859525" y="2813156"/>
                  </a:lnTo>
                  <a:lnTo>
                    <a:pt x="1904163" y="2798623"/>
                  </a:lnTo>
                  <a:lnTo>
                    <a:pt x="1948537" y="2782547"/>
                  </a:lnTo>
                  <a:lnTo>
                    <a:pt x="1992612" y="2764918"/>
                  </a:lnTo>
                  <a:lnTo>
                    <a:pt x="2036353" y="2745726"/>
                  </a:lnTo>
                  <a:lnTo>
                    <a:pt x="2079728" y="2724960"/>
                  </a:lnTo>
                  <a:lnTo>
                    <a:pt x="2122702" y="2702610"/>
                  </a:lnTo>
                  <a:lnTo>
                    <a:pt x="1438210" y="1437982"/>
                  </a:lnTo>
                  <a:lnTo>
                    <a:pt x="143821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1081613" y="2466967"/>
              <a:ext cx="2122805" cy="2876550"/>
            </a:xfrm>
            <a:custGeom>
              <a:avLst/>
              <a:gdLst/>
              <a:ahLst/>
              <a:cxnLst/>
              <a:rect l="l" t="t" r="r" b="b"/>
              <a:pathLst>
                <a:path w="2122805" h="2876550">
                  <a:moveTo>
                    <a:pt x="2122702" y="2702610"/>
                  </a:moveTo>
                  <a:lnTo>
                    <a:pt x="2079728" y="2724960"/>
                  </a:lnTo>
                  <a:lnTo>
                    <a:pt x="2036353" y="2745726"/>
                  </a:lnTo>
                  <a:lnTo>
                    <a:pt x="1992612" y="2764918"/>
                  </a:lnTo>
                  <a:lnTo>
                    <a:pt x="1948537" y="2782547"/>
                  </a:lnTo>
                  <a:lnTo>
                    <a:pt x="1904163" y="2798623"/>
                  </a:lnTo>
                  <a:lnTo>
                    <a:pt x="1859525" y="2813156"/>
                  </a:lnTo>
                  <a:lnTo>
                    <a:pt x="1814656" y="2826156"/>
                  </a:lnTo>
                  <a:lnTo>
                    <a:pt x="1769590" y="2837634"/>
                  </a:lnTo>
                  <a:lnTo>
                    <a:pt x="1724362" y="2847599"/>
                  </a:lnTo>
                  <a:lnTo>
                    <a:pt x="1679005" y="2856062"/>
                  </a:lnTo>
                  <a:lnTo>
                    <a:pt x="1633555" y="2863032"/>
                  </a:lnTo>
                  <a:lnTo>
                    <a:pt x="1588044" y="2868521"/>
                  </a:lnTo>
                  <a:lnTo>
                    <a:pt x="1542507" y="2872537"/>
                  </a:lnTo>
                  <a:lnTo>
                    <a:pt x="1496978" y="2875092"/>
                  </a:lnTo>
                  <a:lnTo>
                    <a:pt x="1451491" y="2876195"/>
                  </a:lnTo>
                  <a:lnTo>
                    <a:pt x="1406081" y="2875857"/>
                  </a:lnTo>
                  <a:lnTo>
                    <a:pt x="1360781" y="2874087"/>
                  </a:lnTo>
                  <a:lnTo>
                    <a:pt x="1315626" y="2870896"/>
                  </a:lnTo>
                  <a:lnTo>
                    <a:pt x="1270649" y="2866294"/>
                  </a:lnTo>
                  <a:lnTo>
                    <a:pt x="1225885" y="2860292"/>
                  </a:lnTo>
                  <a:lnTo>
                    <a:pt x="1181367" y="2852898"/>
                  </a:lnTo>
                  <a:lnTo>
                    <a:pt x="1137131" y="2844125"/>
                  </a:lnTo>
                  <a:lnTo>
                    <a:pt x="1093210" y="2833980"/>
                  </a:lnTo>
                  <a:lnTo>
                    <a:pt x="1049638" y="2822476"/>
                  </a:lnTo>
                  <a:lnTo>
                    <a:pt x="1006449" y="2809621"/>
                  </a:lnTo>
                  <a:lnTo>
                    <a:pt x="963677" y="2795427"/>
                  </a:lnTo>
                  <a:lnTo>
                    <a:pt x="921358" y="2779902"/>
                  </a:lnTo>
                  <a:lnTo>
                    <a:pt x="879523" y="2763058"/>
                  </a:lnTo>
                  <a:lnTo>
                    <a:pt x="838209" y="2744905"/>
                  </a:lnTo>
                  <a:lnTo>
                    <a:pt x="797448" y="2725452"/>
                  </a:lnTo>
                  <a:lnTo>
                    <a:pt x="757275" y="2704710"/>
                  </a:lnTo>
                  <a:lnTo>
                    <a:pt x="717724" y="2682689"/>
                  </a:lnTo>
                  <a:lnTo>
                    <a:pt x="678829" y="2659399"/>
                  </a:lnTo>
                  <a:lnTo>
                    <a:pt x="640625" y="2634850"/>
                  </a:lnTo>
                  <a:lnTo>
                    <a:pt x="603145" y="2609053"/>
                  </a:lnTo>
                  <a:lnTo>
                    <a:pt x="566423" y="2582017"/>
                  </a:lnTo>
                  <a:lnTo>
                    <a:pt x="530494" y="2553753"/>
                  </a:lnTo>
                  <a:lnTo>
                    <a:pt x="495392" y="2524271"/>
                  </a:lnTo>
                  <a:lnTo>
                    <a:pt x="461150" y="2493581"/>
                  </a:lnTo>
                  <a:lnTo>
                    <a:pt x="427803" y="2461693"/>
                  </a:lnTo>
                  <a:lnTo>
                    <a:pt x="395386" y="2428617"/>
                  </a:lnTo>
                  <a:lnTo>
                    <a:pt x="363931" y="2394364"/>
                  </a:lnTo>
                  <a:lnTo>
                    <a:pt x="333474" y="2358944"/>
                  </a:lnTo>
                  <a:lnTo>
                    <a:pt x="304048" y="2322366"/>
                  </a:lnTo>
                  <a:lnTo>
                    <a:pt x="275687" y="2284641"/>
                  </a:lnTo>
                  <a:lnTo>
                    <a:pt x="248426" y="2245779"/>
                  </a:lnTo>
                  <a:lnTo>
                    <a:pt x="222299" y="2205791"/>
                  </a:lnTo>
                  <a:lnTo>
                    <a:pt x="197339" y="2164686"/>
                  </a:lnTo>
                  <a:lnTo>
                    <a:pt x="173582" y="2122474"/>
                  </a:lnTo>
                  <a:lnTo>
                    <a:pt x="151232" y="2079501"/>
                  </a:lnTo>
                  <a:lnTo>
                    <a:pt x="130467" y="2036126"/>
                  </a:lnTo>
                  <a:lnTo>
                    <a:pt x="111274" y="1992385"/>
                  </a:lnTo>
                  <a:lnTo>
                    <a:pt x="93645" y="1948310"/>
                  </a:lnTo>
                  <a:lnTo>
                    <a:pt x="77569" y="1903936"/>
                  </a:lnTo>
                  <a:lnTo>
                    <a:pt x="63036" y="1859298"/>
                  </a:lnTo>
                  <a:lnTo>
                    <a:pt x="50036" y="1814429"/>
                  </a:lnTo>
                  <a:lnTo>
                    <a:pt x="38559" y="1769363"/>
                  </a:lnTo>
                  <a:lnTo>
                    <a:pt x="28594" y="1724135"/>
                  </a:lnTo>
                  <a:lnTo>
                    <a:pt x="20132" y="1678778"/>
                  </a:lnTo>
                  <a:lnTo>
                    <a:pt x="13161" y="1633327"/>
                  </a:lnTo>
                  <a:lnTo>
                    <a:pt x="7673" y="1587817"/>
                  </a:lnTo>
                  <a:lnTo>
                    <a:pt x="3657" y="1542280"/>
                  </a:lnTo>
                  <a:lnTo>
                    <a:pt x="1102" y="1496751"/>
                  </a:lnTo>
                  <a:lnTo>
                    <a:pt x="0" y="1451264"/>
                  </a:lnTo>
                  <a:lnTo>
                    <a:pt x="338" y="1405854"/>
                  </a:lnTo>
                  <a:lnTo>
                    <a:pt x="2108" y="1360554"/>
                  </a:lnTo>
                  <a:lnTo>
                    <a:pt x="5299" y="1315398"/>
                  </a:lnTo>
                  <a:lnTo>
                    <a:pt x="9901" y="1270422"/>
                  </a:lnTo>
                  <a:lnTo>
                    <a:pt x="15904" y="1225657"/>
                  </a:lnTo>
                  <a:lnTo>
                    <a:pt x="23298" y="1181140"/>
                  </a:lnTo>
                  <a:lnTo>
                    <a:pt x="32072" y="1136904"/>
                  </a:lnTo>
                  <a:lnTo>
                    <a:pt x="42216" y="1092983"/>
                  </a:lnTo>
                  <a:lnTo>
                    <a:pt x="53721" y="1049410"/>
                  </a:lnTo>
                  <a:lnTo>
                    <a:pt x="66576" y="1006222"/>
                  </a:lnTo>
                  <a:lnTo>
                    <a:pt x="80771" y="963450"/>
                  </a:lnTo>
                  <a:lnTo>
                    <a:pt x="96295" y="921130"/>
                  </a:lnTo>
                  <a:lnTo>
                    <a:pt x="113139" y="879296"/>
                  </a:lnTo>
                  <a:lnTo>
                    <a:pt x="131293" y="837981"/>
                  </a:lnTo>
                  <a:lnTo>
                    <a:pt x="150746" y="797221"/>
                  </a:lnTo>
                  <a:lnTo>
                    <a:pt x="171488" y="757048"/>
                  </a:lnTo>
                  <a:lnTo>
                    <a:pt x="193509" y="717497"/>
                  </a:lnTo>
                  <a:lnTo>
                    <a:pt x="216799" y="678602"/>
                  </a:lnTo>
                  <a:lnTo>
                    <a:pt x="241348" y="640398"/>
                  </a:lnTo>
                  <a:lnTo>
                    <a:pt x="267145" y="602917"/>
                  </a:lnTo>
                  <a:lnTo>
                    <a:pt x="294180" y="566196"/>
                  </a:lnTo>
                  <a:lnTo>
                    <a:pt x="322444" y="530267"/>
                  </a:lnTo>
                  <a:lnTo>
                    <a:pt x="351926" y="495164"/>
                  </a:lnTo>
                  <a:lnTo>
                    <a:pt x="382616" y="460923"/>
                  </a:lnTo>
                  <a:lnTo>
                    <a:pt x="414504" y="427576"/>
                  </a:lnTo>
                  <a:lnTo>
                    <a:pt x="447579" y="395158"/>
                  </a:lnTo>
                  <a:lnTo>
                    <a:pt x="481832" y="363704"/>
                  </a:lnTo>
                  <a:lnTo>
                    <a:pt x="517252" y="333247"/>
                  </a:lnTo>
                  <a:lnTo>
                    <a:pt x="553829" y="303821"/>
                  </a:lnTo>
                  <a:lnTo>
                    <a:pt x="591553" y="275460"/>
                  </a:lnTo>
                  <a:lnTo>
                    <a:pt x="630415" y="248199"/>
                  </a:lnTo>
                  <a:lnTo>
                    <a:pt x="670402" y="222072"/>
                  </a:lnTo>
                  <a:lnTo>
                    <a:pt x="711507" y="197112"/>
                  </a:lnTo>
                  <a:lnTo>
                    <a:pt x="753718" y="173354"/>
                  </a:lnTo>
                  <a:lnTo>
                    <a:pt x="799138" y="149807"/>
                  </a:lnTo>
                  <a:lnTo>
                    <a:pt x="845279" y="127930"/>
                  </a:lnTo>
                  <a:lnTo>
                    <a:pt x="892094" y="107735"/>
                  </a:lnTo>
                  <a:lnTo>
                    <a:pt x="939535" y="89235"/>
                  </a:lnTo>
                  <a:lnTo>
                    <a:pt x="987557" y="72440"/>
                  </a:lnTo>
                  <a:lnTo>
                    <a:pt x="1036114" y="57362"/>
                  </a:lnTo>
                  <a:lnTo>
                    <a:pt x="1085158" y="44015"/>
                  </a:lnTo>
                  <a:lnTo>
                    <a:pt x="1134642" y="32408"/>
                  </a:lnTo>
                  <a:lnTo>
                    <a:pt x="1184522" y="22555"/>
                  </a:lnTo>
                  <a:lnTo>
                    <a:pt x="1234749" y="14466"/>
                  </a:lnTo>
                  <a:lnTo>
                    <a:pt x="1285278" y="8155"/>
                  </a:lnTo>
                  <a:lnTo>
                    <a:pt x="1336063" y="3632"/>
                  </a:lnTo>
                  <a:lnTo>
                    <a:pt x="1387055" y="910"/>
                  </a:lnTo>
                  <a:lnTo>
                    <a:pt x="1438210" y="0"/>
                  </a:lnTo>
                  <a:lnTo>
                    <a:pt x="1438210" y="1437982"/>
                  </a:lnTo>
                  <a:lnTo>
                    <a:pt x="2122702" y="270261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2629654" y="2879478"/>
            <a:ext cx="894715" cy="768350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algn="ctr" marL="12065" marR="5080">
              <a:lnSpc>
                <a:spcPct val="105900"/>
              </a:lnSpc>
              <a:spcBef>
                <a:spcPts val="25"/>
              </a:spcBef>
            </a:pP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Using</a:t>
            </a:r>
            <a:r>
              <a:rPr dirty="0" sz="11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Arial"/>
                <a:cs typeface="Arial"/>
              </a:rPr>
              <a:t>Nielsen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dirty="0" sz="11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dirty="0" sz="11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20">
                <a:solidFill>
                  <a:srgbClr val="FFFFFF"/>
                </a:solidFill>
                <a:latin typeface="Arial"/>
                <a:cs typeface="Arial"/>
              </a:rPr>
              <a:t>only </a:t>
            </a:r>
            <a:r>
              <a:rPr dirty="0" sz="1100" spc="-10">
                <a:solidFill>
                  <a:srgbClr val="FFFFFF"/>
                </a:solidFill>
                <a:latin typeface="Arial"/>
                <a:cs typeface="Arial"/>
              </a:rPr>
              <a:t>'currency'</a:t>
            </a:r>
            <a:endParaRPr sz="1100">
              <a:latin typeface="Arial"/>
              <a:cs typeface="Arial"/>
            </a:endParaRPr>
          </a:p>
          <a:p>
            <a:pPr algn="ctr" marL="5715">
              <a:lnSpc>
                <a:spcPct val="100000"/>
              </a:lnSpc>
              <a:spcBef>
                <a:spcPts val="50"/>
              </a:spcBef>
            </a:pP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23%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2676795" y="3893949"/>
            <a:ext cx="1169035" cy="925194"/>
          </a:xfrm>
          <a:prstGeom prst="rect">
            <a:avLst/>
          </a:prstGeom>
        </p:spPr>
        <p:txBody>
          <a:bodyPr wrap="square" lIns="0" tIns="8890" rIns="0" bIns="0" rtlCol="0" vert="horz">
            <a:spAutoFit/>
          </a:bodyPr>
          <a:lstStyle/>
          <a:p>
            <a:pPr algn="ctr" marL="12700" marR="5080">
              <a:lnSpc>
                <a:spcPct val="102400"/>
              </a:lnSpc>
              <a:spcBef>
                <a:spcPts val="70"/>
              </a:spcBef>
            </a:pP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Using</a:t>
            </a:r>
            <a:r>
              <a:rPr dirty="0" sz="11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z="11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Arial"/>
                <a:cs typeface="Arial"/>
              </a:rPr>
              <a:t>alternate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source(s),</a:t>
            </a:r>
            <a:r>
              <a:rPr dirty="0" sz="1100" spc="2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25">
                <a:solidFill>
                  <a:srgbClr val="FFFFFF"/>
                </a:solidFill>
                <a:latin typeface="Arial"/>
                <a:cs typeface="Arial"/>
              </a:rPr>
              <a:t>not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Nielsen,</a:t>
            </a:r>
            <a:r>
              <a:rPr dirty="0" sz="1100" spc="-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25">
                <a:solidFill>
                  <a:srgbClr val="FFFFFF"/>
                </a:solidFill>
                <a:latin typeface="Arial"/>
                <a:cs typeface="Arial"/>
              </a:rPr>
              <a:t>as </a:t>
            </a:r>
            <a:r>
              <a:rPr dirty="0" sz="1100" spc="-10">
                <a:solidFill>
                  <a:srgbClr val="FFFFFF"/>
                </a:solidFill>
                <a:latin typeface="Arial"/>
                <a:cs typeface="Arial"/>
              </a:rPr>
              <a:t>'currency'</a:t>
            </a:r>
            <a:endParaRPr sz="1100">
              <a:latin typeface="Arial"/>
              <a:cs typeface="Arial"/>
            </a:endParaRPr>
          </a:p>
          <a:p>
            <a:pPr algn="ctr" marL="8255">
              <a:lnSpc>
                <a:spcPct val="100000"/>
              </a:lnSpc>
              <a:spcBef>
                <a:spcPts val="25"/>
              </a:spcBef>
            </a:pP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19%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170682" y="3607122"/>
            <a:ext cx="1288415" cy="745490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algn="ctr" marL="12700" marR="5080" indent="3175">
              <a:lnSpc>
                <a:spcPct val="102200"/>
              </a:lnSpc>
              <a:spcBef>
                <a:spcPts val="75"/>
              </a:spcBef>
            </a:pP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Using</a:t>
            </a:r>
            <a:r>
              <a:rPr dirty="0" sz="1100" spc="6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both </a:t>
            </a:r>
            <a:r>
              <a:rPr dirty="0" sz="1100" spc="-10">
                <a:solidFill>
                  <a:srgbClr val="FFFFFF"/>
                </a:solidFill>
                <a:latin typeface="Arial"/>
                <a:cs typeface="Arial"/>
              </a:rPr>
              <a:t>Nielsen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and</a:t>
            </a:r>
            <a:r>
              <a:rPr dirty="0" sz="110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an</a:t>
            </a:r>
            <a:r>
              <a:rPr dirty="0" sz="11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Arial"/>
                <a:cs typeface="Arial"/>
              </a:rPr>
              <a:t>alternate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source</a:t>
            </a:r>
            <a:r>
              <a:rPr dirty="0" sz="11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FFFFFF"/>
                </a:solidFill>
                <a:latin typeface="Arial"/>
                <a:cs typeface="Arial"/>
              </a:rPr>
              <a:t>as</a:t>
            </a:r>
            <a:r>
              <a:rPr dirty="0" sz="11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FFFFFF"/>
                </a:solidFill>
                <a:latin typeface="Arial"/>
                <a:cs typeface="Arial"/>
              </a:rPr>
              <a:t>'currency'</a:t>
            </a:r>
            <a:endParaRPr sz="1100">
              <a:latin typeface="Arial"/>
              <a:cs typeface="Arial"/>
            </a:endParaRPr>
          </a:p>
          <a:p>
            <a:pPr algn="ctr" marL="53340">
              <a:lnSpc>
                <a:spcPts val="1645"/>
              </a:lnSpc>
            </a:pPr>
            <a:r>
              <a:rPr dirty="0" sz="1400" spc="-25" b="1">
                <a:solidFill>
                  <a:srgbClr val="FFFFFF"/>
                </a:solidFill>
                <a:latin typeface="Arial"/>
                <a:cs typeface="Arial"/>
              </a:rPr>
              <a:t>58%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665911" y="1850968"/>
            <a:ext cx="6020435" cy="45085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4"/>
              </a:lnSpc>
              <a:spcBef>
                <a:spcPts val="95"/>
              </a:spcBef>
            </a:pP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Alternate</a:t>
            </a:r>
            <a:r>
              <a:rPr dirty="0" u="sng" sz="1600" spc="4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‘Currency’</a:t>
            </a:r>
            <a:r>
              <a:rPr dirty="0" u="sng" sz="1600" spc="-6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Used</a:t>
            </a:r>
            <a:r>
              <a:rPr dirty="0" u="sng" sz="1600" spc="-1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for</a:t>
            </a:r>
            <a:r>
              <a:rPr dirty="0" u="sng" sz="1600" spc="-65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Audience-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Based</a:t>
            </a:r>
            <a:r>
              <a:rPr dirty="0" u="sng" sz="1600" spc="4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TV</a:t>
            </a:r>
            <a:r>
              <a:rPr dirty="0" u="sng" sz="1600" spc="-2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B1363"/>
                </a:solidFill>
                <a:uFill>
                  <a:solidFill>
                    <a:srgbClr val="1B1363"/>
                  </a:solidFill>
                </a:uFill>
                <a:latin typeface="Arial"/>
                <a:cs typeface="Arial"/>
              </a:rPr>
              <a:t>Campaigns*</a:t>
            </a:r>
            <a:endParaRPr sz="1600">
              <a:latin typeface="Arial"/>
              <a:cs typeface="Arial"/>
            </a:endParaRPr>
          </a:p>
          <a:p>
            <a:pPr algn="ctr" marL="1270">
              <a:lnSpc>
                <a:spcPts val="1435"/>
              </a:lnSpc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%</a:t>
            </a:r>
            <a:r>
              <a:rPr dirty="0" sz="1200" spc="4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2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respondents</a:t>
            </a:r>
            <a:r>
              <a:rPr dirty="0" sz="12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using</a:t>
            </a:r>
            <a:r>
              <a:rPr dirty="0" sz="1200" spc="1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alternate</a:t>
            </a:r>
            <a:r>
              <a:rPr dirty="0" sz="12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‘currency’</a:t>
            </a:r>
            <a:r>
              <a:rPr dirty="0" sz="1200" spc="-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sources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26" name="object 26" descr=""/>
          <p:cNvGrpSpPr/>
          <p:nvPr/>
        </p:nvGrpSpPr>
        <p:grpSpPr>
          <a:xfrm>
            <a:off x="7685341" y="2465832"/>
            <a:ext cx="3380740" cy="3091180"/>
            <a:chOff x="7685341" y="2465832"/>
            <a:chExt cx="3380740" cy="3091180"/>
          </a:xfrm>
        </p:grpSpPr>
        <p:sp>
          <p:nvSpPr>
            <p:cNvPr id="27" name="object 27" descr=""/>
            <p:cNvSpPr/>
            <p:nvPr/>
          </p:nvSpPr>
          <p:spPr>
            <a:xfrm>
              <a:off x="7690104" y="2529827"/>
              <a:ext cx="3375660" cy="2961640"/>
            </a:xfrm>
            <a:custGeom>
              <a:avLst/>
              <a:gdLst/>
              <a:ahLst/>
              <a:cxnLst/>
              <a:rect l="l" t="t" r="r" b="b"/>
              <a:pathLst>
                <a:path w="3375659" h="2961640">
                  <a:moveTo>
                    <a:pt x="181356" y="2703588"/>
                  </a:moveTo>
                  <a:lnTo>
                    <a:pt x="0" y="2703588"/>
                  </a:lnTo>
                  <a:lnTo>
                    <a:pt x="0" y="2961144"/>
                  </a:lnTo>
                  <a:lnTo>
                    <a:pt x="181356" y="2961144"/>
                  </a:lnTo>
                  <a:lnTo>
                    <a:pt x="181356" y="2703588"/>
                  </a:lnTo>
                  <a:close/>
                </a:path>
                <a:path w="3375659" h="2961640">
                  <a:moveTo>
                    <a:pt x="541020" y="2318004"/>
                  </a:moveTo>
                  <a:lnTo>
                    <a:pt x="0" y="2318004"/>
                  </a:lnTo>
                  <a:lnTo>
                    <a:pt x="0" y="2575572"/>
                  </a:lnTo>
                  <a:lnTo>
                    <a:pt x="541020" y="2575572"/>
                  </a:lnTo>
                  <a:lnTo>
                    <a:pt x="541020" y="2318004"/>
                  </a:lnTo>
                  <a:close/>
                </a:path>
                <a:path w="3375659" h="2961640">
                  <a:moveTo>
                    <a:pt x="1485900" y="1930920"/>
                  </a:moveTo>
                  <a:lnTo>
                    <a:pt x="0" y="1930920"/>
                  </a:lnTo>
                  <a:lnTo>
                    <a:pt x="0" y="2188476"/>
                  </a:lnTo>
                  <a:lnTo>
                    <a:pt x="1485900" y="2188476"/>
                  </a:lnTo>
                  <a:lnTo>
                    <a:pt x="1485900" y="1930920"/>
                  </a:lnTo>
                  <a:close/>
                </a:path>
                <a:path w="3375659" h="2961640">
                  <a:moveTo>
                    <a:pt x="1711452" y="1545336"/>
                  </a:moveTo>
                  <a:lnTo>
                    <a:pt x="0" y="1545336"/>
                  </a:lnTo>
                  <a:lnTo>
                    <a:pt x="0" y="1802904"/>
                  </a:lnTo>
                  <a:lnTo>
                    <a:pt x="1711452" y="1802904"/>
                  </a:lnTo>
                  <a:lnTo>
                    <a:pt x="1711452" y="1545336"/>
                  </a:lnTo>
                  <a:close/>
                </a:path>
                <a:path w="3375659" h="2961640">
                  <a:moveTo>
                    <a:pt x="1801368" y="1158252"/>
                  </a:moveTo>
                  <a:lnTo>
                    <a:pt x="0" y="1158252"/>
                  </a:lnTo>
                  <a:lnTo>
                    <a:pt x="0" y="1415808"/>
                  </a:lnTo>
                  <a:lnTo>
                    <a:pt x="1801368" y="1415808"/>
                  </a:lnTo>
                  <a:lnTo>
                    <a:pt x="1801368" y="1158252"/>
                  </a:lnTo>
                  <a:close/>
                </a:path>
                <a:path w="3375659" h="2961640">
                  <a:moveTo>
                    <a:pt x="2161032" y="772668"/>
                  </a:moveTo>
                  <a:lnTo>
                    <a:pt x="0" y="772668"/>
                  </a:lnTo>
                  <a:lnTo>
                    <a:pt x="0" y="1030236"/>
                  </a:lnTo>
                  <a:lnTo>
                    <a:pt x="2161032" y="1030236"/>
                  </a:lnTo>
                  <a:lnTo>
                    <a:pt x="2161032" y="772668"/>
                  </a:lnTo>
                  <a:close/>
                </a:path>
                <a:path w="3375659" h="2961640">
                  <a:moveTo>
                    <a:pt x="2656332" y="385584"/>
                  </a:moveTo>
                  <a:lnTo>
                    <a:pt x="0" y="385584"/>
                  </a:lnTo>
                  <a:lnTo>
                    <a:pt x="0" y="643140"/>
                  </a:lnTo>
                  <a:lnTo>
                    <a:pt x="2656332" y="643140"/>
                  </a:lnTo>
                  <a:lnTo>
                    <a:pt x="2656332" y="385584"/>
                  </a:lnTo>
                  <a:close/>
                </a:path>
                <a:path w="3375659" h="2961640">
                  <a:moveTo>
                    <a:pt x="3375647" y="0"/>
                  </a:moveTo>
                  <a:lnTo>
                    <a:pt x="0" y="0"/>
                  </a:lnTo>
                  <a:lnTo>
                    <a:pt x="0" y="257568"/>
                  </a:lnTo>
                  <a:lnTo>
                    <a:pt x="3375647" y="257568"/>
                  </a:lnTo>
                  <a:lnTo>
                    <a:pt x="3375647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7690104" y="2465832"/>
              <a:ext cx="0" cy="3091180"/>
            </a:xfrm>
            <a:custGeom>
              <a:avLst/>
              <a:gdLst/>
              <a:ahLst/>
              <a:cxnLst/>
              <a:rect l="l" t="t" r="r" b="b"/>
              <a:pathLst>
                <a:path w="0" h="3091179">
                  <a:moveTo>
                    <a:pt x="0" y="0"/>
                  </a:moveTo>
                  <a:lnTo>
                    <a:pt x="0" y="3090672"/>
                  </a:lnTo>
                </a:path>
              </a:pathLst>
            </a:custGeom>
            <a:ln w="9525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/>
          <p:nvPr/>
        </p:nvSpPr>
        <p:spPr>
          <a:xfrm>
            <a:off x="11132763" y="2531392"/>
            <a:ext cx="38227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51%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10412933" y="2917785"/>
            <a:ext cx="38227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40%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9917415" y="3304178"/>
            <a:ext cx="38227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33%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9557590" y="3690572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27%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3" name="object 33" descr=""/>
          <p:cNvSpPr txBox="1"/>
          <p:nvPr/>
        </p:nvSpPr>
        <p:spPr>
          <a:xfrm>
            <a:off x="9467544" y="4076965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26%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4" name="object 34" descr=""/>
          <p:cNvSpPr txBox="1"/>
          <p:nvPr/>
        </p:nvSpPr>
        <p:spPr>
          <a:xfrm>
            <a:off x="9242697" y="4463358"/>
            <a:ext cx="38227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22%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5" name="object 35" descr=""/>
          <p:cNvSpPr txBox="1"/>
          <p:nvPr/>
        </p:nvSpPr>
        <p:spPr>
          <a:xfrm>
            <a:off x="8296595" y="4849752"/>
            <a:ext cx="28321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8%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7936770" y="5236145"/>
            <a:ext cx="283210" cy="239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400" spc="-25" b="1">
                <a:solidFill>
                  <a:srgbClr val="1B1363"/>
                </a:solidFill>
                <a:latin typeface="Arial"/>
                <a:cs typeface="Arial"/>
              </a:rPr>
              <a:t>3%</a:t>
            </a:r>
            <a:endParaRPr sz="1400">
              <a:latin typeface="Arial"/>
              <a:cs typeface="Arial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6831947" y="2540378"/>
            <a:ext cx="7289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Comscore</a:t>
            </a:r>
            <a:endParaRPr sz="1200">
              <a:latin typeface="Arial"/>
              <a:cs typeface="Arial"/>
            </a:endParaRPr>
          </a:p>
        </p:txBody>
      </p:sp>
      <p:sp>
        <p:nvSpPr>
          <p:cNvPr id="38" name="object 38" descr=""/>
          <p:cNvSpPr txBox="1"/>
          <p:nvPr/>
        </p:nvSpPr>
        <p:spPr>
          <a:xfrm>
            <a:off x="6823564" y="2926712"/>
            <a:ext cx="72898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VideoAmp</a:t>
            </a:r>
            <a:endParaRPr sz="1200">
              <a:latin typeface="Arial"/>
              <a:cs typeface="Arial"/>
            </a:endParaRPr>
          </a:p>
        </p:txBody>
      </p:sp>
      <p:sp>
        <p:nvSpPr>
          <p:cNvPr id="39" name="object 39" descr=""/>
          <p:cNvSpPr txBox="1"/>
          <p:nvPr/>
        </p:nvSpPr>
        <p:spPr>
          <a:xfrm>
            <a:off x="6594964" y="3313046"/>
            <a:ext cx="9652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Moat</a:t>
            </a: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(Oracle)</a:t>
            </a:r>
            <a:endParaRPr sz="1200">
              <a:latin typeface="Arial"/>
              <a:cs typeface="Arial"/>
            </a:endParaRPr>
          </a:p>
        </p:txBody>
      </p:sp>
      <p:sp>
        <p:nvSpPr>
          <p:cNvPr id="40" name="object 40" descr=""/>
          <p:cNvSpPr txBox="1"/>
          <p:nvPr/>
        </p:nvSpPr>
        <p:spPr>
          <a:xfrm>
            <a:off x="6129383" y="3699380"/>
            <a:ext cx="14312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Innovid</a:t>
            </a:r>
            <a:r>
              <a:rPr dirty="0" sz="12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(TVSquared)</a:t>
            </a:r>
            <a:endParaRPr sz="1200">
              <a:latin typeface="Arial"/>
              <a:cs typeface="Arial"/>
            </a:endParaRPr>
          </a:p>
        </p:txBody>
      </p:sp>
      <p:sp>
        <p:nvSpPr>
          <p:cNvPr id="41" name="object 41" descr=""/>
          <p:cNvSpPr txBox="1"/>
          <p:nvPr/>
        </p:nvSpPr>
        <p:spPr>
          <a:xfrm>
            <a:off x="7026714" y="4085714"/>
            <a:ext cx="53340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iSpot.tv</a:t>
            </a:r>
            <a:endParaRPr sz="1200">
              <a:latin typeface="Arial"/>
              <a:cs typeface="Arial"/>
            </a:endParaRPr>
          </a:p>
        </p:txBody>
      </p:sp>
      <p:sp>
        <p:nvSpPr>
          <p:cNvPr id="42" name="object 42" descr=""/>
          <p:cNvSpPr txBox="1"/>
          <p:nvPr/>
        </p:nvSpPr>
        <p:spPr>
          <a:xfrm>
            <a:off x="6832099" y="4472048"/>
            <a:ext cx="73723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1B1363"/>
                </a:solidFill>
                <a:latin typeface="Arial"/>
                <a:cs typeface="Arial"/>
              </a:rPr>
              <a:t>Samba</a:t>
            </a:r>
            <a:r>
              <a:rPr dirty="0" sz="12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TV</a:t>
            </a:r>
            <a:endParaRPr sz="1200">
              <a:latin typeface="Arial"/>
              <a:cs typeface="Arial"/>
            </a:endParaRPr>
          </a:p>
        </p:txBody>
      </p:sp>
      <p:sp>
        <p:nvSpPr>
          <p:cNvPr id="43" name="object 43" descr=""/>
          <p:cNvSpPr txBox="1"/>
          <p:nvPr/>
        </p:nvSpPr>
        <p:spPr>
          <a:xfrm>
            <a:off x="7280612" y="4858382"/>
            <a:ext cx="27876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25">
                <a:solidFill>
                  <a:srgbClr val="1B1363"/>
                </a:solidFill>
                <a:latin typeface="Arial"/>
                <a:cs typeface="Arial"/>
              </a:rPr>
              <a:t>605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4" name="object 44" descr=""/>
          <p:cNvSpPr txBox="1"/>
          <p:nvPr/>
        </p:nvSpPr>
        <p:spPr>
          <a:xfrm>
            <a:off x="7153663" y="5244716"/>
            <a:ext cx="407034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1B1363"/>
                </a:solidFill>
                <a:latin typeface="Arial"/>
                <a:cs typeface="Arial"/>
              </a:rPr>
              <a:t>Other</a:t>
            </a:r>
            <a:endParaRPr sz="1200">
              <a:latin typeface="Arial"/>
              <a:cs typeface="Arial"/>
            </a:endParaRPr>
          </a:p>
        </p:txBody>
      </p:sp>
      <p:sp>
        <p:nvSpPr>
          <p:cNvPr id="45" name="object 45" descr=""/>
          <p:cNvSpPr/>
          <p:nvPr/>
        </p:nvSpPr>
        <p:spPr>
          <a:xfrm>
            <a:off x="5311902" y="1852422"/>
            <a:ext cx="0" cy="3711575"/>
          </a:xfrm>
          <a:custGeom>
            <a:avLst/>
            <a:gdLst/>
            <a:ahLst/>
            <a:cxnLst/>
            <a:rect l="l" t="t" r="r" b="b"/>
            <a:pathLst>
              <a:path w="0" h="3711575">
                <a:moveTo>
                  <a:pt x="0" y="0"/>
                </a:moveTo>
                <a:lnTo>
                  <a:pt x="0" y="3711028"/>
                </a:lnTo>
              </a:path>
            </a:pathLst>
          </a:custGeom>
          <a:ln w="190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6BF4100-F0ED-43F0-8C70-0032460D764D}"/>
</file>

<file path=customXml/itemProps2.xml><?xml version="1.0" encoding="utf-8"?>
<ds:datastoreItem xmlns:ds="http://schemas.openxmlformats.org/officeDocument/2006/customXml" ds:itemID="{097E3DA9-B7E5-4322-BB7D-D69C5FD6EA87}"/>
</file>

<file path=customXml/itemProps3.xml><?xml version="1.0" encoding="utf-8"?>
<ds:datastoreItem xmlns:ds="http://schemas.openxmlformats.org/officeDocument/2006/customXml" ds:itemID="{8690E16D-89BE-47D1-A0DA-769B220D014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2024-05-01T17:34:26Z</dcterms:created>
  <dcterms:modified xsi:type="dcterms:W3CDTF">2024-05-01T17:34:26Z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