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10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A015C4-5751-45DD-BBDA-F766BE83C53D}" v="1" dt="2025-06-11T19:13:34.2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5A015C4-5751-45DD-BBDA-F766BE83C53D}"/>
    <pc:docChg chg="addSld modSld">
      <pc:chgData name="Dylan Breger" userId="9b3da09f-10fe-42ec-9aa5-9fa2a3e9cc20" providerId="ADAL" clId="{A5A015C4-5751-45DD-BBDA-F766BE83C53D}" dt="2025-06-11T19:13:34.206" v="0"/>
      <pc:docMkLst>
        <pc:docMk/>
      </pc:docMkLst>
      <pc:sldChg chg="add">
        <pc:chgData name="Dylan Breger" userId="9b3da09f-10fe-42ec-9aa5-9fa2a3e9cc20" providerId="ADAL" clId="{A5A015C4-5751-45DD-BBDA-F766BE83C53D}" dt="2025-06-11T19:13:34.206" v="0"/>
        <pc:sldMkLst>
          <pc:docMk/>
          <pc:sldMk cId="3961187162" sldId="214747410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811045402333177E-4"/>
          <c:y val="0"/>
          <c:w val="0.9984573604854385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6E1E37F-FE26-4ED8-A0E5-C62A1BC5582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98D-4858-A2B6-BB3BD238079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BB2E172-F536-48D2-9C97-CCB67229805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98D-4858-A2B6-BB3BD238079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B07E1EB-8FD8-48A4-9AD5-B77F9E3E62A2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98D-4858-A2B6-BB3BD238079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685158A-8E16-4AAD-AC4A-AF8804EE8CB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98D-4858-A2B6-BB3BD23807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Stakeholder alignment across key metrics</c:v>
                </c:pt>
                <c:pt idx="1">
                  <c:v>Incomparable data</c:v>
                </c:pt>
                <c:pt idx="2">
                  <c:v>Too much data</c:v>
                </c:pt>
                <c:pt idx="3">
                  <c:v>Unclear which marketing KPIs matter</c:v>
                </c:pt>
                <c:pt idx="4">
                  <c:v>Too many vendors and tools</c:v>
                </c:pt>
                <c:pt idx="5">
                  <c:v>Not enough granularity in measurement</c:v>
                </c:pt>
                <c:pt idx="6">
                  <c:v>Not enough data</c:v>
                </c:pt>
                <c:pt idx="7">
                  <c:v>Inability to measure newer channels</c:v>
                </c:pt>
                <c:pt idx="8">
                  <c:v>Siloed internal teams</c:v>
                </c:pt>
                <c:pt idx="9">
                  <c:v>Inadequate measurement tools</c:v>
                </c:pt>
                <c:pt idx="10">
                  <c:v>Too much emphasis on short-term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0.22</c:v>
                </c:pt>
                <c:pt idx="1">
                  <c:v>0.19</c:v>
                </c:pt>
                <c:pt idx="2">
                  <c:v>0.19</c:v>
                </c:pt>
                <c:pt idx="3">
                  <c:v>0.19</c:v>
                </c:pt>
                <c:pt idx="4">
                  <c:v>0.18</c:v>
                </c:pt>
                <c:pt idx="5">
                  <c:v>0.18</c:v>
                </c:pt>
                <c:pt idx="6">
                  <c:v>0.17</c:v>
                </c:pt>
                <c:pt idx="7">
                  <c:v>0.17</c:v>
                </c:pt>
                <c:pt idx="8">
                  <c:v>0.17</c:v>
                </c:pt>
                <c:pt idx="9">
                  <c:v>0.17</c:v>
                </c:pt>
                <c:pt idx="10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8D-4858-A2B6-BB3BD23807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4676016"/>
        <c:axId val="194667376"/>
      </c:barChart>
      <c:catAx>
        <c:axId val="19467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765A7-9FC9-CD2E-BFF9-CB2AC8B71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B861CC-22D5-99F9-7CC8-EB4B0A9FE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144D8-8DC6-F52F-8D35-B5212209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C44DE-CF50-BE46-D97D-E46A81DB7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B8F89-F23E-754D-FCE5-708A852A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7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85E42-B0AA-07F3-9DE7-5518A6029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B6D2A-CA58-6771-07A1-04C7F7501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2F941-E70B-8826-384F-F9F72C9F4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C29E4-6A3A-4DF4-B78E-098BCFF83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F4D09-6917-9427-0D44-EB288E6A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2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AB8E57-C3CC-DB40-BD28-20FBE13B24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A34334-0621-F584-E572-B4989B2D4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6AD0C-06C8-2F1E-C667-0919EECDB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AE538-41C7-2D5F-280E-596781028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174BC-81E9-3CE8-6E6C-ABBA8054B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5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9C0C-E692-0797-6051-5BD56B61D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821F3-05DC-15B9-CB9C-F2C27A0CB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B14B-BEAA-325A-F8BA-BE65B0071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F9ED0-AE86-7B3F-CFFA-C0A9AB68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052D5-EF19-0CEC-FEEB-7BE903D12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42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3467D-EB99-F0A6-0F72-2435DD2B1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1C10B-B3DE-6D26-4B04-F96B08D3A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149F1-B421-A245-1112-7FCBE919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8983F-A428-6ABF-79F6-4A7C16AF1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0882E-8F11-560B-5BBF-A9E4361B3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8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F0BA9-88B4-1CC1-FC5C-74E485640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BA6E3-B8BB-4B34-1D74-5C1958E0AE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5C79DD-9555-00C0-2647-2D77A94B1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F985C8-0327-35C4-96D4-6A9A78C79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BB60B-64DF-1A17-ACE6-D81CB44D5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28DC6-82B2-C6E4-DA57-B464F99B5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4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46C10-993F-1014-8743-C72A7328E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9B3C4-4684-2B50-3E5C-36FB057B4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C74283-D1C5-3E2C-48D2-E1DFE6E4E3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89FF49-FBA0-2A47-34C0-C6C6A907A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1A9180-3B12-CE23-F4C3-A195C23EC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2199DD-35AD-920F-83C7-13876919B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3FB45D-B2A1-261C-E3C6-992F6572D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533EB7-537C-59E8-BA4D-6DDE3091C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0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5FDEE-B100-AF8F-F482-60409B219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A8CE5B-4AB3-CDDE-368F-2D145AFAD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018F43-E1CB-28D5-B427-8525D161C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24683F-FB00-854C-0937-AB61E720B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73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D004F1-7DCD-B820-A540-03F94277A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B961D6-B7E1-A9CD-FDB1-5135FBD7C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C6842-1961-8E22-F27D-19C19841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5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DBE5F-3E4C-EE16-57E4-A4B1F6D6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33526-557C-3992-E812-0B757C712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B614CF-6BC7-C972-ABA8-6ECEC96E8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32626-1FEE-7F29-0AAE-D3BF8171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39CFA4-C5BF-7F8F-845C-003C2422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67674-27A5-3458-AC6D-7E6E7D4A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8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286C1-3466-956B-BDC9-744E8024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F72E21-0C6E-72D2-64DC-E50EF547F9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F9D54B-B3E7-03F4-31CC-99305D0C64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96AE0-A03B-12B3-5005-6399AE49C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81A39-F074-EC19-A7AD-66FA542B5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9F097-C667-1986-4E2D-96F3957F3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4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EB12C0-D987-02A9-5FFD-C63312835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1A77B-EC61-B864-A3CB-208BB96EB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BC159-4BB5-B9B5-80E3-DB4740AEBB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514B54-472B-4578-8F5A-4E10A7E164D0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6F2F0-C580-DB70-A6B9-DF12CE9609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F01E7-25D2-25A0-0D44-7326EE420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0A091F-F4A8-4969-9474-6DB89B12D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4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5B4A7F-40D6-C70A-945E-D5F8FFEEE052}"/>
              </a:ext>
            </a:extLst>
          </p:cNvPr>
          <p:cNvSpPr/>
          <p:nvPr/>
        </p:nvSpPr>
        <p:spPr>
          <a:xfrm>
            <a:off x="-7767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B7C21A-BF83-3B4A-DD7E-6F1B156F841D}"/>
              </a:ext>
            </a:extLst>
          </p:cNvPr>
          <p:cNvSpPr/>
          <p:nvPr/>
        </p:nvSpPr>
        <p:spPr>
          <a:xfrm>
            <a:off x="-3" y="0"/>
            <a:ext cx="3436623" cy="254356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Challenges in Measuring Digital Spending ROI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2EF32D-BBCD-5553-C2BD-6E05BF51CC60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measurement insights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522F7A-3773-7B08-8495-7FCCDC18E70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B79CE5A-3B0B-58E1-CEBD-91D1E7B88B6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19726AF-BA4D-EF1D-E7F7-0F6FD275FC3F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B6934C76-5B1D-5318-64ED-1CED209868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9CC4B6A-6183-D1C2-84A4-1D63B407DE8C}"/>
              </a:ext>
            </a:extLst>
          </p:cNvPr>
          <p:cNvSpPr txBox="1"/>
          <p:nvPr/>
        </p:nvSpPr>
        <p:spPr>
          <a:xfrm>
            <a:off x="483207" y="630929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Nielsen, Global Annual Marketing Survey, 2025.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A4F2ABE-607A-ED7A-EB9A-5616264BC171}"/>
              </a:ext>
            </a:extLst>
          </p:cNvPr>
          <p:cNvGraphicFramePr/>
          <p:nvPr/>
        </p:nvGraphicFramePr>
        <p:xfrm>
          <a:off x="1403985" y="2325248"/>
          <a:ext cx="9621634" cy="3950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CD91AD27-9162-657D-067B-88E5CCB13375}"/>
              </a:ext>
            </a:extLst>
          </p:cNvPr>
          <p:cNvSpPr txBox="1"/>
          <p:nvPr/>
        </p:nvSpPr>
        <p:spPr>
          <a:xfrm>
            <a:off x="0" y="1706501"/>
            <a:ext cx="1217048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u="sng" dirty="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Major Challenges In Measuring ROI of Digital Spending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1400" i="1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Share of global marketers listing each as their first or second significant challenge</a:t>
            </a:r>
            <a:endParaRPr kumimoji="0" lang="en-US" sz="1050" i="1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6F8333-AF1D-29C0-3478-3CA315EE4BC3}"/>
              </a:ext>
            </a:extLst>
          </p:cNvPr>
          <p:cNvSpPr/>
          <p:nvPr/>
        </p:nvSpPr>
        <p:spPr>
          <a:xfrm>
            <a:off x="116237" y="437162"/>
            <a:ext cx="1044585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Marketers looking to calculate ROI across digital spending face challenges in data, lack of transparency and more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A8EEA9-C5C6-BA85-7C3F-C6A7B67BD3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47597" y="-2420958"/>
            <a:ext cx="4078746" cy="232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187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FD5F7C-E900-4B0E-92DD-1000F8216641}"/>
</file>

<file path=customXml/itemProps2.xml><?xml version="1.0" encoding="utf-8"?>
<ds:datastoreItem xmlns:ds="http://schemas.openxmlformats.org/officeDocument/2006/customXml" ds:itemID="{39AFFF98-FD5D-44A3-B370-EE15AB8A82E3}"/>
</file>

<file path=customXml/itemProps3.xml><?xml version="1.0" encoding="utf-8"?>
<ds:datastoreItem xmlns:ds="http://schemas.openxmlformats.org/officeDocument/2006/customXml" ds:itemID="{3F209289-EFC4-4079-A7B5-5614A771FF2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2025-06-11T19:13:13Z</dcterms:created>
  <dcterms:modified xsi:type="dcterms:W3CDTF">2025-06-11T19:13:45Z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