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6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E320E9-71BB-4030-BCC7-B19C797B9CBF}" v="1" dt="2025-02-04T19:43:01.7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1BE320E9-71BB-4030-BCC7-B19C797B9CBF}"/>
    <pc:docChg chg="undo custSel addSld delSld modSld">
      <pc:chgData name="Dylan Breger" userId="9b3da09f-10fe-42ec-9aa5-9fa2a3e9cc20" providerId="ADAL" clId="{1BE320E9-71BB-4030-BCC7-B19C797B9CBF}" dt="2025-02-04T19:44:53.866" v="6" actId="47"/>
      <pc:docMkLst>
        <pc:docMk/>
      </pc:docMkLst>
      <pc:sldChg chg="addSp delSp new del mod">
        <pc:chgData name="Dylan Breger" userId="9b3da09f-10fe-42ec-9aa5-9fa2a3e9cc20" providerId="ADAL" clId="{1BE320E9-71BB-4030-BCC7-B19C797B9CBF}" dt="2025-02-04T19:44:53.866" v="6" actId="47"/>
        <pc:sldMkLst>
          <pc:docMk/>
          <pc:sldMk cId="3230656317" sldId="256"/>
        </pc:sldMkLst>
        <pc:spChg chg="add del">
          <ac:chgData name="Dylan Breger" userId="9b3da09f-10fe-42ec-9aa5-9fa2a3e9cc20" providerId="ADAL" clId="{1BE320E9-71BB-4030-BCC7-B19C797B9CBF}" dt="2025-02-04T19:42:57.185" v="2" actId="22"/>
          <ac:spMkLst>
            <pc:docMk/>
            <pc:sldMk cId="3230656317" sldId="256"/>
            <ac:spMk id="5" creationId="{F0B81799-3890-251D-2F8C-C606DC9BDF58}"/>
          </ac:spMkLst>
        </pc:spChg>
        <pc:spChg chg="add del">
          <ac:chgData name="Dylan Breger" userId="9b3da09f-10fe-42ec-9aa5-9fa2a3e9cc20" providerId="ADAL" clId="{1BE320E9-71BB-4030-BCC7-B19C797B9CBF}" dt="2025-02-04T19:42:58.807" v="4" actId="22"/>
          <ac:spMkLst>
            <pc:docMk/>
            <pc:sldMk cId="3230656317" sldId="256"/>
            <ac:spMk id="7" creationId="{A6E48691-F35F-A1D8-0B37-2E8E5778AA3E}"/>
          </ac:spMkLst>
        </pc:spChg>
      </pc:sldChg>
      <pc:sldChg chg="add">
        <pc:chgData name="Dylan Breger" userId="9b3da09f-10fe-42ec-9aa5-9fa2a3e9cc20" providerId="ADAL" clId="{1BE320E9-71BB-4030-BCC7-B19C797B9CBF}" dt="2025-02-04T19:43:01.789" v="5"/>
        <pc:sldMkLst>
          <pc:docMk/>
          <pc:sldMk cId="1775815010" sldId="214737665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300701198575569"/>
          <c:y val="0.11166971316823819"/>
          <c:w val="0.6615274017978503"/>
          <c:h val="0.8883302868317618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Very Important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82C-45B1-AF62-BA5DA4DE5567}"/>
              </c:ext>
            </c:extLst>
          </c:dPt>
          <c:dPt>
            <c:idx val="5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AFD-42EF-8250-12CECC33A80E}"/>
              </c:ext>
            </c:extLst>
          </c:dPt>
          <c:dPt>
            <c:idx val="6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82C-45B1-AF62-BA5DA4DE5567}"/>
              </c:ext>
            </c:extLst>
          </c:dPt>
          <c:dPt>
            <c:idx val="10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A82C-45B1-AF62-BA5DA4DE5567}"/>
              </c:ext>
            </c:extLst>
          </c:dPt>
          <c:dPt>
            <c:idx val="1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AFD-42EF-8250-12CECC33A80E}"/>
              </c:ext>
            </c:extLst>
          </c:dPt>
          <c:dPt>
            <c:idx val="12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BAFD-42EF-8250-12CECC33A80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Daypart Breakout</c:v>
                </c:pt>
                <c:pt idx="1">
                  <c:v>Mobile App Downloads</c:v>
                </c:pt>
                <c:pt idx="2">
                  <c:v>VCR with Quartiles</c:v>
                </c:pt>
                <c:pt idx="3">
                  <c:v>Footfall Attribution / Location Visits</c:v>
                </c:pt>
                <c:pt idx="4">
                  <c:v>Device/CTV % Breakout</c:v>
                </c:pt>
                <c:pt idx="5">
                  <c:v>Linear Reach Extension Measurement</c:v>
                </c:pt>
                <c:pt idx="6">
                  <c:v>Website Visit Attribution</c:v>
                </c:pt>
                <c:pt idx="7">
                  <c:v>Impressions Down to Zip</c:v>
                </c:pt>
                <c:pt idx="8">
                  <c:v>Impressions by Network</c:v>
                </c:pt>
                <c:pt idx="9">
                  <c:v>Sales Matchback</c:v>
                </c:pt>
                <c:pt idx="10">
                  <c:v>Sales Lift</c:v>
                </c:pt>
                <c:pt idx="11">
                  <c:v>Reach and Frequency</c:v>
                </c:pt>
                <c:pt idx="12">
                  <c:v>Brand Lift</c:v>
                </c:pt>
              </c:strCache>
            </c:strRef>
          </c:cat>
          <c:val>
            <c:numRef>
              <c:f>Sheet1!$B$2:$B$14</c:f>
              <c:numCache>
                <c:formatCode>0%</c:formatCode>
                <c:ptCount val="13"/>
                <c:pt idx="0">
                  <c:v>0.2</c:v>
                </c:pt>
                <c:pt idx="1">
                  <c:v>0.21</c:v>
                </c:pt>
                <c:pt idx="2">
                  <c:v>0.21</c:v>
                </c:pt>
                <c:pt idx="3">
                  <c:v>0.23</c:v>
                </c:pt>
                <c:pt idx="4">
                  <c:v>0.23</c:v>
                </c:pt>
                <c:pt idx="5">
                  <c:v>0.25</c:v>
                </c:pt>
                <c:pt idx="6">
                  <c:v>0.25</c:v>
                </c:pt>
                <c:pt idx="7">
                  <c:v>0.26</c:v>
                </c:pt>
                <c:pt idx="8">
                  <c:v>0.26</c:v>
                </c:pt>
                <c:pt idx="9">
                  <c:v>0.28999999999999998</c:v>
                </c:pt>
                <c:pt idx="10">
                  <c:v>0.32</c:v>
                </c:pt>
                <c:pt idx="11">
                  <c:v>0.37</c:v>
                </c:pt>
                <c:pt idx="12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82C-45B1-AF62-BA5DA4DE556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Somewhat Important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Daypart Breakout</c:v>
                </c:pt>
                <c:pt idx="1">
                  <c:v>Mobile App Downloads</c:v>
                </c:pt>
                <c:pt idx="2">
                  <c:v>VCR with Quartiles</c:v>
                </c:pt>
                <c:pt idx="3">
                  <c:v>Footfall Attribution / Location Visits</c:v>
                </c:pt>
                <c:pt idx="4">
                  <c:v>Device/CTV % Breakout</c:v>
                </c:pt>
                <c:pt idx="5">
                  <c:v>Linear Reach Extension Measurement</c:v>
                </c:pt>
                <c:pt idx="6">
                  <c:v>Website Visit Attribution</c:v>
                </c:pt>
                <c:pt idx="7">
                  <c:v>Impressions Down to Zip</c:v>
                </c:pt>
                <c:pt idx="8">
                  <c:v>Impressions by Network</c:v>
                </c:pt>
                <c:pt idx="9">
                  <c:v>Sales Matchback</c:v>
                </c:pt>
                <c:pt idx="10">
                  <c:v>Sales Lift</c:v>
                </c:pt>
                <c:pt idx="11">
                  <c:v>Reach and Frequency</c:v>
                </c:pt>
                <c:pt idx="12">
                  <c:v>Brand Lift</c:v>
                </c:pt>
              </c:strCache>
            </c:strRef>
          </c:cat>
          <c:val>
            <c:numRef>
              <c:f>Sheet1!$C$2:$C$14</c:f>
              <c:numCache>
                <c:formatCode>0%</c:formatCode>
                <c:ptCount val="13"/>
                <c:pt idx="0">
                  <c:v>0.47</c:v>
                </c:pt>
                <c:pt idx="1">
                  <c:v>0.43</c:v>
                </c:pt>
                <c:pt idx="2">
                  <c:v>0.43</c:v>
                </c:pt>
                <c:pt idx="3">
                  <c:v>0.47</c:v>
                </c:pt>
                <c:pt idx="4">
                  <c:v>0.49</c:v>
                </c:pt>
                <c:pt idx="5">
                  <c:v>0.49</c:v>
                </c:pt>
                <c:pt idx="6">
                  <c:v>0.52</c:v>
                </c:pt>
                <c:pt idx="7">
                  <c:v>0.43</c:v>
                </c:pt>
                <c:pt idx="8">
                  <c:v>0.51</c:v>
                </c:pt>
                <c:pt idx="9">
                  <c:v>0.45</c:v>
                </c:pt>
                <c:pt idx="10">
                  <c:v>0.52</c:v>
                </c:pt>
                <c:pt idx="11">
                  <c:v>0.49</c:v>
                </c:pt>
                <c:pt idx="1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A82C-45B1-AF62-BA5DA4DE55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872452895"/>
        <c:axId val="872449055"/>
      </c:barChart>
      <c:catAx>
        <c:axId val="87245289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872449055"/>
        <c:crosses val="autoZero"/>
        <c:auto val="1"/>
        <c:lblAlgn val="ctr"/>
        <c:lblOffset val="100"/>
        <c:noMultiLvlLbl val="0"/>
      </c:catAx>
      <c:valAx>
        <c:axId val="872449055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8724528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36402-494A-4007-00C8-15CA25673A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CBDB19-39AD-B49B-77E1-5665C72666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37708-DD42-E815-F00E-4EB17AF94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5FB0-84CE-4256-BD63-4E89BA78A026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4E09D-20D9-B98B-321B-CC4C8C158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5D3F6-8DE0-F6D8-B0DB-10F1EBFDF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86587-234E-412C-9365-07C18EF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28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D038E-04BB-0A3A-AFAA-E3A9D8157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805314-5805-7324-3BFB-8E2CB7450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286479-C8F5-E4EF-3532-DD0FA6E2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5FB0-84CE-4256-BD63-4E89BA78A026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CC6F7-DE4A-1BCB-7BDD-E150D3D01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6B2509-DE22-BEC7-2D71-4F7F9E89C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86587-234E-412C-9365-07C18EF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755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7ECA91-162D-29E4-19D1-3BA64C8E6A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036320-518C-C012-33B5-1D246659C9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19B76-66BA-4E8C-DB65-03D6BB3E2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5FB0-84CE-4256-BD63-4E89BA78A026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ECE39-CD10-1A71-47A2-8B06BDDD0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739A1D-833A-0598-B562-7C5FA0365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86587-234E-412C-9365-07C18EF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76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5CCD1-45F7-F54A-122D-E2CB33F74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E669C1-B46D-EEC6-B223-B98B599B90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013A9-03C0-85E2-9AF9-85EA845AD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5FB0-84CE-4256-BD63-4E89BA78A026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DD9D2B-77A9-4D6E-75CD-3507E3CB9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E6930F-D7BD-570A-A38E-AC7602567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86587-234E-412C-9365-07C18EF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969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5726C-9860-FBFA-C2B6-94E5CB879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31E5B1-1313-09DB-4A63-3D27674B3C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8EA75-31B9-B232-65E6-5C7FAB00F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5FB0-84CE-4256-BD63-4E89BA78A026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5B0CA9-2623-6222-FC05-696EC3406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5117E-A255-7B7D-3414-EA406E6DE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86587-234E-412C-9365-07C18EF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865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F0E93-EE2B-E6C7-DE7E-CF57FB15F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2AC9C-65F2-2B86-157D-074A59EA3B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CE6CDF-1EF9-A2B0-4A7E-8B95EE3DBD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872BF2-96D7-0905-7952-293CA1BBC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5FB0-84CE-4256-BD63-4E89BA78A026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FBC3EF-ADAE-7AD8-BCC7-2E73DD928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1AA19A-8AB5-EA47-14F0-918CA9666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86587-234E-412C-9365-07C18EF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464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BC754-EA94-C825-4DF9-73085AA3F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0ABC58-5BFB-FD2D-F44F-0D154C1420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5AEC91-7E67-DB07-F834-0C1C93E07D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FABD07-6FB3-99D7-1BB5-E596A55700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CCF924-808B-C789-A926-FF9AF76EAE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D8A5C2-CBA7-2AAC-27A9-971F5F311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5FB0-84CE-4256-BD63-4E89BA78A026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7BA9E3-C664-B803-71E7-6636764C9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9B38F3-174C-0743-CE81-C77E0C19D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86587-234E-412C-9365-07C18EF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733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3611A-DDDE-28E9-64ED-35405C1B7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00446-56F4-4BCE-CD15-A365DE5C3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5FB0-84CE-4256-BD63-4E89BA78A026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E21F09-B178-E394-B174-40F0EF325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E389A6-BBB6-4541-D93C-8C13D3720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86587-234E-412C-9365-07C18EF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66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B65733-D607-703D-0594-E452C1FD0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5FB0-84CE-4256-BD63-4E89BA78A026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22ECA0-2F73-79AC-8EDE-529DF5E08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0BCC89-C8C9-8865-9DCD-33D31BF76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86587-234E-412C-9365-07C18EF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105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0EBEB-7EAF-0410-F7F0-F90D230AD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B0FDB-F501-D6E1-8042-593647544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781A08-BB82-1A67-9D7E-1461ADE509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321BE4-CB9B-3F0B-835A-F834EE413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5FB0-84CE-4256-BD63-4E89BA78A026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00A9F9-8348-54C0-FC1D-F3674C32C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10830D-7E95-10DF-1A7E-42F977DE8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86587-234E-412C-9365-07C18EF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61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F66D-9815-3039-6C61-773550952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44BBEC-1922-BCC3-63F6-836EADC7A6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2541F8-D5B6-CBC0-D54E-DEB2B8F3C2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F939EB-8244-A0FB-5068-24C8D831E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F5FB0-84CE-4256-BD63-4E89BA78A026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5E0C67-A0F8-BC29-1D6E-EFC1AEBAD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A9AFED-4176-63F7-A1D5-D88700186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86587-234E-412C-9365-07C18EF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017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56AD70-6772-1002-205F-FF11929CC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28F08E-CACC-29BB-DB96-51F1580BF8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12030-36F4-568C-2943-8952C81F78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5F5FB0-84CE-4256-BD63-4E89BA78A026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48985-D903-7136-4920-180537A07D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55407-D873-8B82-7030-5943EC9263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E86587-234E-412C-9365-07C18EF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445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hyperlink" Target="https://premion.com/new-study-2024-priorities-for-ctv-ott-advertising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chart" Target="../charts/chart1.xm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41D1C0-9977-4AF0-2D99-2A664C4C1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3ADDD65-8B72-756A-1678-71C631856405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7C24A27-DD63-AEFD-79C3-085D89C3BBE3}"/>
              </a:ext>
            </a:extLst>
          </p:cNvPr>
          <p:cNvSpPr txBox="1">
            <a:spLocks/>
          </p:cNvSpPr>
          <p:nvPr/>
        </p:nvSpPr>
        <p:spPr>
          <a:xfrm>
            <a:off x="-10272" y="6205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see more insights from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Premion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C5BF8B-03ED-8A73-14E1-047A5221424B}"/>
              </a:ext>
            </a:extLst>
          </p:cNvPr>
          <p:cNvSpPr txBox="1"/>
          <p:nvPr/>
        </p:nvSpPr>
        <p:spPr>
          <a:xfrm>
            <a:off x="483206" y="6024767"/>
            <a:ext cx="1148765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</a:t>
            </a:r>
            <a:r>
              <a:rPr lang="en-US" sz="7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: Premion / Advertiser Perceptions, </a:t>
            </a:r>
            <a:r>
              <a:rPr lang="en-US" sz="700" i="1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2024 CTV / OTT Advertiser Survey</a:t>
            </a:r>
            <a:r>
              <a:rPr lang="en-US" sz="7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. Q. How important are the following reporting metrics to your [company’s / main clients’] Connected TV / OTT ad campaigns? Base: Total Respondents (n=150).</a:t>
            </a:r>
            <a:endParaRPr kumimoji="0" lang="fr-FR" sz="7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29BDD3-EB40-362F-3891-09216A1FBB4C}"/>
              </a:ext>
            </a:extLst>
          </p:cNvPr>
          <p:cNvSpPr txBox="1"/>
          <p:nvPr/>
        </p:nvSpPr>
        <p:spPr>
          <a:xfrm>
            <a:off x="563963" y="1947475"/>
            <a:ext cx="110640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Importance of Reporting Metrics in CTV / OTT Advertising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Sorted by ‘Very Important’</a:t>
            </a:r>
            <a:endParaRPr kumimoji="0" lang="en-US" sz="160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06E73E-AFDD-BDDE-209B-4AFDC5104CF5}"/>
              </a:ext>
            </a:extLst>
          </p:cNvPr>
          <p:cNvSpPr/>
          <p:nvPr/>
        </p:nvSpPr>
        <p:spPr>
          <a:xfrm>
            <a:off x="89992" y="527717"/>
            <a:ext cx="1025777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Brand lift, reach &amp; frequency and sales lift are top priorities for advertisers on CTV / OTT platforms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57458D-7491-B7B4-6D90-F25464E2C995}"/>
              </a:ext>
            </a:extLst>
          </p:cNvPr>
          <p:cNvSpPr/>
          <p:nvPr/>
        </p:nvSpPr>
        <p:spPr>
          <a:xfrm>
            <a:off x="0" y="0"/>
            <a:ext cx="3180946" cy="276421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CTV / OTT Advertising: Reporting Metrics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C8C7D2-9D6E-5EEC-B58C-89E352A6D004}"/>
              </a:ext>
            </a:extLst>
          </p:cNvPr>
          <p:cNvSpPr txBox="1"/>
          <p:nvPr/>
        </p:nvSpPr>
        <p:spPr>
          <a:xfrm>
            <a:off x="10267952" y="10599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measurement insights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5F2A4D-D815-05E3-97F6-B68123E1D66F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8ACC4DA-341C-11E2-0E0D-EB187D095AD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01452A6-4336-01AD-3282-073A274D75E7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35D2CA3E-D26C-2B07-1B7C-791F0F3204F1}"/>
              </a:ext>
            </a:extLst>
          </p:cNvPr>
          <p:cNvGraphicFramePr/>
          <p:nvPr/>
        </p:nvGraphicFramePr>
        <p:xfrm>
          <a:off x="492864" y="2452950"/>
          <a:ext cx="11206272" cy="35718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5E67FF48-77D7-95B9-DDA4-C4AC56C68BED}"/>
              </a:ext>
            </a:extLst>
          </p:cNvPr>
          <p:cNvSpPr txBox="1"/>
          <p:nvPr/>
        </p:nvSpPr>
        <p:spPr>
          <a:xfrm>
            <a:off x="10190849" y="2817490"/>
            <a:ext cx="5839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1B1464"/>
                </a:solidFill>
                <a:latin typeface="Helvetica" panose="020B0403020202020204" pitchFamily="34" charset="0"/>
              </a:rPr>
              <a:t>85%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F84BA8C-ED70-063E-AB35-10756FE5AAAA}"/>
              </a:ext>
            </a:extLst>
          </p:cNvPr>
          <p:cNvSpPr txBox="1"/>
          <p:nvPr/>
        </p:nvSpPr>
        <p:spPr>
          <a:xfrm>
            <a:off x="10261855" y="3056778"/>
            <a:ext cx="642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1B1464"/>
                </a:solidFill>
                <a:latin typeface="Helvetica" panose="020B0403020202020204" pitchFamily="34" charset="0"/>
              </a:rPr>
              <a:t>86%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C9B15BA-069F-16BB-61EC-F994B7304D54}"/>
              </a:ext>
            </a:extLst>
          </p:cNvPr>
          <p:cNvSpPr txBox="1"/>
          <p:nvPr/>
        </p:nvSpPr>
        <p:spPr>
          <a:xfrm>
            <a:off x="10112316" y="3305158"/>
            <a:ext cx="642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1B1464"/>
                </a:solidFill>
                <a:latin typeface="Helvetica" panose="020B0403020202020204" pitchFamily="34" charset="0"/>
              </a:rPr>
              <a:t>84%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DA33A59-A795-4887-2F6C-9F848F53EA49}"/>
              </a:ext>
            </a:extLst>
          </p:cNvPr>
          <p:cNvSpPr txBox="1"/>
          <p:nvPr/>
        </p:nvSpPr>
        <p:spPr>
          <a:xfrm>
            <a:off x="9375575" y="3540841"/>
            <a:ext cx="642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1B1464"/>
                </a:solidFill>
                <a:latin typeface="Helvetica" panose="020B0403020202020204" pitchFamily="34" charset="0"/>
              </a:rPr>
              <a:t>74%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712A3C1-E5AB-AB7E-5862-34E49D50B55B}"/>
              </a:ext>
            </a:extLst>
          </p:cNvPr>
          <p:cNvSpPr txBox="1"/>
          <p:nvPr/>
        </p:nvSpPr>
        <p:spPr>
          <a:xfrm>
            <a:off x="9591111" y="3805688"/>
            <a:ext cx="642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1B1464"/>
                </a:solidFill>
                <a:latin typeface="Helvetica" panose="020B0403020202020204" pitchFamily="34" charset="0"/>
              </a:rPr>
              <a:t>77%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CDFCCCD-C752-908D-360A-B02E37C79DC9}"/>
              </a:ext>
            </a:extLst>
          </p:cNvPr>
          <p:cNvSpPr txBox="1"/>
          <p:nvPr/>
        </p:nvSpPr>
        <p:spPr>
          <a:xfrm>
            <a:off x="8999691" y="4032458"/>
            <a:ext cx="642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1B1464"/>
                </a:solidFill>
                <a:latin typeface="Helvetica" panose="020B0403020202020204" pitchFamily="34" charset="0"/>
              </a:rPr>
              <a:t>69%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7DD8831-CB84-E08F-4E84-E182BF89793A}"/>
              </a:ext>
            </a:extLst>
          </p:cNvPr>
          <p:cNvSpPr txBox="1"/>
          <p:nvPr/>
        </p:nvSpPr>
        <p:spPr>
          <a:xfrm>
            <a:off x="9591110" y="4280011"/>
            <a:ext cx="642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1B1464"/>
                </a:solidFill>
                <a:latin typeface="Helvetica" panose="020B0403020202020204" pitchFamily="34" charset="0"/>
              </a:rPr>
              <a:t>77%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172BACF-825E-BC2B-33A5-536DD0309B35}"/>
              </a:ext>
            </a:extLst>
          </p:cNvPr>
          <p:cNvSpPr txBox="1"/>
          <p:nvPr/>
        </p:nvSpPr>
        <p:spPr>
          <a:xfrm>
            <a:off x="8860271" y="5750168"/>
            <a:ext cx="642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1B1464"/>
                </a:solidFill>
                <a:latin typeface="Helvetica" panose="020B0403020202020204" pitchFamily="34" charset="0"/>
              </a:rPr>
              <a:t>67%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A3FE91C-69EA-30BE-9734-C76A66AB694B}"/>
              </a:ext>
            </a:extLst>
          </p:cNvPr>
          <p:cNvSpPr txBox="1"/>
          <p:nvPr/>
        </p:nvSpPr>
        <p:spPr>
          <a:xfrm>
            <a:off x="8647198" y="5499775"/>
            <a:ext cx="642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1B1464"/>
                </a:solidFill>
                <a:latin typeface="Helvetica" panose="020B0403020202020204" pitchFamily="34" charset="0"/>
              </a:rPr>
              <a:t>63%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3B06110-9FAB-D05F-AD38-DB607FACE42F}"/>
              </a:ext>
            </a:extLst>
          </p:cNvPr>
          <p:cNvSpPr txBox="1"/>
          <p:nvPr/>
        </p:nvSpPr>
        <p:spPr>
          <a:xfrm>
            <a:off x="8634497" y="5255307"/>
            <a:ext cx="642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1B1464"/>
                </a:solidFill>
                <a:latin typeface="Helvetica" panose="020B0403020202020204" pitchFamily="34" charset="0"/>
              </a:rPr>
              <a:t>65%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188C077-02FB-9749-307C-08DE62C4F935}"/>
              </a:ext>
            </a:extLst>
          </p:cNvPr>
          <p:cNvSpPr txBox="1"/>
          <p:nvPr/>
        </p:nvSpPr>
        <p:spPr>
          <a:xfrm>
            <a:off x="9088099" y="5023707"/>
            <a:ext cx="642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1B1464"/>
                </a:solidFill>
                <a:latin typeface="Helvetica" panose="020B0403020202020204" pitchFamily="34" charset="0"/>
              </a:rPr>
              <a:t>69%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8987777-B2BD-3DBB-DC98-1EC646CCD3CC}"/>
              </a:ext>
            </a:extLst>
          </p:cNvPr>
          <p:cNvSpPr txBox="1"/>
          <p:nvPr/>
        </p:nvSpPr>
        <p:spPr>
          <a:xfrm>
            <a:off x="9368341" y="4531925"/>
            <a:ext cx="642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1B1464"/>
                </a:solidFill>
                <a:latin typeface="Helvetica" panose="020B0403020202020204" pitchFamily="34" charset="0"/>
              </a:rPr>
              <a:t>73%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F576D9-583B-B03A-CA28-DD4A789AAD55}"/>
              </a:ext>
            </a:extLst>
          </p:cNvPr>
          <p:cNvSpPr txBox="1"/>
          <p:nvPr/>
        </p:nvSpPr>
        <p:spPr>
          <a:xfrm>
            <a:off x="9228507" y="4771159"/>
            <a:ext cx="642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1B1464"/>
                </a:solidFill>
                <a:latin typeface="Helvetica" panose="020B0403020202020204" pitchFamily="34" charset="0"/>
              </a:rPr>
              <a:t>71%</a:t>
            </a:r>
          </a:p>
        </p:txBody>
      </p:sp>
      <p:pic>
        <p:nvPicPr>
          <p:cNvPr id="6" name="Picture 2">
            <a:hlinkClick r:id="rId6"/>
            <a:extLst>
              <a:ext uri="{FF2B5EF4-FFF2-40B4-BE49-F238E27FC236}">
                <a16:creationId xmlns:a16="http://schemas.microsoft.com/office/drawing/2014/main" id="{77A00D0C-5A99-72D4-66AC-9537005454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5815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135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2025-02-04T19:42:42Z</dcterms:created>
  <dcterms:modified xsi:type="dcterms:W3CDTF">2025-02-04T19:44:54Z</dcterms:modified>
</cp:coreProperties>
</file>