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6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C95897-14A3-4BDC-8F36-2726BC515036}" v="1" dt="2025-02-04T19:45:33.1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E8C95897-14A3-4BDC-8F36-2726BC515036}"/>
    <pc:docChg chg="addSld modSld">
      <pc:chgData name="Dylan Breger" userId="9b3da09f-10fe-42ec-9aa5-9fa2a3e9cc20" providerId="ADAL" clId="{E8C95897-14A3-4BDC-8F36-2726BC515036}" dt="2025-02-04T19:45:33.142" v="0"/>
      <pc:docMkLst>
        <pc:docMk/>
      </pc:docMkLst>
      <pc:sldChg chg="add">
        <pc:chgData name="Dylan Breger" userId="9b3da09f-10fe-42ec-9aa5-9fa2a3e9cc20" providerId="ADAL" clId="{E8C95897-14A3-4BDC-8F36-2726BC515036}" dt="2025-02-04T19:45:33.142" v="0"/>
        <pc:sldMkLst>
          <pc:docMk/>
          <pc:sldMk cId="1670444721" sldId="214737665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332940998922918"/>
          <c:y val="0.11166971316823819"/>
          <c:w val="0.61120501218694501"/>
          <c:h val="0.8883302868317618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Always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B81-45E7-90B7-D60A67B832D8}"/>
              </c:ext>
            </c:extLst>
          </c:dPt>
          <c:dPt>
            <c:idx val="3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4A2-49D9-9A2D-D93D43CC5C6A}"/>
              </c:ext>
            </c:extLst>
          </c:dPt>
          <c:dPt>
            <c:idx val="7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4A2-49D9-9A2D-D93D43CC5C6A}"/>
              </c:ext>
            </c:extLst>
          </c:dPt>
          <c:dPt>
            <c:idx val="8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4A2-49D9-9A2D-D93D43CC5C6A}"/>
              </c:ext>
            </c:extLst>
          </c:dPt>
          <c:dPt>
            <c:idx val="9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64A2-49D9-9A2D-D93D43CC5C6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Increase in mobile app downloads</c:v>
                </c:pt>
                <c:pt idx="1">
                  <c:v>Total households required at desired frequency</c:v>
                </c:pt>
                <c:pt idx="2">
                  <c:v>Sales matchback</c:v>
                </c:pt>
                <c:pt idx="3">
                  <c:v>Extended reach beyond linear TV campaign</c:v>
                </c:pt>
                <c:pt idx="4">
                  <c:v>Increase in traffic / visits to a physical location</c:v>
                </c:pt>
                <c:pt idx="5">
                  <c:v>Increase in purchase intent or favorability</c:v>
                </c:pt>
                <c:pt idx="6">
                  <c:v>Sales lift</c:v>
                </c:pt>
                <c:pt idx="7">
                  <c:v>Increase in website traffic / visits</c:v>
                </c:pt>
                <c:pt idx="8">
                  <c:v>Impressions / Views</c:v>
                </c:pt>
                <c:pt idx="9">
                  <c:v>Increase in brand awareness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0.28000000000000003</c:v>
                </c:pt>
                <c:pt idx="1">
                  <c:v>0.28000000000000003</c:v>
                </c:pt>
                <c:pt idx="2">
                  <c:v>0.28999999999999998</c:v>
                </c:pt>
                <c:pt idx="3">
                  <c:v>0.31</c:v>
                </c:pt>
                <c:pt idx="4">
                  <c:v>0.33</c:v>
                </c:pt>
                <c:pt idx="5">
                  <c:v>0.39</c:v>
                </c:pt>
                <c:pt idx="6">
                  <c:v>0.41</c:v>
                </c:pt>
                <c:pt idx="7">
                  <c:v>0.45</c:v>
                </c:pt>
                <c:pt idx="8">
                  <c:v>0.47</c:v>
                </c:pt>
                <c:pt idx="9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B81-45E7-90B7-D60A67B832D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Sometimes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Increase in mobile app downloads</c:v>
                </c:pt>
                <c:pt idx="1">
                  <c:v>Total households required at desired frequency</c:v>
                </c:pt>
                <c:pt idx="2">
                  <c:v>Sales matchback</c:v>
                </c:pt>
                <c:pt idx="3">
                  <c:v>Extended reach beyond linear TV campaign</c:v>
                </c:pt>
                <c:pt idx="4">
                  <c:v>Increase in traffic / visits to a physical location</c:v>
                </c:pt>
                <c:pt idx="5">
                  <c:v>Increase in purchase intent or favorability</c:v>
                </c:pt>
                <c:pt idx="6">
                  <c:v>Sales lift</c:v>
                </c:pt>
                <c:pt idx="7">
                  <c:v>Increase in website traffic / visits</c:v>
                </c:pt>
                <c:pt idx="8">
                  <c:v>Impressions / Views</c:v>
                </c:pt>
                <c:pt idx="9">
                  <c:v>Increase in brand awareness</c:v>
                </c:pt>
              </c:strCache>
            </c:strRef>
          </c:cat>
          <c:val>
            <c:numRef>
              <c:f>Sheet1!$C$2:$C$11</c:f>
              <c:numCache>
                <c:formatCode>0%</c:formatCode>
                <c:ptCount val="10"/>
                <c:pt idx="0">
                  <c:v>0.48</c:v>
                </c:pt>
                <c:pt idx="1">
                  <c:v>0.65</c:v>
                </c:pt>
                <c:pt idx="2">
                  <c:v>0.62</c:v>
                </c:pt>
                <c:pt idx="3">
                  <c:v>0.63</c:v>
                </c:pt>
                <c:pt idx="4">
                  <c:v>0.54</c:v>
                </c:pt>
                <c:pt idx="5">
                  <c:v>0.56999999999999995</c:v>
                </c:pt>
                <c:pt idx="6">
                  <c:v>0.51</c:v>
                </c:pt>
                <c:pt idx="7">
                  <c:v>0.52</c:v>
                </c:pt>
                <c:pt idx="8">
                  <c:v>0.47</c:v>
                </c:pt>
                <c:pt idx="9">
                  <c:v>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B81-45E7-90B7-D60A67B832D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Never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Increase in mobile app downloads</c:v>
                </c:pt>
                <c:pt idx="1">
                  <c:v>Total households required at desired frequency</c:v>
                </c:pt>
                <c:pt idx="2">
                  <c:v>Sales matchback</c:v>
                </c:pt>
                <c:pt idx="3">
                  <c:v>Extended reach beyond linear TV campaign</c:v>
                </c:pt>
                <c:pt idx="4">
                  <c:v>Increase in traffic / visits to a physical location</c:v>
                </c:pt>
                <c:pt idx="5">
                  <c:v>Increase in purchase intent or favorability</c:v>
                </c:pt>
                <c:pt idx="6">
                  <c:v>Sales lift</c:v>
                </c:pt>
                <c:pt idx="7">
                  <c:v>Increase in website traffic / visits</c:v>
                </c:pt>
                <c:pt idx="8">
                  <c:v>Impressions / Views</c:v>
                </c:pt>
                <c:pt idx="9">
                  <c:v>Increase in brand awareness</c:v>
                </c:pt>
              </c:strCache>
            </c:strRef>
          </c:cat>
          <c:val>
            <c:numRef>
              <c:f>Sheet1!$D$2:$D$11</c:f>
              <c:numCache>
                <c:formatCode>0%</c:formatCode>
                <c:ptCount val="10"/>
                <c:pt idx="0">
                  <c:v>0.24</c:v>
                </c:pt>
                <c:pt idx="1">
                  <c:v>7.0000000000000007E-2</c:v>
                </c:pt>
                <c:pt idx="2">
                  <c:v>0.09</c:v>
                </c:pt>
                <c:pt idx="3">
                  <c:v>0.06</c:v>
                </c:pt>
                <c:pt idx="4">
                  <c:v>0.13</c:v>
                </c:pt>
                <c:pt idx="5">
                  <c:v>0.05</c:v>
                </c:pt>
                <c:pt idx="6">
                  <c:v>0.08</c:v>
                </c:pt>
                <c:pt idx="7">
                  <c:v>0.03</c:v>
                </c:pt>
                <c:pt idx="8">
                  <c:v>7.0000000000000007E-2</c:v>
                </c:pt>
                <c:pt idx="9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B81-45E7-90B7-D60A67B832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872452895"/>
        <c:axId val="872449055"/>
      </c:barChart>
      <c:catAx>
        <c:axId val="87245289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872449055"/>
        <c:crosses val="autoZero"/>
        <c:auto val="1"/>
        <c:lblAlgn val="ctr"/>
        <c:lblOffset val="100"/>
        <c:noMultiLvlLbl val="0"/>
      </c:catAx>
      <c:valAx>
        <c:axId val="872449055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8724528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D8F8E-E51F-63D3-CE75-0445A68EED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40368F-BC5A-2DC0-3D85-AD1FECCC3B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97831-E9A2-0116-A1B8-2B4BA7F78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D8F5-3D10-40CF-9CAA-639642364DD1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5F1E63-E833-FC11-A95E-E18B65706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2E2E7C-6A62-B79D-79D2-E4620F60A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CA30-963D-4A99-B43A-57422EF03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08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249FB-71C9-7DDF-5AE7-DBFBB4BE9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EDDCFD-95A1-D716-3752-9674982641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41CB1-58D8-A144-E001-3448D560A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D8F5-3D10-40CF-9CAA-639642364DD1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43634-22D3-662C-7B49-B2DB82E60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C4575-2811-DA1B-2AA7-11A74C529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CA30-963D-4A99-B43A-57422EF03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579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14C3FA-EE14-715F-4217-78D3436A86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B0DF32-69CE-6AF4-5629-731FE9D13E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A8BA1-B6EC-1EE9-4165-9949973E3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D8F5-3D10-40CF-9CAA-639642364DD1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428C8-921B-EC1C-1405-6D242B40E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A9D95-53ED-69BB-DE94-C9F7D50E4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CA30-963D-4A99-B43A-57422EF03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418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B23FF-115E-1869-01AB-C78D6DA7F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63EE3-3E05-9FE9-32C4-3819D4323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6F3F9-7256-99B6-EFAE-4ECEF1240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D8F5-3D10-40CF-9CAA-639642364DD1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7BFAE-6E50-94B5-3E86-E82819DDF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2F5D6-B13E-8CA8-FFB2-32610E752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CA30-963D-4A99-B43A-57422EF03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21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F36BC-9149-F135-9CE0-78AAAED4B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B31629-2772-6AF2-59ED-BBCB28645A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794D88-F239-C83B-1F9E-6DC886C12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D8F5-3D10-40CF-9CAA-639642364DD1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31318-55D2-40D5-031C-0880221B3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10E31-717B-2C2E-4699-66DE15076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CA30-963D-4A99-B43A-57422EF03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418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D4704-FF8A-D0CE-2642-83BCD8BAE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37C99-DC81-1B3F-8774-82FE36F71E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186E1E-833B-B281-50DE-F58FFDA09E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34D4E2-EF13-8911-4D9C-1E7BB1E74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D8F5-3D10-40CF-9CAA-639642364DD1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2CAB36-E9C1-AFEC-28E9-38FEE5766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3E9D8-626B-7E7A-5701-65410B1E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CA30-963D-4A99-B43A-57422EF03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745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A950A-1A71-8007-7D74-1D968A409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C34338-5E25-6B6B-E02B-94EA60831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379BF4-8D4B-294F-1A1D-CC59D62B98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60FADB-9DF6-1B6A-C120-468F38110A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2B4637-182C-96ED-4E7B-39B8AB982D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B41161-67E6-0E59-1261-04C8DD2F9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D8F5-3D10-40CF-9CAA-639642364DD1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83EB9C-D629-5452-655E-CA53F1427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C5C1BC-BD2A-48CA-1B2E-011ACC635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CA30-963D-4A99-B43A-57422EF03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84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13133-848E-2035-49E9-E50C33B21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92DF7-9BD3-43EE-1006-A9257D2CC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D8F5-3D10-40CF-9CAA-639642364DD1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985632-C98D-DDDD-A19F-94615AF33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323D84-932A-FCA0-6ED0-4C0261FCC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CA30-963D-4A99-B43A-57422EF03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932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AA2E55-599F-3E82-3879-93F2A42B5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D8F5-3D10-40CF-9CAA-639642364DD1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2675A0-4F7A-B221-8BBA-9CDF7581A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A41F7F-BD85-F312-21DD-84AEA2368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CA30-963D-4A99-B43A-57422EF03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30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13D3E-ED8D-AA5F-0AC3-E130B625E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E5309-03B4-B078-D6C8-95FE18DB6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E63893-3DFC-2204-0CE8-CE033654B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55C964-2697-07C3-9C76-2EAF4ABFC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D8F5-3D10-40CF-9CAA-639642364DD1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20F317-46F9-A676-C4E7-0A6A2FF03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BB26D-95C1-942C-C94D-0D8807405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CA30-963D-4A99-B43A-57422EF03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38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F89E0-2FC5-C55F-259E-AE7F1F561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E220D6-23ED-8712-CA20-FF262340C1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22F738-6E26-6928-8274-E28A3B23EF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0CC151-1DD8-135C-7279-0E3DAF771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7D8F5-3D10-40CF-9CAA-639642364DD1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75058E-B03E-63C5-E291-5B90DB2B0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B6F39F-95AD-1842-9542-17D2DF040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1CA30-963D-4A99-B43A-57422EF03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387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D69090-4F21-9365-7F1C-5BE101A6C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31140-E67E-1081-806F-B6DA4A786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E98A4-3637-678B-90C8-2700167701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67D8F5-3D10-40CF-9CAA-639642364DD1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1435C-7822-9983-0756-A1188CDA8D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A31A5-307D-7A3C-4C5B-0EC60F9B55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D1CA30-963D-4A99-B43A-57422EF03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752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hyperlink" Target="https://premion.com/new-study-2024-priorities-for-ctv-ott-advertising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chart" Target="../charts/chart1.xm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4412C-6ACF-AE37-AD5B-C89DE16FE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1383C37-1F84-ADC7-51A8-38213F5DBDCD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43FB2F-71B0-1084-02E9-26C399D1B325}"/>
              </a:ext>
            </a:extLst>
          </p:cNvPr>
          <p:cNvSpPr txBox="1">
            <a:spLocks/>
          </p:cNvSpPr>
          <p:nvPr/>
        </p:nvSpPr>
        <p:spPr>
          <a:xfrm>
            <a:off x="-10272" y="6205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see more insights from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Premion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02EADC-230E-09C0-267D-AE973F59A9B5}"/>
              </a:ext>
            </a:extLst>
          </p:cNvPr>
          <p:cNvSpPr txBox="1"/>
          <p:nvPr/>
        </p:nvSpPr>
        <p:spPr>
          <a:xfrm>
            <a:off x="483206" y="6024767"/>
            <a:ext cx="1148765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</a:t>
            </a:r>
            <a:r>
              <a:rPr lang="en-US" sz="7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: Premion / Advertiser Perceptions, </a:t>
            </a:r>
            <a:r>
              <a:rPr lang="en-US" sz="700" i="1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2024 CTV / OTT Advertiser Survey</a:t>
            </a:r>
            <a:r>
              <a:rPr lang="en-US" sz="7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. Q. How often do you use the following metrics to evaluate return on ad spend (ROAS) for your [company’s / main clients’] Connected TV / OTT ad campaigns? Base: Total Respondents (n=150).  </a:t>
            </a:r>
            <a:endParaRPr kumimoji="0" lang="fr-FR" sz="7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466EBE-5C6A-8661-DC19-96D0F2501E28}"/>
              </a:ext>
            </a:extLst>
          </p:cNvPr>
          <p:cNvSpPr txBox="1"/>
          <p:nvPr/>
        </p:nvSpPr>
        <p:spPr>
          <a:xfrm>
            <a:off x="563963" y="1947475"/>
            <a:ext cx="110640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Frequency of Using Reporting Metrics to Evaluate CTV / OTT Advertising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Sorted by ‘Always’</a:t>
            </a:r>
            <a:endParaRPr kumimoji="0" lang="en-US" sz="160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27C823-1BB7-05D5-BB9E-A54B54F9106A}"/>
              </a:ext>
            </a:extLst>
          </p:cNvPr>
          <p:cNvSpPr/>
          <p:nvPr/>
        </p:nvSpPr>
        <p:spPr>
          <a:xfrm>
            <a:off x="89992" y="527717"/>
            <a:ext cx="1025777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Upper-funnel metrics like awareness are most frequently used to evaluate the effectiveness of CTV / OTT campaigns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86417A-9CA2-7C46-87E4-9E9EF011702D}"/>
              </a:ext>
            </a:extLst>
          </p:cNvPr>
          <p:cNvSpPr/>
          <p:nvPr/>
        </p:nvSpPr>
        <p:spPr>
          <a:xfrm>
            <a:off x="-1" y="0"/>
            <a:ext cx="3608963" cy="276421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CTV / OTT Advertising: ROAS Metrics Evaluation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6BE910-DC38-A3FA-823F-06E8E21F1DF4}"/>
              </a:ext>
            </a:extLst>
          </p:cNvPr>
          <p:cNvSpPr txBox="1"/>
          <p:nvPr/>
        </p:nvSpPr>
        <p:spPr>
          <a:xfrm>
            <a:off x="10267952" y="10599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measurement insights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3F7350-4AE8-8DCD-4BB2-5719C5B46C53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2D4A401-D90E-B4B6-D3B9-5A4CCA14F73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73FBC13-8B13-92BD-1B79-9A3483E8A7B6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132615D9-33DB-185C-5520-5C872E581E85}"/>
              </a:ext>
            </a:extLst>
          </p:cNvPr>
          <p:cNvGraphicFramePr/>
          <p:nvPr/>
        </p:nvGraphicFramePr>
        <p:xfrm>
          <a:off x="291428" y="2452950"/>
          <a:ext cx="11609144" cy="35718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3" name="Picture 2">
            <a:hlinkClick r:id="rId6"/>
            <a:extLst>
              <a:ext uri="{FF2B5EF4-FFF2-40B4-BE49-F238E27FC236}">
                <a16:creationId xmlns:a16="http://schemas.microsoft.com/office/drawing/2014/main" id="{41BF7C6E-B56B-6D81-C68D-685CDB6347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0444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2025-02-04T19:45:32Z</dcterms:created>
  <dcterms:modified xsi:type="dcterms:W3CDTF">2025-02-04T19:45:43Z</dcterms:modified>
</cp:coreProperties>
</file>