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0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1CFD4F-1695-428C-808F-DA2118A8F5DF}" v="1" dt="2025-05-06T20:46:04.9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F1CFD4F-1695-428C-808F-DA2118A8F5DF}"/>
    <pc:docChg chg="addSld modSld">
      <pc:chgData name="Dylan Breger" userId="9b3da09f-10fe-42ec-9aa5-9fa2a3e9cc20" providerId="ADAL" clId="{7F1CFD4F-1695-428C-808F-DA2118A8F5DF}" dt="2025-05-06T20:46:04.993" v="0"/>
      <pc:docMkLst>
        <pc:docMk/>
      </pc:docMkLst>
      <pc:sldChg chg="add">
        <pc:chgData name="Dylan Breger" userId="9b3da09f-10fe-42ec-9aa5-9fa2a3e9cc20" providerId="ADAL" clId="{7F1CFD4F-1695-428C-808F-DA2118A8F5DF}" dt="2025-05-06T20:46:04.993" v="0"/>
        <pc:sldMkLst>
          <pc:docMk/>
          <pc:sldMk cId="1966780394" sldId="214747407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55694982502863"/>
          <c:y val="1.4577380497314647E-2"/>
          <c:w val="0.47615754817981926"/>
          <c:h val="0.9854226195026853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B146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380-4FD5-B012-A26EB020DD61}"/>
              </c:ext>
            </c:extLst>
          </c:dPt>
          <c:dPt>
            <c:idx val="1"/>
            <c:invertIfNegative val="0"/>
            <c:bubble3D val="0"/>
            <c:spPr>
              <a:solidFill>
                <a:srgbClr val="00BFF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EF1-4A75-931B-46BA04848069}"/>
              </c:ext>
            </c:extLst>
          </c:dPt>
          <c:dPt>
            <c:idx val="2"/>
            <c:invertIfNegative val="0"/>
            <c:bubble3D val="0"/>
            <c:spPr>
              <a:solidFill>
                <a:srgbClr val="4EBEA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380-4FD5-B012-A26EB020DD61}"/>
              </c:ext>
            </c:extLst>
          </c:dPt>
          <c:dPt>
            <c:idx val="3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EF1-4A75-931B-46BA04848069}"/>
              </c:ext>
            </c:extLst>
          </c:dPt>
          <c:dPt>
            <c:idx val="4"/>
            <c:invertIfNegative val="0"/>
            <c:bubble3D val="0"/>
            <c:spPr>
              <a:solidFill>
                <a:srgbClr val="A343FF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8-DA6E-4B1A-A048-99AE3A4D637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Measurement: MRC-accreditation and robust reporting</c:v>
                </c:pt>
                <c:pt idx="1">
                  <c:v>Actionability: ability to use data for real-time decisioning</c:v>
                </c:pt>
                <c:pt idx="2">
                  <c:v>Integrations: connectivity to media buying applications</c:v>
                </c:pt>
                <c:pt idx="3">
                  <c:v>Comprehensive channel coverage: walled gardens, open web, CTV</c:v>
                </c:pt>
                <c:pt idx="4">
                  <c:v>Cost: low incremental fees on top of media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0.32</c:v>
                </c:pt>
                <c:pt idx="1">
                  <c:v>0.28000000000000003</c:v>
                </c:pt>
                <c:pt idx="2">
                  <c:v>0.14000000000000001</c:v>
                </c:pt>
                <c:pt idx="3">
                  <c:v>0.13</c:v>
                </c:pt>
                <c:pt idx="4">
                  <c:v>0.12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80-4FD5-B012-A26EB020DD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1"/>
        <c:axId val="270594176"/>
        <c:axId val="270590432"/>
      </c:barChart>
      <c:catAx>
        <c:axId val="2705941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t" anchorCtr="1"/>
          <a:lstStyle/>
          <a:p>
            <a:pPr>
              <a:defRPr sz="1400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270590432"/>
        <c:crosses val="autoZero"/>
        <c:auto val="1"/>
        <c:lblAlgn val="ctr"/>
        <c:lblOffset val="100"/>
        <c:noMultiLvlLbl val="0"/>
      </c:catAx>
      <c:valAx>
        <c:axId val="270590432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270594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FCA593-FD75-43F7-B16E-109F877BEB42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375EF-C042-463F-BC3F-3F68CC2CC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639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DEE69-8F28-7901-2A6A-42BAA0B64E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F46512-B6EE-9B9F-ADF0-A530F1B5D6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E8BFDF3-98D3-22E7-7A54-02B31BBB0D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923CAC-F1E1-7188-F87B-FE1AC95A0E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3323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3323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6108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55878-96CA-99D1-FCC9-176D980E9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4E5D9F-26CC-22A9-33F8-54A8664743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88C37-8D03-332B-D5B9-53C66AF25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3108-8094-48CB-ADFC-E8932ADD6B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31773-4507-6326-853E-9FF90CC9B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EBF19-0D1D-00DF-E752-96457FF4C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69C2E-829E-49AB-84D0-50427D08F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089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B6F93-52B4-F8B0-A97A-E6EAB5EF0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8EE2D-4B6C-5239-073E-14548E3E29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E32CC-331F-7C06-3DCA-5FF448A4C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3108-8094-48CB-ADFC-E8932ADD6B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DE64C-D6C9-16A5-219F-FF22F1EFA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78170-FE4D-D77F-00DE-52F189493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69C2E-829E-49AB-84D0-50427D08F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64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64E628-2DF3-7F81-F2ED-733B4A56CC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C5B936-A3C0-8409-E666-7DF4052C34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0F38C-56B5-1FAA-35A5-67A1C9C2C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3108-8094-48CB-ADFC-E8932ADD6B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E10EE-DE47-6C0F-6E12-7D79A440E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E80C1A-7656-683B-B39F-1F968979F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69C2E-829E-49AB-84D0-50427D08F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70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FBC01-1785-BC18-E8E1-B1FFD1716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77E99-3608-8553-09BE-DB35247DE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1B5DB9-0FAD-3183-C3B0-F479BC885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3108-8094-48CB-ADFC-E8932ADD6B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34C7C-2AB5-23AC-EF22-2C414DBFF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96F3CE-F29F-9ABD-C7FA-13478D23D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69C2E-829E-49AB-84D0-50427D08F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143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F3AC1-250C-82D1-9232-BAA5F2040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69DF6-8C9B-2A2E-514A-0E89C0F030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42BBA-72D6-941B-2CB5-6E64E964F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3108-8094-48CB-ADFC-E8932ADD6B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E1A7C-B839-52C6-CA43-04DC0169C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D05A2-A5FB-67CD-B88D-B0E18FD13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69C2E-829E-49AB-84D0-50427D08F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782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3A42A-4FE7-2EE2-F6E4-3E3DE5184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4E37F-CEA8-EF0B-363E-779CCBBCD9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02066A-1BBD-19F4-B96D-2088B0E36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747E45-792B-E03C-04FA-0195D8288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3108-8094-48CB-ADFC-E8932ADD6B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3C6FB-45C4-31FD-2436-0EAC6CD77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4B2CB6-382E-2C1C-7346-AC7C67F58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69C2E-829E-49AB-84D0-50427D08F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139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BD288-F00F-DE25-C078-65DBB69C5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5AD204-AF21-130C-A727-15698C9CE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F35BEB-B7C9-2E26-6CD9-96F4D20044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3EF1DC-6F43-EE9E-3057-12FAB31009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2201AF-2BBF-49BE-51AD-952F45FD0B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969571-813A-DAFC-DD19-A834DF36E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3108-8094-48CB-ADFC-E8932ADD6B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9AF953-110C-63A1-1F87-2E61F3E65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710A33-9CFD-C01F-5045-F43EDA6C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69C2E-829E-49AB-84D0-50427D08F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566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67426-80D4-6244-C58F-6C412238E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E60B38-D381-3819-7405-D04552B8A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3108-8094-48CB-ADFC-E8932ADD6B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00CBCD-12F1-127F-C9AC-2FFEA07D3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C0A9E7-82AF-327D-5975-B388625A7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69C2E-829E-49AB-84D0-50427D08F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34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E10BDF-13FB-2492-84A5-7711A76B4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3108-8094-48CB-ADFC-E8932ADD6B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1B3BAB-58A8-E4F1-3AC5-FB16B662C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3082A2-7BB7-AF37-E573-745304400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69C2E-829E-49AB-84D0-50427D08F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150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4F931-6DD8-93E1-38A0-C230B0F91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1BF5C-D5D8-3EAB-B1E2-4284B1F1F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E0BBE6-57E2-0CEC-1933-65F694F8DF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CD096D-E034-44A7-8D12-690BABB48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3108-8094-48CB-ADFC-E8932ADD6B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FBFA1F-BD05-F57B-96D5-1B97EA67F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8A184E-0582-912E-1199-A600EB388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69C2E-829E-49AB-84D0-50427D08F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3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FB106-AB78-FB0B-1237-B9A6A1259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978476-8879-59A3-6808-1EBCBEF6F6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7721BE-CF67-C64C-5485-DEB7C2D81C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349E7-C3F8-7FBC-CD5F-010441AA9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83108-8094-48CB-ADFC-E8932ADD6B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21ABCC-1779-018A-F6AF-9F8E028C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6318E-126C-9F51-9BB8-7082C2202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69C2E-829E-49AB-84D0-50427D08F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22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E673F2-5D69-58DC-349F-3AF4AFB51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5F280D-D51A-E3DB-AE9A-E629027F6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33B7C3-511C-9FAA-A683-2F2A634546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A183108-8094-48CB-ADFC-E8932ADD6B1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97363-8B7C-F8A1-B043-59A946575F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13E6F-3A75-4461-6DFE-EC9BCB9A4A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269C2E-829E-49AB-84D0-50427D08FB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456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hyperlink" Target="https://thevab.com/insigh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28C971-C98B-390E-A6F7-8CA8E4D9CE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65D30CB-E437-135F-37BF-160617BF77EC}"/>
              </a:ext>
            </a:extLst>
          </p:cNvPr>
          <p:cNvSpPr txBox="1"/>
          <p:nvPr/>
        </p:nvSpPr>
        <p:spPr>
          <a:xfrm>
            <a:off x="459850" y="6308393"/>
            <a:ext cx="116872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Mediaocean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2025 Advertising Outlook Report.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3E1EC44-EBF2-E0D4-8A74-64CF169C344B}"/>
              </a:ext>
            </a:extLst>
          </p:cNvPr>
          <p:cNvSpPr/>
          <p:nvPr/>
        </p:nvSpPr>
        <p:spPr>
          <a:xfrm>
            <a:off x="0" y="1790411"/>
            <a:ext cx="12192002" cy="4093903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A3D2B2AC-A619-8BF8-D76B-B9FDA6390B12}"/>
              </a:ext>
            </a:extLst>
          </p:cNvPr>
          <p:cNvGraphicFramePr/>
          <p:nvPr/>
        </p:nvGraphicFramePr>
        <p:xfrm>
          <a:off x="396356" y="2295906"/>
          <a:ext cx="11265557" cy="3524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8FD1A56-2193-915D-6FB5-A539367D864C}"/>
              </a:ext>
            </a:extLst>
          </p:cNvPr>
          <p:cNvSpPr txBox="1"/>
          <p:nvPr/>
        </p:nvSpPr>
        <p:spPr>
          <a:xfrm>
            <a:off x="-10271" y="1914679"/>
            <a:ext cx="12202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u="sng">
                <a:solidFill>
                  <a:srgbClr val="1B1464"/>
                </a:solidFill>
                <a:latin typeface="Helvetica" panose="020B0403020202020204" pitchFamily="34" charset="0"/>
              </a:rPr>
              <a:t>Which Aspect of Ad Verification Is Most Crucial When Selecting Partners and Evaluating ROI?</a:t>
            </a:r>
            <a:endParaRPr kumimoji="0" lang="en-US" sz="16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96B400E-DD88-1D87-286E-28E445180659}"/>
              </a:ext>
            </a:extLst>
          </p:cNvPr>
          <p:cNvSpPr/>
          <p:nvPr/>
        </p:nvSpPr>
        <p:spPr>
          <a:xfrm>
            <a:off x="85060" y="393696"/>
            <a:ext cx="1022104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Accredited measurement and data actionability are the most important factors when selecting partners and evaluating ROI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D3D544F-F79D-C404-23E3-F9D624377D67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measurement 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insights</a:t>
            </a:r>
          </a:p>
        </p:txBody>
      </p:sp>
      <p:pic>
        <p:nvPicPr>
          <p:cNvPr id="14" name="Picture 2">
            <a:hlinkClick r:id="rId4"/>
            <a:extLst>
              <a:ext uri="{FF2B5EF4-FFF2-40B4-BE49-F238E27FC236}">
                <a16:creationId xmlns:a16="http://schemas.microsoft.com/office/drawing/2014/main" id="{A0866BFF-7F05-EF64-CAB5-0B5E0DAD63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57F89945-F693-41FE-2EB3-9264F86FBF13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BF22CAC-C871-3F12-F520-D0D8FF7E8D09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53060FDF-535F-584F-7C7C-3F9728EDACB9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B40CAEB-5C98-9EDF-9FA1-473127E91C15}"/>
              </a:ext>
            </a:extLst>
          </p:cNvPr>
          <p:cNvSpPr/>
          <p:nvPr/>
        </p:nvSpPr>
        <p:spPr>
          <a:xfrm>
            <a:off x="-3" y="0"/>
            <a:ext cx="3677058" cy="25291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Ad Verification: Top Factors for Selecting Partners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780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DDE8249-AFFF-4180-82AB-3D5F284434F0}"/>
</file>

<file path=customXml/itemProps2.xml><?xml version="1.0" encoding="utf-8"?>
<ds:datastoreItem xmlns:ds="http://schemas.openxmlformats.org/officeDocument/2006/customXml" ds:itemID="{E7FA505C-25BE-48BB-A705-233916E71868}"/>
</file>

<file path=customXml/itemProps3.xml><?xml version="1.0" encoding="utf-8"?>
<ds:datastoreItem xmlns:ds="http://schemas.openxmlformats.org/officeDocument/2006/customXml" ds:itemID="{BDF83966-B048-42EC-9DA2-043079C2A422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62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2025-05-06T20:44:16Z</dcterms:created>
  <dcterms:modified xsi:type="dcterms:W3CDTF">2025-05-06T20:46:08Z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