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22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686CBC-A2A7-4EF0-A43C-8C99DA2812C3}" v="1" dt="2025-09-09T20:51:45.6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" d="100"/>
          <a:sy n="22" d="100"/>
        </p:scale>
        <p:origin x="370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09-09T20:51:45.669" v="0"/>
      <pc:docMkLst>
        <pc:docMk/>
      </pc:docMkLst>
      <pc:sldChg chg="add">
        <pc:chgData name="Dylan Breger" userId="9b3da09f-10fe-42ec-9aa5-9fa2a3e9cc20" providerId="ADAL" clId="{D81AFA50-692E-4678-A384-3793507736DC}" dt="2025-09-09T20:51:45.669" v="0"/>
        <pc:sldMkLst>
          <pc:docMk/>
          <pc:sldMk cId="1235285376" sldId="214747422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EFB38D-3554-4E8E-9B4A-0E52A43FC43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25ED4-3EA9-44FA-8F53-C333B3A4E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2422D-4689-31D4-18D3-7C38DBC57C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326DCE-1026-3BDB-A409-B18D19D1EB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EC45B6-5DA5-117B-E6EF-9904CAD6BC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C34D75-2BD1-1F44-6BBE-4192EB4451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45C460-F1C7-47B5-B7A9-606210A0258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1094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2ABA0-F58A-EA90-C50E-E5A8B8FBAB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86770F-25B1-8CA4-D2CF-938FCD8528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1EB22-BB9D-FAE3-C96A-7FECC9427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8344-AC2C-4549-988C-D145908BE04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B44F3-3476-6B3C-3CFE-5F329A275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97837C-92AE-2CF3-4657-13E0A7479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C9BC-F2DD-4AE7-A70C-0A6C95BC4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80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19C94-027D-D927-2870-D7C6965D3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F3A8D0-2F1A-6036-3757-A6BBA8AD58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40AFB3-75B1-EC1F-4667-016CB3FDF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8344-AC2C-4549-988C-D145908BE04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364226-653E-5C36-8898-ED331099D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3FDF4-AB0B-C48D-BF94-41338FF14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C9BC-F2DD-4AE7-A70C-0A6C95BC4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416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B76F4C-B088-D2BB-293C-1D1409CF72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B3CD7A-20D6-BB57-D9A5-343DED8581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1B5A55-3F5F-1C28-DD36-53A27DB5D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8344-AC2C-4549-988C-D145908BE04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C6B1F5-DFD6-7C4E-A3E8-5B4BF16A1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69A149-C8BC-EF39-2A6A-566ED9213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C9BC-F2DD-4AE7-A70C-0A6C95BC4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042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2CBCA-2C57-F594-0688-E763F26BC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1E943-FD2C-9AFA-98BC-AB7535B26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BCA4AD-3C67-416A-938A-15DDFB8E2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8344-AC2C-4549-988C-D145908BE04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D5C3BD-9968-6CFD-20F0-DA53DD8A0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E95CA1-35A0-1A24-1190-5F21D662B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C9BC-F2DD-4AE7-A70C-0A6C95BC4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108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34A30-B24A-3581-4241-030A3F0C8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33C4E1-1AFD-C942-B941-6934CBBE25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5AF290-9FF4-5E82-0678-6458C5823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8344-AC2C-4549-988C-D145908BE04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982E2F-99D8-7308-C5C0-7E0FD2F52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EA085-0369-5511-38AF-03D6E8A43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C9BC-F2DD-4AE7-A70C-0A6C95BC4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031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339C9-CDDC-27F8-287F-4E98249A7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BD761-2105-E2E3-4E58-871E0C40B7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7DF989-7058-2A34-9D13-BB89AF7842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D547FA-0A39-0708-8BD9-C018FCF2F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8344-AC2C-4549-988C-D145908BE04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060511-DED3-E8F5-C2CC-87AC43FD9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D65AD-4E32-0F35-21D9-CA812B8C6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C9BC-F2DD-4AE7-A70C-0A6C95BC4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751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717CE-E1DB-D561-62F8-480136F74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EB0F11-DF56-7BBB-ADAB-56A42CCBDD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19D173-80D5-8CC6-C60E-2A2BD8B26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34BF85-315C-74B2-3E76-AB6BE959D9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533C68-249C-E572-B27E-1F2E20B117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6AD57D-A855-ECE4-CDAD-3FD72DF60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8344-AC2C-4549-988C-D145908BE04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1EF341-DCE6-7745-9225-A862B5B75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4CB687-F9E4-0408-9AC0-E6C3E016E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C9BC-F2DD-4AE7-A70C-0A6C95BC4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2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B3D50-B302-E41E-B336-D0123A348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7F3252-DC37-34AA-DE2F-40DBEAA8B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8344-AC2C-4549-988C-D145908BE04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CC79D9-02D4-4D4C-069A-9E6150D1B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AF2AA4-6195-DEA3-A227-E6CFE3F54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C9BC-F2DD-4AE7-A70C-0A6C95BC4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046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20A95E-E7DD-40D2-B739-14A3A3F4E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8344-AC2C-4549-988C-D145908BE04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FD1A72-EA8A-6CC8-D4AB-77C123715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C69C1E-E6E8-517E-8F23-0ADBA90FC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C9BC-F2DD-4AE7-A70C-0A6C95BC4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769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0EF9B-5DC5-424A-DAE5-5D68FDBFB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68D60-2AD2-9DD7-0B21-3A40FE828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5B7D9A-58EA-3FC1-5CB3-EFC868CC91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8C68EB-B96B-0883-69AC-657597CC9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8344-AC2C-4549-988C-D145908BE04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D2B7DF-8B02-5C1F-4A29-24B885C9E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11F7E0-CBFB-ABA4-3AD0-16CA287F5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C9BC-F2DD-4AE7-A70C-0A6C95BC4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153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693F6-6F9D-FB5F-ECC1-49FFF746E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1BAB69-45C6-9D34-9E9A-EF53BACDD2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A2FB9F-AC3F-D37D-4E3E-4328EAA021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CFD297-A089-1A0C-879A-47B867412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B8344-AC2C-4549-988C-D145908BE04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A46DF2-0E02-CC10-839C-035F47EE5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FC24C1-4F0C-E8C7-481D-171BEAFAC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C9BC-F2DD-4AE7-A70C-0A6C95BC4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56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D0D39D-A83A-B88E-1A58-3B28F2AE9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A425D2-9CB0-B583-3836-B80F1CC4A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B638B-447C-BDA2-C365-1C09C8C629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0B8344-AC2C-4549-988C-D145908BE049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513E2F-93AA-292F-9D8F-1B01AC62C2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2E8572-35E8-957D-6A58-09339E27A2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CBC9BC-F2DD-4AE7-A70C-0A6C95BC4C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843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11" Type="http://schemas.openxmlformats.org/officeDocument/2006/relationships/image" Target="../media/image6.png"/><Relationship Id="rId5" Type="http://schemas.openxmlformats.org/officeDocument/2006/relationships/hyperlink" Target="https://thevab.com/insights" TargetMode="External"/><Relationship Id="rId10" Type="http://schemas.openxmlformats.org/officeDocument/2006/relationships/image" Target="../media/image5.png"/><Relationship Id="rId4" Type="http://schemas.openxmlformats.org/officeDocument/2006/relationships/hyperlink" Target="https://www.adexchanger.com/exclusivereport/premium-video-performance/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D512C-E91B-8B30-5713-53DBEB26B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B613CB5-DD7F-7B79-C5EF-388736404F74}"/>
              </a:ext>
            </a:extLst>
          </p:cNvPr>
          <p:cNvSpPr/>
          <p:nvPr/>
        </p:nvSpPr>
        <p:spPr>
          <a:xfrm>
            <a:off x="121920" y="477924"/>
            <a:ext cx="1018418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Advertisers value 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the ability to measure sales equally to audience delivery metrics as they evaluate campaign success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4D879F0-387E-9951-4485-78057BE0C5E2}"/>
              </a:ext>
            </a:extLst>
          </p:cNvPr>
          <p:cNvSpPr/>
          <p:nvPr/>
        </p:nvSpPr>
        <p:spPr>
          <a:xfrm>
            <a:off x="0" y="1685014"/>
            <a:ext cx="12192000" cy="4288750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765464E-CF0C-E7A7-335B-E5DDFC741109}"/>
              </a:ext>
            </a:extLst>
          </p:cNvPr>
          <p:cNvSpPr/>
          <p:nvPr/>
        </p:nvSpPr>
        <p:spPr>
          <a:xfrm>
            <a:off x="-3" y="0"/>
            <a:ext cx="3114043" cy="28688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Ad Campaign Success Evaluation Metrics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9FA926F-97C9-D4A2-DACE-AC546110E9E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75EF95AC-8239-4B00-7CF0-5F883129FACA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A5F5E83-5CE9-83C0-E99A-5A513B49406F}"/>
              </a:ext>
            </a:extLst>
          </p:cNvPr>
          <p:cNvSpPr txBox="1"/>
          <p:nvPr/>
        </p:nvSpPr>
        <p:spPr>
          <a:xfrm>
            <a:off x="-3" y="1697761"/>
            <a:ext cx="12170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Do You Evaluate the Success of an Advertising Campaign?</a:t>
            </a:r>
            <a:b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200" i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Agree, Top 2 Box</a:t>
            </a:r>
            <a:endParaRPr kumimoji="0" lang="en-US" sz="16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50A51D-F3AE-1352-8ADD-C512A45AE588}"/>
              </a:ext>
            </a:extLst>
          </p:cNvPr>
          <p:cNvSpPr txBox="1"/>
          <p:nvPr/>
        </p:nvSpPr>
        <p:spPr>
          <a:xfrm>
            <a:off x="492088" y="6068732"/>
            <a:ext cx="9528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Comcast Advertising &amp; AdExchanger,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Premium Video Performance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June 2025.</a:t>
            </a:r>
          </a:p>
        </p:txBody>
      </p:sp>
      <p:sp>
        <p:nvSpPr>
          <p:cNvPr id="18" name="TextBox 17">
            <a:hlinkClick r:id="rId4"/>
            <a:extLst>
              <a:ext uri="{FF2B5EF4-FFF2-40B4-BE49-F238E27FC236}">
                <a16:creationId xmlns:a16="http://schemas.microsoft.com/office/drawing/2014/main" id="{7824AEE4-4695-DEEC-D9C7-5DFA179EB581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Comcast Advertising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B6DAF32-F063-C78A-FF6A-568E356FC1D8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measurement insights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A629B2E-A1FB-9F3B-F4F8-848441882C35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" name="Picture 2">
            <a:hlinkClick r:id="rId6"/>
            <a:extLst>
              <a:ext uri="{FF2B5EF4-FFF2-40B4-BE49-F238E27FC236}">
                <a16:creationId xmlns:a16="http://schemas.microsoft.com/office/drawing/2014/main" id="{FF9440E7-273A-D3DA-171F-FCB93ADE7A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B8EA4A3C-0376-5002-A772-B865AD4FF25F}"/>
              </a:ext>
            </a:extLst>
          </p:cNvPr>
          <p:cNvSpPr txBox="1"/>
          <p:nvPr/>
        </p:nvSpPr>
        <p:spPr>
          <a:xfrm>
            <a:off x="725372" y="4062921"/>
            <a:ext cx="1545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77%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87B7341-C9BC-457E-65D0-B39D6ED81051}"/>
              </a:ext>
            </a:extLst>
          </p:cNvPr>
          <p:cNvSpPr txBox="1"/>
          <p:nvPr/>
        </p:nvSpPr>
        <p:spPr>
          <a:xfrm>
            <a:off x="-30665" y="4937490"/>
            <a:ext cx="30575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Sales</a:t>
            </a:r>
            <a:endParaRPr lang="en-US" sz="2000" i="1">
              <a:solidFill>
                <a:srgbClr val="1B1464"/>
              </a:solidFill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E7260EC-B77C-3F15-2474-70CC3431191C}"/>
              </a:ext>
            </a:extLst>
          </p:cNvPr>
          <p:cNvSpPr txBox="1"/>
          <p:nvPr/>
        </p:nvSpPr>
        <p:spPr>
          <a:xfrm>
            <a:off x="3786693" y="4062921"/>
            <a:ext cx="1545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77%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359AC3D-12E4-90ED-E9F3-8E9B1480B168}"/>
              </a:ext>
            </a:extLst>
          </p:cNvPr>
          <p:cNvSpPr txBox="1"/>
          <p:nvPr/>
        </p:nvSpPr>
        <p:spPr>
          <a:xfrm>
            <a:off x="3027679" y="4937490"/>
            <a:ext cx="305755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Campaign Metrics</a:t>
            </a:r>
            <a:br>
              <a:rPr lang="en-US" sz="20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</a:br>
            <a:r>
              <a:rPr lang="en-US" i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(GRPs, impressions, etc.)</a:t>
            </a:r>
            <a:endParaRPr lang="en-US" sz="2000" i="1">
              <a:solidFill>
                <a:srgbClr val="1B1464"/>
              </a:solidFill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596BBDA-CCD2-B1CA-BF19-0B1E60C96BDA}"/>
              </a:ext>
            </a:extLst>
          </p:cNvPr>
          <p:cNvSpPr txBox="1"/>
          <p:nvPr/>
        </p:nvSpPr>
        <p:spPr>
          <a:xfrm>
            <a:off x="6864989" y="4062921"/>
            <a:ext cx="1545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76%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B3F3AA7-B425-614F-EBA2-A12AB32FFE97}"/>
              </a:ext>
            </a:extLst>
          </p:cNvPr>
          <p:cNvSpPr txBox="1"/>
          <p:nvPr/>
        </p:nvSpPr>
        <p:spPr>
          <a:xfrm>
            <a:off x="6105975" y="4937490"/>
            <a:ext cx="305755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Audience Metrics</a:t>
            </a:r>
            <a:br>
              <a:rPr lang="en-US" sz="20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</a:br>
            <a:r>
              <a:rPr lang="en-US" i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(Reach &amp; Frequency)</a:t>
            </a:r>
            <a:endParaRPr lang="en-US" sz="2000" i="1">
              <a:solidFill>
                <a:srgbClr val="1B1464"/>
              </a:solidFill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A172B3D-0202-2CB4-B9C3-F98867665C1E}"/>
              </a:ext>
            </a:extLst>
          </p:cNvPr>
          <p:cNvSpPr txBox="1"/>
          <p:nvPr/>
        </p:nvSpPr>
        <p:spPr>
          <a:xfrm>
            <a:off x="9923333" y="4062921"/>
            <a:ext cx="1545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75%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9906AAE-E53F-F8D8-CA09-5328B2F13407}"/>
              </a:ext>
            </a:extLst>
          </p:cNvPr>
          <p:cNvSpPr txBox="1"/>
          <p:nvPr/>
        </p:nvSpPr>
        <p:spPr>
          <a:xfrm>
            <a:off x="9164319" y="4937490"/>
            <a:ext cx="30575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KPIs</a:t>
            </a:r>
            <a:br>
              <a:rPr lang="en-US" sz="20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</a:br>
            <a:r>
              <a:rPr lang="en-US" i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(website visits,</a:t>
            </a:r>
            <a:br>
              <a:rPr lang="en-US" i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</a:br>
            <a:r>
              <a:rPr lang="en-US" i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store visits, etc.)</a:t>
            </a:r>
            <a:endParaRPr lang="en-US" sz="2000" i="1">
              <a:solidFill>
                <a:srgbClr val="1B1464"/>
              </a:solidFill>
              <a:latin typeface="Helvetica" panose="020B0604020202020204"/>
              <a:cs typeface="Helvetica" panose="020B0604020202020204"/>
            </a:endParaRPr>
          </a:p>
        </p:txBody>
      </p:sp>
      <p:pic>
        <p:nvPicPr>
          <p:cNvPr id="33" name="Picture 32" descr="Arrows pointing up and a few coins&#10;&#10;AI-generated content may be incorrect.">
            <a:extLst>
              <a:ext uri="{FF2B5EF4-FFF2-40B4-BE49-F238E27FC236}">
                <a16:creationId xmlns:a16="http://schemas.microsoft.com/office/drawing/2014/main" id="{B1AB7E4D-8D25-4C4C-259B-8E5D5445301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33" y="2404878"/>
            <a:ext cx="1470162" cy="1470162"/>
          </a:xfrm>
          <a:prstGeom prst="rect">
            <a:avLst/>
          </a:prstGeom>
        </p:spPr>
      </p:pic>
      <p:pic>
        <p:nvPicPr>
          <p:cNvPr id="34" name="Picture 33" descr="A colorful graph with a line and a line&#10;&#10;AI-generated content may be incorrect.">
            <a:extLst>
              <a:ext uri="{FF2B5EF4-FFF2-40B4-BE49-F238E27FC236}">
                <a16:creationId xmlns:a16="http://schemas.microsoft.com/office/drawing/2014/main" id="{C49CCCB1-D53B-CB45-8562-8F402D72F6D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2620" y="2404878"/>
            <a:ext cx="1470162" cy="1470162"/>
          </a:xfrm>
          <a:prstGeom prst="rect">
            <a:avLst/>
          </a:prstGeom>
        </p:spPr>
      </p:pic>
      <p:pic>
        <p:nvPicPr>
          <p:cNvPr id="35" name="Picture 34" descr="A blue and white eye with a pink handle&#10;&#10;AI-generated content may be incorrect.">
            <a:extLst>
              <a:ext uri="{FF2B5EF4-FFF2-40B4-BE49-F238E27FC236}">
                <a16:creationId xmlns:a16="http://schemas.microsoft.com/office/drawing/2014/main" id="{1C12CAF0-5F2E-5A34-BA96-45632BF978A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9673" y="2404878"/>
            <a:ext cx="1470162" cy="1470162"/>
          </a:xfrm>
          <a:prstGeom prst="rect">
            <a:avLst/>
          </a:prstGeom>
        </p:spPr>
      </p:pic>
      <p:pic>
        <p:nvPicPr>
          <p:cNvPr id="36" name="Picture 35" descr="A computer screen with a graph and people on it&#10;&#10;AI-generated content may be incorrect.">
            <a:extLst>
              <a:ext uri="{FF2B5EF4-FFF2-40B4-BE49-F238E27FC236}">
                <a16:creationId xmlns:a16="http://schemas.microsoft.com/office/drawing/2014/main" id="{9D929372-ED07-8053-7296-2E68F165D44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8805" y="2404878"/>
            <a:ext cx="1470162" cy="147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285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4B70760-66CD-4F8C-9CF2-DEB55F0452C9}"/>
</file>

<file path=customXml/itemProps2.xml><?xml version="1.0" encoding="utf-8"?>
<ds:datastoreItem xmlns:ds="http://schemas.openxmlformats.org/officeDocument/2006/customXml" ds:itemID="{797F7EC3-9DE9-4628-98D9-C502048A2192}"/>
</file>

<file path=customXml/itemProps3.xml><?xml version="1.0" encoding="utf-8"?>
<ds:datastoreItem xmlns:ds="http://schemas.openxmlformats.org/officeDocument/2006/customXml" ds:itemID="{B43051AA-463E-4820-92B9-69318F184DF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2025-09-09T20:51:32Z</dcterms:created>
  <dcterms:modified xsi:type="dcterms:W3CDTF">2025-09-09T20:51:54Z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