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3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5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50E59-A61B-0687-A78E-439F838FDF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786E49-132A-EFC8-0772-1B3B60420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3F55E-D7EA-A586-E67A-8AC7F5A3E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A94EB-1E37-601E-658E-6B7BD254B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93172-F2A8-D2C3-43D8-659F31C64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19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42CA1-7F6E-7796-451F-F540CC492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2618E6-B752-0A6D-088B-2F8A923E0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521F7-69F1-0F0E-AA90-B9B2DF8F9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2CA43-AC51-81E7-FE47-BFB912FDF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9D903-FE06-5DDE-CB93-BCB531661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7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3A9D95-5FA5-589A-BB09-E05355D4D8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345DBE-3AF7-DEE4-E059-E94B7C3B7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F632C-A0AD-647E-BC76-ECDA40B17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6BFE-1CF0-E7C1-25B3-9152C685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A1310-6C93-A178-EFA4-293B2CBB2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88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71731-93A9-4556-D4FD-D2FA17706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257EC-BC13-CEEA-FD5F-68B036FF3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EA028-599F-53FB-F541-F0940DA6B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6B8A4-8C09-0FAA-9910-0E3DF2ED4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7A99B-72F6-C0F3-81F8-2196FBF62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2712F-84AD-BEFF-0D94-B39B3E6F5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9C85B-BD4E-507E-EDB5-518912FC3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40CF3-3059-82BE-3EA9-93FA2D71C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4D174-E961-FA3B-08E4-45826CD91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11A85-0144-7373-052B-8D77B5E5C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9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5C9F6-16E9-251D-11A9-1A69EB962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5FB58-5DEC-B9DF-B9E0-36B6AC7CA9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6FAC90-1386-5D34-E910-BEFEAB20D4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3284B-D1C5-04B1-2DCC-3A22624B1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6E557-4686-032D-767F-A2E28183D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C87C9B-982A-3611-D7E1-A6B57064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4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6A810-7075-3D2B-E41D-4BFE7FFBA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050BF-0BB3-451F-FAA2-6FD8D299F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FCA632-1334-8C81-5944-42918A5E1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CD83E6-7F6B-E2AC-45C3-A50827DD92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CF228-F5A0-A415-2C15-7BE0CBA91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F92D23-7926-9EAA-A5E4-BAE5CC46E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7F6B71-456A-344E-6A01-048F14DA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240EC3-A661-6B65-76CC-98B610078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6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87230-8C63-B3FC-9D7D-F14A67513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1937D1-F777-6E3D-CCF4-D7A064E1A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B2D76-B407-5088-3416-0DEE1B88D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0690BC-2D6C-9DD5-8F3C-96A00FD5D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70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9CCEFE-F609-875F-3102-E6A6C3299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2B848A-8977-4F1E-F7F1-03953F5D6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61758-A03C-EB94-9C15-AB4149C11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8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C16D1-F24F-8F0C-4FD7-EA5589115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95830-3214-07C7-C560-893555E4C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AE287-E1C3-A66E-FD14-E6C046813F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3B6D0B-4779-5BCF-75B6-0F867E9C9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17833-7103-7357-0813-DE8FFF12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37451-7FF4-4249-54FA-9433E260E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42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06A45-32B3-31EA-E272-3F4EFC53E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A6201F-C409-BFB7-C47B-7243F5BB3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D3892-EAC9-A52C-3754-44BE293D99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76ACA-25C4-B93D-CCE4-10507B578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610FE-4327-FC03-064C-5196AD183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8A5C-AD53-8D00-9998-3AE67A4F8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82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78DFC5-EC2E-4649-84E6-6E9E6585B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71D776-6017-E821-E686-28F8D7601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19C0-FCBE-4EAE-8D5B-D013218239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681C74-618A-4FDF-8ED9-1E10E8587670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C4BDA-EBA3-F7F9-1729-CCA5280ED5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7C72E-BA8D-CB36-AE83-3AC9D54E2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7537F5-A5B5-4A09-A52B-5F9808FF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4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www.ispot.tv/hub/what-brands-need-to-know-about-the-viewer-impact-of-political-advertis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39F693-1CE0-5F20-72F1-9F4C9E5A7A6F}"/>
              </a:ext>
            </a:extLst>
          </p:cNvPr>
          <p:cNvSpPr txBox="1"/>
          <p:nvPr/>
        </p:nvSpPr>
        <p:spPr>
          <a:xfrm>
            <a:off x="10225088" y="26057"/>
            <a:ext cx="200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local advertising insights</a:t>
            </a:r>
          </a:p>
        </p:txBody>
      </p:sp>
      <p:pic>
        <p:nvPicPr>
          <p:cNvPr id="7" name="Picture 2">
            <a:hlinkClick r:id="rId2"/>
            <a:extLst>
              <a:ext uri="{FF2B5EF4-FFF2-40B4-BE49-F238E27FC236}">
                <a16:creationId xmlns:a16="http://schemas.microsoft.com/office/drawing/2014/main" id="{7455C706-E16D-CAD2-4633-687225E702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8614D13-83B1-F999-4EB5-01E8F26796E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CD5BF6-0265-FB68-E573-5C5443E8BA6B}"/>
              </a:ext>
            </a:extLst>
          </p:cNvPr>
          <p:cNvSpPr txBox="1"/>
          <p:nvPr/>
        </p:nvSpPr>
        <p:spPr>
          <a:xfrm>
            <a:off x="436866" y="5996714"/>
            <a:ext cx="11779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iSpot.tv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What Brands Need to Know About the Viewer Impact of Political Advertising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9/12/24.  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35B22BC-9A13-AB39-834E-A0ED1A7BEEF9}"/>
              </a:ext>
            </a:extLst>
          </p:cNvPr>
          <p:cNvSpPr txBox="1">
            <a:spLocks/>
          </p:cNvSpPr>
          <p:nvPr/>
        </p:nvSpPr>
        <p:spPr>
          <a:xfrm>
            <a:off x="5981" y="1657591"/>
            <a:ext cx="12164500" cy="612529"/>
          </a:xfrm>
          <a:prstGeom prst="rect">
            <a:avLst/>
          </a:prstGeom>
        </p:spPr>
        <p:txBody>
          <a:bodyPr/>
          <a:lstStyle>
            <a:lvl1pPr marL="874594" indent="-874594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8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94980" indent="-728826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15344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6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081492" indent="-583062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47642" indent="-583062" algn="l" defTabSz="1166122" rtl="0" eaLnBrk="1" latinLnBrk="0" hangingPunct="1">
              <a:spcBef>
                <a:spcPct val="20000"/>
              </a:spcBef>
              <a:buFont typeface="Arial"/>
              <a:buChar char="»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413780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7992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74606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91220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Viewer attention impact during the presence of political ads</a:t>
            </a:r>
          </a:p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 who agree with the following statements</a:t>
            </a:r>
          </a:p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91CD03C-3E41-CC9C-0737-C14338DD00CF}"/>
              </a:ext>
            </a:extLst>
          </p:cNvPr>
          <p:cNvGraphicFramePr>
            <a:graphicFrameLocks noGrp="1"/>
          </p:cNvGraphicFramePr>
          <p:nvPr/>
        </p:nvGraphicFramePr>
        <p:xfrm>
          <a:off x="239484" y="2411198"/>
          <a:ext cx="11683810" cy="3535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4425">
                  <a:extLst>
                    <a:ext uri="{9D8B030D-6E8A-4147-A177-3AD203B41FA5}">
                      <a16:colId xmlns:a16="http://schemas.microsoft.com/office/drawing/2014/main" val="1743149273"/>
                    </a:ext>
                  </a:extLst>
                </a:gridCol>
                <a:gridCol w="1989938">
                  <a:extLst>
                    <a:ext uri="{9D8B030D-6E8A-4147-A177-3AD203B41FA5}">
                      <a16:colId xmlns:a16="http://schemas.microsoft.com/office/drawing/2014/main" val="1651719716"/>
                    </a:ext>
                  </a:extLst>
                </a:gridCol>
                <a:gridCol w="1826380">
                  <a:extLst>
                    <a:ext uri="{9D8B030D-6E8A-4147-A177-3AD203B41FA5}">
                      <a16:colId xmlns:a16="http://schemas.microsoft.com/office/drawing/2014/main" val="1962659328"/>
                    </a:ext>
                  </a:extLst>
                </a:gridCol>
                <a:gridCol w="2172367">
                  <a:extLst>
                    <a:ext uri="{9D8B030D-6E8A-4147-A177-3AD203B41FA5}">
                      <a16:colId xmlns:a16="http://schemas.microsoft.com/office/drawing/2014/main" val="3406285522"/>
                    </a:ext>
                  </a:extLst>
                </a:gridCol>
                <a:gridCol w="1614596">
                  <a:extLst>
                    <a:ext uri="{9D8B030D-6E8A-4147-A177-3AD203B41FA5}">
                      <a16:colId xmlns:a16="http://schemas.microsoft.com/office/drawing/2014/main" val="2458116143"/>
                    </a:ext>
                  </a:extLst>
                </a:gridCol>
                <a:gridCol w="1614596">
                  <a:extLst>
                    <a:ext uri="{9D8B030D-6E8A-4147-A177-3AD203B41FA5}">
                      <a16:colId xmlns:a16="http://schemas.microsoft.com/office/drawing/2014/main" val="2140118364"/>
                    </a:ext>
                  </a:extLst>
                </a:gridCol>
                <a:gridCol w="1071508">
                  <a:extLst>
                    <a:ext uri="{9D8B030D-6E8A-4147-A177-3AD203B41FA5}">
                      <a16:colId xmlns:a16="http://schemas.microsoft.com/office/drawing/2014/main" val="3427192494"/>
                    </a:ext>
                  </a:extLst>
                </a:gridCol>
              </a:tblGrid>
              <a:tr h="123727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Segment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more attention to any ads that aren't political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more attention to all ads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No, I pay attention to most ads in the same way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less attention to every ad I see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No, I never pay attention to any ads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I don't know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972232"/>
                  </a:ext>
                </a:extLst>
              </a:tr>
              <a:tr h="459561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NH White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9726689"/>
                  </a:ext>
                </a:extLst>
              </a:tr>
              <a:tr h="459561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Hispanic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9327639"/>
                  </a:ext>
                </a:extLst>
              </a:tr>
              <a:tr h="459561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Black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5316467"/>
                  </a:ext>
                </a:extLst>
              </a:tr>
              <a:tr h="459561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Asian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353503"/>
                  </a:ext>
                </a:extLst>
              </a:tr>
              <a:tr h="459561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752696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DAD03B8-EDB1-C533-CBAF-46C322543208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iSpot.tv</a:t>
            </a:r>
            <a:endParaRPr kumimoji="0" lang="en-US" sz="1200" b="1" i="1" strike="noStrike" kern="1200" cap="none" spc="0" normalizeH="0" baseline="0" noProof="0" dirty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BA9153-442E-93D2-9F39-B16505910722}"/>
              </a:ext>
            </a:extLst>
          </p:cNvPr>
          <p:cNvSpPr/>
          <p:nvPr/>
        </p:nvSpPr>
        <p:spPr>
          <a:xfrm>
            <a:off x="179108" y="376757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Hispanic, Black and Asian audiences pay more attention to non-political ads that air adjacent to political ads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C56766-9094-4140-862F-2F650AA1210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4018141-3DC4-C16B-16AB-86934F66FE1A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9F2F2E-22FB-2488-056D-5D0121BA5D83}"/>
              </a:ext>
            </a:extLst>
          </p:cNvPr>
          <p:cNvSpPr/>
          <p:nvPr/>
        </p:nvSpPr>
        <p:spPr>
          <a:xfrm>
            <a:off x="-2" y="-2"/>
            <a:ext cx="2969373" cy="29896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Political Ad Impact on Non-Political Ads</a:t>
            </a:r>
          </a:p>
        </p:txBody>
      </p:sp>
    </p:spTree>
    <p:extLst>
      <p:ext uri="{BB962C8B-B14F-4D97-AF65-F5344CB8AC3E}">
        <p14:creationId xmlns:p14="http://schemas.microsoft.com/office/powerpoint/2010/main" val="1464239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E4DC1B-B880-4771-9E05-C83CF135A6EC}"/>
</file>

<file path=customXml/itemProps2.xml><?xml version="1.0" encoding="utf-8"?>
<ds:datastoreItem xmlns:ds="http://schemas.openxmlformats.org/officeDocument/2006/customXml" ds:itemID="{F3782C76-A181-479A-9DE6-88EC77E9FB5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2024-10-09T20:52:03Z</dcterms:created>
  <dcterms:modified xsi:type="dcterms:W3CDTF">2024-10-09T20:52:37Z</dcterms:modified>
</cp:coreProperties>
</file>