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44996"/>
            <a:ext cx="12191365" cy="413384"/>
          </a:xfrm>
          <a:custGeom>
            <a:avLst/>
            <a:gdLst/>
            <a:ahLst/>
            <a:cxnLst/>
            <a:rect l="l" t="t" r="r" b="b"/>
            <a:pathLst>
              <a:path w="12191365" h="413384">
                <a:moveTo>
                  <a:pt x="0" y="413003"/>
                </a:moveTo>
                <a:lnTo>
                  <a:pt x="12191238" y="413003"/>
                </a:lnTo>
                <a:lnTo>
                  <a:pt x="12191238" y="0"/>
                </a:lnTo>
                <a:lnTo>
                  <a:pt x="0" y="0"/>
                </a:lnTo>
                <a:lnTo>
                  <a:pt x="0" y="41300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1" y="1686305"/>
            <a:ext cx="12191365" cy="4451350"/>
          </a:xfrm>
          <a:custGeom>
            <a:avLst/>
            <a:gdLst/>
            <a:ahLst/>
            <a:cxnLst/>
            <a:rect l="l" t="t" r="r" b="b"/>
            <a:pathLst>
              <a:path w="12191365" h="4451350">
                <a:moveTo>
                  <a:pt x="0" y="4450829"/>
                </a:moveTo>
                <a:lnTo>
                  <a:pt x="12191238" y="4450829"/>
                </a:lnTo>
                <a:lnTo>
                  <a:pt x="12191238" y="0"/>
                </a:lnTo>
                <a:lnTo>
                  <a:pt x="0" y="0"/>
                </a:lnTo>
                <a:lnTo>
                  <a:pt x="0" y="4450829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thevab.com/signin?utm_source=website&amp;utm_medium=resource-center&amp;utm_campaign=grab-n-gos" TargetMode="External"/><Relationship Id="rId3" Type="http://schemas.openxmlformats.org/officeDocument/2006/relationships/image" Target="../media/image2.png"/><Relationship Id="rId4" Type="http://schemas.openxmlformats.org/officeDocument/2006/relationships/hyperlink" Target="https://www.bia.com/research-data/forecasts/local-advertising-forecast/" TargetMode="Externa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3435" y="398387"/>
            <a:ext cx="9587230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Advertising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investment</a:t>
            </a:r>
            <a:r>
              <a:rPr dirty="0" sz="2600" spc="-5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in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local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markets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is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now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nearly</a:t>
            </a:r>
            <a:r>
              <a:rPr dirty="0" sz="2600" spc="-5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evenly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split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between</a:t>
            </a:r>
            <a:r>
              <a:rPr dirty="0" sz="2600" spc="-7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digital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platforms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traditional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media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0377837" y="54504"/>
            <a:ext cx="170624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6845" marR="5080" indent="-14478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local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5" name="object 5" descr="">
              <a:hlinkClick r:id="rId2"/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 descr=""/>
          <p:cNvSpPr txBox="1"/>
          <p:nvPr/>
        </p:nvSpPr>
        <p:spPr>
          <a:xfrm>
            <a:off x="540119" y="5973667"/>
            <a:ext cx="2576195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BIA,</a:t>
            </a:r>
            <a:r>
              <a:rPr dirty="0" sz="700" spc="-2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Local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Advertising</a:t>
            </a:r>
            <a:r>
              <a:rPr dirty="0" sz="700" spc="3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Forecast</a:t>
            </a:r>
            <a:r>
              <a:rPr dirty="0" sz="700" spc="-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2024,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March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2024.</a:t>
            </a:r>
            <a:endParaRPr sz="7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708878" y="1721688"/>
            <a:ext cx="2752090" cy="48069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ts val="1910"/>
              </a:lnSpc>
              <a:spcBef>
                <a:spcPts val="95"/>
              </a:spcBef>
            </a:pPr>
            <a:r>
              <a:rPr dirty="0" u="sng" sz="1600" spc="-2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Total</a:t>
            </a:r>
            <a:r>
              <a:rPr dirty="0" u="sng" sz="1600" spc="-35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Local</a:t>
            </a:r>
            <a:r>
              <a:rPr dirty="0" u="sng" sz="1600" spc="-35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U.S.</a:t>
            </a:r>
            <a:r>
              <a:rPr dirty="0" u="sng" sz="1600" spc="-95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Ad</a:t>
            </a:r>
            <a:r>
              <a:rPr dirty="0" u="sng" sz="1600" spc="-15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 </a:t>
            </a:r>
            <a:r>
              <a:rPr dirty="0" u="sng" sz="1600" spc="-10" b="1">
                <a:solidFill>
                  <a:srgbClr val="1F1A61"/>
                </a:solidFill>
                <a:uFill>
                  <a:solidFill>
                    <a:srgbClr val="1F1A61"/>
                  </a:solidFill>
                </a:uFill>
                <a:latin typeface="Arial"/>
                <a:cs typeface="Arial"/>
              </a:rPr>
              <a:t>Revenue</a:t>
            </a:r>
            <a:endParaRPr sz="1600">
              <a:latin typeface="Arial"/>
              <a:cs typeface="Arial"/>
            </a:endParaRPr>
          </a:p>
          <a:p>
            <a:pPr algn="ctr" marL="1270">
              <a:lnSpc>
                <a:spcPts val="1670"/>
              </a:lnSpc>
            </a:pP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Political</a:t>
            </a:r>
            <a:r>
              <a:rPr dirty="0" sz="1400" spc="45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>
                <a:solidFill>
                  <a:srgbClr val="1F1A61"/>
                </a:solidFill>
                <a:latin typeface="Arial"/>
                <a:cs typeface="Arial"/>
              </a:rPr>
              <a:t>included,</a:t>
            </a:r>
            <a:r>
              <a:rPr dirty="0" sz="1400" spc="60">
                <a:solidFill>
                  <a:srgbClr val="1F1A61"/>
                </a:solidFill>
                <a:latin typeface="Arial"/>
                <a:cs typeface="Arial"/>
              </a:rPr>
              <a:t> </a:t>
            </a:r>
            <a:r>
              <a:rPr dirty="0" sz="1400" spc="-20">
                <a:solidFill>
                  <a:srgbClr val="1F1A61"/>
                </a:solidFill>
                <a:latin typeface="Arial"/>
                <a:cs typeface="Arial"/>
              </a:rPr>
              <a:t>2024</a:t>
            </a:r>
            <a:endParaRPr sz="1400">
              <a:latin typeface="Arial"/>
              <a:cs typeface="Arial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4338145" y="2222925"/>
            <a:ext cx="3515995" cy="3515995"/>
            <a:chOff x="4338145" y="2222925"/>
            <a:chExt cx="3515995" cy="3515995"/>
          </a:xfrm>
        </p:grpSpPr>
        <p:sp>
          <p:nvSpPr>
            <p:cNvPr id="10" name="object 10" descr=""/>
            <p:cNvSpPr/>
            <p:nvPr/>
          </p:nvSpPr>
          <p:spPr>
            <a:xfrm>
              <a:off x="5953366" y="2232450"/>
              <a:ext cx="1891030" cy="3496945"/>
            </a:xfrm>
            <a:custGeom>
              <a:avLst/>
              <a:gdLst/>
              <a:ahLst/>
              <a:cxnLst/>
              <a:rect l="l" t="t" r="r" b="b"/>
              <a:pathLst>
                <a:path w="1891029" h="3496945">
                  <a:moveTo>
                    <a:pt x="142633" y="0"/>
                  </a:moveTo>
                  <a:lnTo>
                    <a:pt x="142633" y="734263"/>
                  </a:lnTo>
                  <a:lnTo>
                    <a:pt x="163337" y="734474"/>
                  </a:lnTo>
                  <a:lnTo>
                    <a:pt x="184030" y="735109"/>
                  </a:lnTo>
                  <a:lnTo>
                    <a:pt x="225361" y="737641"/>
                  </a:lnTo>
                  <a:lnTo>
                    <a:pt x="272845" y="742636"/>
                  </a:lnTo>
                  <a:lnTo>
                    <a:pt x="319585" y="749752"/>
                  </a:lnTo>
                  <a:lnTo>
                    <a:pt x="365536" y="758936"/>
                  </a:lnTo>
                  <a:lnTo>
                    <a:pt x="410656" y="770137"/>
                  </a:lnTo>
                  <a:lnTo>
                    <a:pt x="454897" y="783302"/>
                  </a:lnTo>
                  <a:lnTo>
                    <a:pt x="498217" y="798378"/>
                  </a:lnTo>
                  <a:lnTo>
                    <a:pt x="540571" y="815313"/>
                  </a:lnTo>
                  <a:lnTo>
                    <a:pt x="581914" y="834053"/>
                  </a:lnTo>
                  <a:lnTo>
                    <a:pt x="622201" y="854548"/>
                  </a:lnTo>
                  <a:lnTo>
                    <a:pt x="661388" y="876744"/>
                  </a:lnTo>
                  <a:lnTo>
                    <a:pt x="699431" y="900588"/>
                  </a:lnTo>
                  <a:lnTo>
                    <a:pt x="736284" y="926029"/>
                  </a:lnTo>
                  <a:lnTo>
                    <a:pt x="771904" y="953013"/>
                  </a:lnTo>
                  <a:lnTo>
                    <a:pt x="806246" y="981489"/>
                  </a:lnTo>
                  <a:lnTo>
                    <a:pt x="839264" y="1011403"/>
                  </a:lnTo>
                  <a:lnTo>
                    <a:pt x="870916" y="1042704"/>
                  </a:lnTo>
                  <a:lnTo>
                    <a:pt x="901155" y="1075338"/>
                  </a:lnTo>
                  <a:lnTo>
                    <a:pt x="929938" y="1109254"/>
                  </a:lnTo>
                  <a:lnTo>
                    <a:pt x="957220" y="1144398"/>
                  </a:lnTo>
                  <a:lnTo>
                    <a:pt x="982956" y="1180719"/>
                  </a:lnTo>
                  <a:lnTo>
                    <a:pt x="1007103" y="1218163"/>
                  </a:lnTo>
                  <a:lnTo>
                    <a:pt x="1029614" y="1256678"/>
                  </a:lnTo>
                  <a:lnTo>
                    <a:pt x="1050446" y="1296212"/>
                  </a:lnTo>
                  <a:lnTo>
                    <a:pt x="1069555" y="1336712"/>
                  </a:lnTo>
                  <a:lnTo>
                    <a:pt x="1086895" y="1378127"/>
                  </a:lnTo>
                  <a:lnTo>
                    <a:pt x="1102422" y="1420402"/>
                  </a:lnTo>
                  <a:lnTo>
                    <a:pt x="1116092" y="1463486"/>
                  </a:lnTo>
                  <a:lnTo>
                    <a:pt x="1127860" y="1507326"/>
                  </a:lnTo>
                  <a:lnTo>
                    <a:pt x="1137681" y="1551870"/>
                  </a:lnTo>
                  <a:lnTo>
                    <a:pt x="1145511" y="1597065"/>
                  </a:lnTo>
                  <a:lnTo>
                    <a:pt x="1151306" y="1642859"/>
                  </a:lnTo>
                  <a:lnTo>
                    <a:pt x="1155020" y="1689199"/>
                  </a:lnTo>
                  <a:lnTo>
                    <a:pt x="1156609" y="1736033"/>
                  </a:lnTo>
                  <a:lnTo>
                    <a:pt x="1156029" y="1783308"/>
                  </a:lnTo>
                  <a:lnTo>
                    <a:pt x="1153236" y="1830971"/>
                  </a:lnTo>
                  <a:lnTo>
                    <a:pt x="1148241" y="1878455"/>
                  </a:lnTo>
                  <a:lnTo>
                    <a:pt x="1141125" y="1925195"/>
                  </a:lnTo>
                  <a:lnTo>
                    <a:pt x="1131940" y="1971147"/>
                  </a:lnTo>
                  <a:lnTo>
                    <a:pt x="1120739" y="2016266"/>
                  </a:lnTo>
                  <a:lnTo>
                    <a:pt x="1107575" y="2060508"/>
                  </a:lnTo>
                  <a:lnTo>
                    <a:pt x="1092499" y="2103828"/>
                  </a:lnTo>
                  <a:lnTo>
                    <a:pt x="1075564" y="2146181"/>
                  </a:lnTo>
                  <a:lnTo>
                    <a:pt x="1056823" y="2187524"/>
                  </a:lnTo>
                  <a:lnTo>
                    <a:pt x="1036329" y="2227811"/>
                  </a:lnTo>
                  <a:lnTo>
                    <a:pt x="1014133" y="2266998"/>
                  </a:lnTo>
                  <a:lnTo>
                    <a:pt x="990288" y="2305041"/>
                  </a:lnTo>
                  <a:lnTo>
                    <a:pt x="964848" y="2341894"/>
                  </a:lnTo>
                  <a:lnTo>
                    <a:pt x="937863" y="2377514"/>
                  </a:lnTo>
                  <a:lnTo>
                    <a:pt x="909388" y="2411855"/>
                  </a:lnTo>
                  <a:lnTo>
                    <a:pt x="879473" y="2444874"/>
                  </a:lnTo>
                  <a:lnTo>
                    <a:pt x="848173" y="2476525"/>
                  </a:lnTo>
                  <a:lnTo>
                    <a:pt x="815538" y="2506764"/>
                  </a:lnTo>
                  <a:lnTo>
                    <a:pt x="781623" y="2535547"/>
                  </a:lnTo>
                  <a:lnTo>
                    <a:pt x="746479" y="2562828"/>
                  </a:lnTo>
                  <a:lnTo>
                    <a:pt x="710158" y="2588564"/>
                  </a:lnTo>
                  <a:lnTo>
                    <a:pt x="672714" y="2612710"/>
                  </a:lnTo>
                  <a:lnTo>
                    <a:pt x="634199" y="2635221"/>
                  </a:lnTo>
                  <a:lnTo>
                    <a:pt x="594664" y="2656053"/>
                  </a:lnTo>
                  <a:lnTo>
                    <a:pt x="554164" y="2675161"/>
                  </a:lnTo>
                  <a:lnTo>
                    <a:pt x="512750" y="2692501"/>
                  </a:lnTo>
                  <a:lnTo>
                    <a:pt x="470475" y="2708027"/>
                  </a:lnTo>
                  <a:lnTo>
                    <a:pt x="427391" y="2721697"/>
                  </a:lnTo>
                  <a:lnTo>
                    <a:pt x="383551" y="2733464"/>
                  </a:lnTo>
                  <a:lnTo>
                    <a:pt x="339007" y="2743284"/>
                  </a:lnTo>
                  <a:lnTo>
                    <a:pt x="293812" y="2751114"/>
                  </a:lnTo>
                  <a:lnTo>
                    <a:pt x="248018" y="2756907"/>
                  </a:lnTo>
                  <a:lnTo>
                    <a:pt x="201678" y="2760620"/>
                  </a:lnTo>
                  <a:lnTo>
                    <a:pt x="154844" y="2762209"/>
                  </a:lnTo>
                  <a:lnTo>
                    <a:pt x="107569" y="2761628"/>
                  </a:lnTo>
                  <a:lnTo>
                    <a:pt x="59905" y="2758833"/>
                  </a:lnTo>
                  <a:lnTo>
                    <a:pt x="0" y="3490645"/>
                  </a:lnTo>
                  <a:lnTo>
                    <a:pt x="35607" y="3493196"/>
                  </a:lnTo>
                  <a:lnTo>
                    <a:pt x="71254" y="3495017"/>
                  </a:lnTo>
                  <a:lnTo>
                    <a:pt x="106933" y="3496110"/>
                  </a:lnTo>
                  <a:lnTo>
                    <a:pt x="142633" y="3496475"/>
                  </a:lnTo>
                  <a:lnTo>
                    <a:pt x="190755" y="3495825"/>
                  </a:lnTo>
                  <a:lnTo>
                    <a:pt x="238555" y="3493888"/>
                  </a:lnTo>
                  <a:lnTo>
                    <a:pt x="286017" y="3490679"/>
                  </a:lnTo>
                  <a:lnTo>
                    <a:pt x="333124" y="3486216"/>
                  </a:lnTo>
                  <a:lnTo>
                    <a:pt x="379860" y="3480515"/>
                  </a:lnTo>
                  <a:lnTo>
                    <a:pt x="426208" y="3473593"/>
                  </a:lnTo>
                  <a:lnTo>
                    <a:pt x="472151" y="3465466"/>
                  </a:lnTo>
                  <a:lnTo>
                    <a:pt x="517673" y="3456152"/>
                  </a:lnTo>
                  <a:lnTo>
                    <a:pt x="562757" y="3445666"/>
                  </a:lnTo>
                  <a:lnTo>
                    <a:pt x="607386" y="3434026"/>
                  </a:lnTo>
                  <a:lnTo>
                    <a:pt x="651544" y="3421248"/>
                  </a:lnTo>
                  <a:lnTo>
                    <a:pt x="695214" y="3407348"/>
                  </a:lnTo>
                  <a:lnTo>
                    <a:pt x="738379" y="3392344"/>
                  </a:lnTo>
                  <a:lnTo>
                    <a:pt x="781023" y="3376252"/>
                  </a:lnTo>
                  <a:lnTo>
                    <a:pt x="823129" y="3359089"/>
                  </a:lnTo>
                  <a:lnTo>
                    <a:pt x="864681" y="3340872"/>
                  </a:lnTo>
                  <a:lnTo>
                    <a:pt x="905661" y="3321616"/>
                  </a:lnTo>
                  <a:lnTo>
                    <a:pt x="946053" y="3301339"/>
                  </a:lnTo>
                  <a:lnTo>
                    <a:pt x="985840" y="3280058"/>
                  </a:lnTo>
                  <a:lnTo>
                    <a:pt x="1025006" y="3257789"/>
                  </a:lnTo>
                  <a:lnTo>
                    <a:pt x="1063534" y="3234548"/>
                  </a:lnTo>
                  <a:lnTo>
                    <a:pt x="1101408" y="3210353"/>
                  </a:lnTo>
                  <a:lnTo>
                    <a:pt x="1138610" y="3185220"/>
                  </a:lnTo>
                  <a:lnTo>
                    <a:pt x="1175124" y="3159166"/>
                  </a:lnTo>
                  <a:lnTo>
                    <a:pt x="1210934" y="3132207"/>
                  </a:lnTo>
                  <a:lnTo>
                    <a:pt x="1246022" y="3104361"/>
                  </a:lnTo>
                  <a:lnTo>
                    <a:pt x="1280372" y="3075643"/>
                  </a:lnTo>
                  <a:lnTo>
                    <a:pt x="1313968" y="3046070"/>
                  </a:lnTo>
                  <a:lnTo>
                    <a:pt x="1346792" y="3015660"/>
                  </a:lnTo>
                  <a:lnTo>
                    <a:pt x="1378829" y="2984428"/>
                  </a:lnTo>
                  <a:lnTo>
                    <a:pt x="1410061" y="2952392"/>
                  </a:lnTo>
                  <a:lnTo>
                    <a:pt x="1440471" y="2919567"/>
                  </a:lnTo>
                  <a:lnTo>
                    <a:pt x="1470044" y="2885972"/>
                  </a:lnTo>
                  <a:lnTo>
                    <a:pt x="1498762" y="2851622"/>
                  </a:lnTo>
                  <a:lnTo>
                    <a:pt x="1526609" y="2816534"/>
                  </a:lnTo>
                  <a:lnTo>
                    <a:pt x="1553568" y="2780724"/>
                  </a:lnTo>
                  <a:lnTo>
                    <a:pt x="1579622" y="2744210"/>
                  </a:lnTo>
                  <a:lnTo>
                    <a:pt x="1604755" y="2707008"/>
                  </a:lnTo>
                  <a:lnTo>
                    <a:pt x="1628950" y="2669135"/>
                  </a:lnTo>
                  <a:lnTo>
                    <a:pt x="1652191" y="2630607"/>
                  </a:lnTo>
                  <a:lnTo>
                    <a:pt x="1674460" y="2591442"/>
                  </a:lnTo>
                  <a:lnTo>
                    <a:pt x="1695742" y="2551655"/>
                  </a:lnTo>
                  <a:lnTo>
                    <a:pt x="1716018" y="2511263"/>
                  </a:lnTo>
                  <a:lnTo>
                    <a:pt x="1735274" y="2470283"/>
                  </a:lnTo>
                  <a:lnTo>
                    <a:pt x="1753492" y="2428732"/>
                  </a:lnTo>
                  <a:lnTo>
                    <a:pt x="1770655" y="2386627"/>
                  </a:lnTo>
                  <a:lnTo>
                    <a:pt x="1786747" y="2343983"/>
                  </a:lnTo>
                  <a:lnTo>
                    <a:pt x="1801751" y="2300818"/>
                  </a:lnTo>
                  <a:lnTo>
                    <a:pt x="1815650" y="2257149"/>
                  </a:lnTo>
                  <a:lnTo>
                    <a:pt x="1828428" y="2212991"/>
                  </a:lnTo>
                  <a:lnTo>
                    <a:pt x="1840069" y="2168362"/>
                  </a:lnTo>
                  <a:lnTo>
                    <a:pt x="1850554" y="2123279"/>
                  </a:lnTo>
                  <a:lnTo>
                    <a:pt x="1859869" y="2077757"/>
                  </a:lnTo>
                  <a:lnTo>
                    <a:pt x="1867996" y="2031815"/>
                  </a:lnTo>
                  <a:lnTo>
                    <a:pt x="1874918" y="1985467"/>
                  </a:lnTo>
                  <a:lnTo>
                    <a:pt x="1880619" y="1938732"/>
                  </a:lnTo>
                  <a:lnTo>
                    <a:pt x="1885082" y="1891625"/>
                  </a:lnTo>
                  <a:lnTo>
                    <a:pt x="1888290" y="1844164"/>
                  </a:lnTo>
                  <a:lnTo>
                    <a:pt x="1890228" y="1796364"/>
                  </a:lnTo>
                  <a:lnTo>
                    <a:pt x="1890877" y="1748243"/>
                  </a:lnTo>
                  <a:lnTo>
                    <a:pt x="1890228" y="1700122"/>
                  </a:lnTo>
                  <a:lnTo>
                    <a:pt x="1888290" y="1652322"/>
                  </a:lnTo>
                  <a:lnTo>
                    <a:pt x="1885082" y="1604860"/>
                  </a:lnTo>
                  <a:lnTo>
                    <a:pt x="1880619" y="1557753"/>
                  </a:lnTo>
                  <a:lnTo>
                    <a:pt x="1874918" y="1511017"/>
                  </a:lnTo>
                  <a:lnTo>
                    <a:pt x="1867996" y="1464669"/>
                  </a:lnTo>
                  <a:lnTo>
                    <a:pt x="1859869" y="1418725"/>
                  </a:lnTo>
                  <a:lnTo>
                    <a:pt x="1850554" y="1373204"/>
                  </a:lnTo>
                  <a:lnTo>
                    <a:pt x="1840069" y="1328120"/>
                  </a:lnTo>
                  <a:lnTo>
                    <a:pt x="1828428" y="1283490"/>
                  </a:lnTo>
                  <a:lnTo>
                    <a:pt x="1815650" y="1239332"/>
                  </a:lnTo>
                  <a:lnTo>
                    <a:pt x="1801751" y="1195662"/>
                  </a:lnTo>
                  <a:lnTo>
                    <a:pt x="1786747" y="1152497"/>
                  </a:lnTo>
                  <a:lnTo>
                    <a:pt x="1770655" y="1109853"/>
                  </a:lnTo>
                  <a:lnTo>
                    <a:pt x="1753492" y="1067747"/>
                  </a:lnTo>
                  <a:lnTo>
                    <a:pt x="1735274" y="1026196"/>
                  </a:lnTo>
                  <a:lnTo>
                    <a:pt x="1716018" y="985216"/>
                  </a:lnTo>
                  <a:lnTo>
                    <a:pt x="1695742" y="944824"/>
                  </a:lnTo>
                  <a:lnTo>
                    <a:pt x="1674460" y="905037"/>
                  </a:lnTo>
                  <a:lnTo>
                    <a:pt x="1652191" y="865870"/>
                  </a:lnTo>
                  <a:lnTo>
                    <a:pt x="1628950" y="827342"/>
                  </a:lnTo>
                  <a:lnTo>
                    <a:pt x="1604755" y="789469"/>
                  </a:lnTo>
                  <a:lnTo>
                    <a:pt x="1579622" y="752267"/>
                  </a:lnTo>
                  <a:lnTo>
                    <a:pt x="1553568" y="715753"/>
                  </a:lnTo>
                  <a:lnTo>
                    <a:pt x="1526609" y="679943"/>
                  </a:lnTo>
                  <a:lnTo>
                    <a:pt x="1498762" y="644855"/>
                  </a:lnTo>
                  <a:lnTo>
                    <a:pt x="1470044" y="610504"/>
                  </a:lnTo>
                  <a:lnTo>
                    <a:pt x="1440471" y="576909"/>
                  </a:lnTo>
                  <a:lnTo>
                    <a:pt x="1410061" y="544084"/>
                  </a:lnTo>
                  <a:lnTo>
                    <a:pt x="1378829" y="512048"/>
                  </a:lnTo>
                  <a:lnTo>
                    <a:pt x="1346792" y="480816"/>
                  </a:lnTo>
                  <a:lnTo>
                    <a:pt x="1313968" y="450405"/>
                  </a:lnTo>
                  <a:lnTo>
                    <a:pt x="1280372" y="420832"/>
                  </a:lnTo>
                  <a:lnTo>
                    <a:pt x="1246022" y="392114"/>
                  </a:lnTo>
                  <a:lnTo>
                    <a:pt x="1210934" y="364268"/>
                  </a:lnTo>
                  <a:lnTo>
                    <a:pt x="1175124" y="337309"/>
                  </a:lnTo>
                  <a:lnTo>
                    <a:pt x="1138610" y="311254"/>
                  </a:lnTo>
                  <a:lnTo>
                    <a:pt x="1101408" y="286121"/>
                  </a:lnTo>
                  <a:lnTo>
                    <a:pt x="1063534" y="261926"/>
                  </a:lnTo>
                  <a:lnTo>
                    <a:pt x="1025006" y="238686"/>
                  </a:lnTo>
                  <a:lnTo>
                    <a:pt x="985840" y="216416"/>
                  </a:lnTo>
                  <a:lnTo>
                    <a:pt x="946053" y="195135"/>
                  </a:lnTo>
                  <a:lnTo>
                    <a:pt x="905661" y="174858"/>
                  </a:lnTo>
                  <a:lnTo>
                    <a:pt x="864681" y="155603"/>
                  </a:lnTo>
                  <a:lnTo>
                    <a:pt x="823129" y="137385"/>
                  </a:lnTo>
                  <a:lnTo>
                    <a:pt x="781023" y="120222"/>
                  </a:lnTo>
                  <a:lnTo>
                    <a:pt x="738379" y="104130"/>
                  </a:lnTo>
                  <a:lnTo>
                    <a:pt x="695214" y="89126"/>
                  </a:lnTo>
                  <a:lnTo>
                    <a:pt x="651544" y="75227"/>
                  </a:lnTo>
                  <a:lnTo>
                    <a:pt x="607386" y="62448"/>
                  </a:lnTo>
                  <a:lnTo>
                    <a:pt x="562757" y="50808"/>
                  </a:lnTo>
                  <a:lnTo>
                    <a:pt x="517673" y="40322"/>
                  </a:lnTo>
                  <a:lnTo>
                    <a:pt x="472151" y="31008"/>
                  </a:lnTo>
                  <a:lnTo>
                    <a:pt x="426208" y="22881"/>
                  </a:lnTo>
                  <a:lnTo>
                    <a:pt x="379860" y="15959"/>
                  </a:lnTo>
                  <a:lnTo>
                    <a:pt x="333124" y="10258"/>
                  </a:lnTo>
                  <a:lnTo>
                    <a:pt x="286017" y="5795"/>
                  </a:lnTo>
                  <a:lnTo>
                    <a:pt x="238555" y="2586"/>
                  </a:lnTo>
                  <a:lnTo>
                    <a:pt x="190755" y="649"/>
                  </a:lnTo>
                  <a:lnTo>
                    <a:pt x="142633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5953366" y="2232450"/>
              <a:ext cx="1891030" cy="3496945"/>
            </a:xfrm>
            <a:custGeom>
              <a:avLst/>
              <a:gdLst/>
              <a:ahLst/>
              <a:cxnLst/>
              <a:rect l="l" t="t" r="r" b="b"/>
              <a:pathLst>
                <a:path w="1891029" h="3496945">
                  <a:moveTo>
                    <a:pt x="142633" y="0"/>
                  </a:moveTo>
                  <a:lnTo>
                    <a:pt x="190755" y="649"/>
                  </a:lnTo>
                  <a:lnTo>
                    <a:pt x="238555" y="2586"/>
                  </a:lnTo>
                  <a:lnTo>
                    <a:pt x="286017" y="5795"/>
                  </a:lnTo>
                  <a:lnTo>
                    <a:pt x="333124" y="10258"/>
                  </a:lnTo>
                  <a:lnTo>
                    <a:pt x="379860" y="15959"/>
                  </a:lnTo>
                  <a:lnTo>
                    <a:pt x="426208" y="22881"/>
                  </a:lnTo>
                  <a:lnTo>
                    <a:pt x="472151" y="31008"/>
                  </a:lnTo>
                  <a:lnTo>
                    <a:pt x="517673" y="40322"/>
                  </a:lnTo>
                  <a:lnTo>
                    <a:pt x="562757" y="50808"/>
                  </a:lnTo>
                  <a:lnTo>
                    <a:pt x="607386" y="62448"/>
                  </a:lnTo>
                  <a:lnTo>
                    <a:pt x="651544" y="75227"/>
                  </a:lnTo>
                  <a:lnTo>
                    <a:pt x="695214" y="89126"/>
                  </a:lnTo>
                  <a:lnTo>
                    <a:pt x="738379" y="104130"/>
                  </a:lnTo>
                  <a:lnTo>
                    <a:pt x="781023" y="120222"/>
                  </a:lnTo>
                  <a:lnTo>
                    <a:pt x="823129" y="137385"/>
                  </a:lnTo>
                  <a:lnTo>
                    <a:pt x="864681" y="155603"/>
                  </a:lnTo>
                  <a:lnTo>
                    <a:pt x="905661" y="174858"/>
                  </a:lnTo>
                  <a:lnTo>
                    <a:pt x="946053" y="195135"/>
                  </a:lnTo>
                  <a:lnTo>
                    <a:pt x="985840" y="216416"/>
                  </a:lnTo>
                  <a:lnTo>
                    <a:pt x="1025006" y="238686"/>
                  </a:lnTo>
                  <a:lnTo>
                    <a:pt x="1063534" y="261926"/>
                  </a:lnTo>
                  <a:lnTo>
                    <a:pt x="1101408" y="286121"/>
                  </a:lnTo>
                  <a:lnTo>
                    <a:pt x="1138610" y="311254"/>
                  </a:lnTo>
                  <a:lnTo>
                    <a:pt x="1175124" y="337309"/>
                  </a:lnTo>
                  <a:lnTo>
                    <a:pt x="1210934" y="364268"/>
                  </a:lnTo>
                  <a:lnTo>
                    <a:pt x="1246022" y="392114"/>
                  </a:lnTo>
                  <a:lnTo>
                    <a:pt x="1280372" y="420832"/>
                  </a:lnTo>
                  <a:lnTo>
                    <a:pt x="1313968" y="450405"/>
                  </a:lnTo>
                  <a:lnTo>
                    <a:pt x="1346792" y="480816"/>
                  </a:lnTo>
                  <a:lnTo>
                    <a:pt x="1378829" y="512048"/>
                  </a:lnTo>
                  <a:lnTo>
                    <a:pt x="1410061" y="544084"/>
                  </a:lnTo>
                  <a:lnTo>
                    <a:pt x="1440471" y="576909"/>
                  </a:lnTo>
                  <a:lnTo>
                    <a:pt x="1470044" y="610504"/>
                  </a:lnTo>
                  <a:lnTo>
                    <a:pt x="1498762" y="644855"/>
                  </a:lnTo>
                  <a:lnTo>
                    <a:pt x="1526609" y="679943"/>
                  </a:lnTo>
                  <a:lnTo>
                    <a:pt x="1553568" y="715753"/>
                  </a:lnTo>
                  <a:lnTo>
                    <a:pt x="1579622" y="752267"/>
                  </a:lnTo>
                  <a:lnTo>
                    <a:pt x="1604755" y="789469"/>
                  </a:lnTo>
                  <a:lnTo>
                    <a:pt x="1628950" y="827342"/>
                  </a:lnTo>
                  <a:lnTo>
                    <a:pt x="1652191" y="865870"/>
                  </a:lnTo>
                  <a:lnTo>
                    <a:pt x="1674460" y="905037"/>
                  </a:lnTo>
                  <a:lnTo>
                    <a:pt x="1695742" y="944824"/>
                  </a:lnTo>
                  <a:lnTo>
                    <a:pt x="1716018" y="985216"/>
                  </a:lnTo>
                  <a:lnTo>
                    <a:pt x="1735274" y="1026196"/>
                  </a:lnTo>
                  <a:lnTo>
                    <a:pt x="1753492" y="1067747"/>
                  </a:lnTo>
                  <a:lnTo>
                    <a:pt x="1770655" y="1109853"/>
                  </a:lnTo>
                  <a:lnTo>
                    <a:pt x="1786747" y="1152497"/>
                  </a:lnTo>
                  <a:lnTo>
                    <a:pt x="1801751" y="1195662"/>
                  </a:lnTo>
                  <a:lnTo>
                    <a:pt x="1815650" y="1239332"/>
                  </a:lnTo>
                  <a:lnTo>
                    <a:pt x="1828428" y="1283490"/>
                  </a:lnTo>
                  <a:lnTo>
                    <a:pt x="1840069" y="1328120"/>
                  </a:lnTo>
                  <a:lnTo>
                    <a:pt x="1850554" y="1373204"/>
                  </a:lnTo>
                  <a:lnTo>
                    <a:pt x="1859869" y="1418725"/>
                  </a:lnTo>
                  <a:lnTo>
                    <a:pt x="1867996" y="1464669"/>
                  </a:lnTo>
                  <a:lnTo>
                    <a:pt x="1874918" y="1511017"/>
                  </a:lnTo>
                  <a:lnTo>
                    <a:pt x="1880619" y="1557753"/>
                  </a:lnTo>
                  <a:lnTo>
                    <a:pt x="1885082" y="1604860"/>
                  </a:lnTo>
                  <a:lnTo>
                    <a:pt x="1888290" y="1652322"/>
                  </a:lnTo>
                  <a:lnTo>
                    <a:pt x="1890228" y="1700122"/>
                  </a:lnTo>
                  <a:lnTo>
                    <a:pt x="1890877" y="1748243"/>
                  </a:lnTo>
                  <a:lnTo>
                    <a:pt x="1890228" y="1796364"/>
                  </a:lnTo>
                  <a:lnTo>
                    <a:pt x="1888290" y="1844164"/>
                  </a:lnTo>
                  <a:lnTo>
                    <a:pt x="1885082" y="1891625"/>
                  </a:lnTo>
                  <a:lnTo>
                    <a:pt x="1880619" y="1938732"/>
                  </a:lnTo>
                  <a:lnTo>
                    <a:pt x="1874918" y="1985467"/>
                  </a:lnTo>
                  <a:lnTo>
                    <a:pt x="1867996" y="2031815"/>
                  </a:lnTo>
                  <a:lnTo>
                    <a:pt x="1859869" y="2077757"/>
                  </a:lnTo>
                  <a:lnTo>
                    <a:pt x="1850554" y="2123279"/>
                  </a:lnTo>
                  <a:lnTo>
                    <a:pt x="1840069" y="2168362"/>
                  </a:lnTo>
                  <a:lnTo>
                    <a:pt x="1828428" y="2212991"/>
                  </a:lnTo>
                  <a:lnTo>
                    <a:pt x="1815650" y="2257149"/>
                  </a:lnTo>
                  <a:lnTo>
                    <a:pt x="1801751" y="2300818"/>
                  </a:lnTo>
                  <a:lnTo>
                    <a:pt x="1786747" y="2343983"/>
                  </a:lnTo>
                  <a:lnTo>
                    <a:pt x="1770655" y="2386627"/>
                  </a:lnTo>
                  <a:lnTo>
                    <a:pt x="1753492" y="2428732"/>
                  </a:lnTo>
                  <a:lnTo>
                    <a:pt x="1735274" y="2470283"/>
                  </a:lnTo>
                  <a:lnTo>
                    <a:pt x="1716018" y="2511263"/>
                  </a:lnTo>
                  <a:lnTo>
                    <a:pt x="1695742" y="2551655"/>
                  </a:lnTo>
                  <a:lnTo>
                    <a:pt x="1674460" y="2591442"/>
                  </a:lnTo>
                  <a:lnTo>
                    <a:pt x="1652191" y="2630607"/>
                  </a:lnTo>
                  <a:lnTo>
                    <a:pt x="1628950" y="2669135"/>
                  </a:lnTo>
                  <a:lnTo>
                    <a:pt x="1604755" y="2707008"/>
                  </a:lnTo>
                  <a:lnTo>
                    <a:pt x="1579622" y="2744210"/>
                  </a:lnTo>
                  <a:lnTo>
                    <a:pt x="1553568" y="2780724"/>
                  </a:lnTo>
                  <a:lnTo>
                    <a:pt x="1526609" y="2816534"/>
                  </a:lnTo>
                  <a:lnTo>
                    <a:pt x="1498762" y="2851622"/>
                  </a:lnTo>
                  <a:lnTo>
                    <a:pt x="1470044" y="2885972"/>
                  </a:lnTo>
                  <a:lnTo>
                    <a:pt x="1440471" y="2919567"/>
                  </a:lnTo>
                  <a:lnTo>
                    <a:pt x="1410061" y="2952392"/>
                  </a:lnTo>
                  <a:lnTo>
                    <a:pt x="1378829" y="2984428"/>
                  </a:lnTo>
                  <a:lnTo>
                    <a:pt x="1346792" y="3015660"/>
                  </a:lnTo>
                  <a:lnTo>
                    <a:pt x="1313968" y="3046070"/>
                  </a:lnTo>
                  <a:lnTo>
                    <a:pt x="1280372" y="3075643"/>
                  </a:lnTo>
                  <a:lnTo>
                    <a:pt x="1246022" y="3104361"/>
                  </a:lnTo>
                  <a:lnTo>
                    <a:pt x="1210934" y="3132207"/>
                  </a:lnTo>
                  <a:lnTo>
                    <a:pt x="1175124" y="3159166"/>
                  </a:lnTo>
                  <a:lnTo>
                    <a:pt x="1138610" y="3185220"/>
                  </a:lnTo>
                  <a:lnTo>
                    <a:pt x="1101408" y="3210353"/>
                  </a:lnTo>
                  <a:lnTo>
                    <a:pt x="1063534" y="3234548"/>
                  </a:lnTo>
                  <a:lnTo>
                    <a:pt x="1025006" y="3257789"/>
                  </a:lnTo>
                  <a:lnTo>
                    <a:pt x="985840" y="3280058"/>
                  </a:lnTo>
                  <a:lnTo>
                    <a:pt x="946053" y="3301339"/>
                  </a:lnTo>
                  <a:lnTo>
                    <a:pt x="905661" y="3321616"/>
                  </a:lnTo>
                  <a:lnTo>
                    <a:pt x="864681" y="3340872"/>
                  </a:lnTo>
                  <a:lnTo>
                    <a:pt x="823129" y="3359089"/>
                  </a:lnTo>
                  <a:lnTo>
                    <a:pt x="781023" y="3376252"/>
                  </a:lnTo>
                  <a:lnTo>
                    <a:pt x="738379" y="3392344"/>
                  </a:lnTo>
                  <a:lnTo>
                    <a:pt x="695214" y="3407348"/>
                  </a:lnTo>
                  <a:lnTo>
                    <a:pt x="651544" y="3421248"/>
                  </a:lnTo>
                  <a:lnTo>
                    <a:pt x="607386" y="3434026"/>
                  </a:lnTo>
                  <a:lnTo>
                    <a:pt x="562757" y="3445666"/>
                  </a:lnTo>
                  <a:lnTo>
                    <a:pt x="517673" y="3456152"/>
                  </a:lnTo>
                  <a:lnTo>
                    <a:pt x="472151" y="3465466"/>
                  </a:lnTo>
                  <a:lnTo>
                    <a:pt x="426208" y="3473593"/>
                  </a:lnTo>
                  <a:lnTo>
                    <a:pt x="379860" y="3480515"/>
                  </a:lnTo>
                  <a:lnTo>
                    <a:pt x="333124" y="3486216"/>
                  </a:lnTo>
                  <a:lnTo>
                    <a:pt x="286017" y="3490679"/>
                  </a:lnTo>
                  <a:lnTo>
                    <a:pt x="238555" y="3493888"/>
                  </a:lnTo>
                  <a:lnTo>
                    <a:pt x="190755" y="3495825"/>
                  </a:lnTo>
                  <a:lnTo>
                    <a:pt x="142633" y="3496475"/>
                  </a:lnTo>
                  <a:lnTo>
                    <a:pt x="106933" y="3496110"/>
                  </a:lnTo>
                  <a:lnTo>
                    <a:pt x="71254" y="3495017"/>
                  </a:lnTo>
                  <a:lnTo>
                    <a:pt x="35607" y="3493196"/>
                  </a:lnTo>
                  <a:lnTo>
                    <a:pt x="0" y="3490645"/>
                  </a:lnTo>
                  <a:lnTo>
                    <a:pt x="59905" y="2758833"/>
                  </a:lnTo>
                  <a:lnTo>
                    <a:pt x="107569" y="2761628"/>
                  </a:lnTo>
                  <a:lnTo>
                    <a:pt x="154844" y="2762209"/>
                  </a:lnTo>
                  <a:lnTo>
                    <a:pt x="201678" y="2760620"/>
                  </a:lnTo>
                  <a:lnTo>
                    <a:pt x="248018" y="2756907"/>
                  </a:lnTo>
                  <a:lnTo>
                    <a:pt x="293812" y="2751114"/>
                  </a:lnTo>
                  <a:lnTo>
                    <a:pt x="339007" y="2743284"/>
                  </a:lnTo>
                  <a:lnTo>
                    <a:pt x="383551" y="2733464"/>
                  </a:lnTo>
                  <a:lnTo>
                    <a:pt x="427391" y="2721697"/>
                  </a:lnTo>
                  <a:lnTo>
                    <a:pt x="470475" y="2708027"/>
                  </a:lnTo>
                  <a:lnTo>
                    <a:pt x="512750" y="2692501"/>
                  </a:lnTo>
                  <a:lnTo>
                    <a:pt x="554164" y="2675161"/>
                  </a:lnTo>
                  <a:lnTo>
                    <a:pt x="594664" y="2656053"/>
                  </a:lnTo>
                  <a:lnTo>
                    <a:pt x="634199" y="2635221"/>
                  </a:lnTo>
                  <a:lnTo>
                    <a:pt x="672714" y="2612710"/>
                  </a:lnTo>
                  <a:lnTo>
                    <a:pt x="710158" y="2588564"/>
                  </a:lnTo>
                  <a:lnTo>
                    <a:pt x="746479" y="2562828"/>
                  </a:lnTo>
                  <a:lnTo>
                    <a:pt x="781623" y="2535547"/>
                  </a:lnTo>
                  <a:lnTo>
                    <a:pt x="815538" y="2506764"/>
                  </a:lnTo>
                  <a:lnTo>
                    <a:pt x="848173" y="2476525"/>
                  </a:lnTo>
                  <a:lnTo>
                    <a:pt x="879473" y="2444874"/>
                  </a:lnTo>
                  <a:lnTo>
                    <a:pt x="909388" y="2411855"/>
                  </a:lnTo>
                  <a:lnTo>
                    <a:pt x="937863" y="2377514"/>
                  </a:lnTo>
                  <a:lnTo>
                    <a:pt x="964848" y="2341894"/>
                  </a:lnTo>
                  <a:lnTo>
                    <a:pt x="990288" y="2305041"/>
                  </a:lnTo>
                  <a:lnTo>
                    <a:pt x="1014133" y="2266998"/>
                  </a:lnTo>
                  <a:lnTo>
                    <a:pt x="1036329" y="2227811"/>
                  </a:lnTo>
                  <a:lnTo>
                    <a:pt x="1056823" y="2187524"/>
                  </a:lnTo>
                  <a:lnTo>
                    <a:pt x="1075564" y="2146181"/>
                  </a:lnTo>
                  <a:lnTo>
                    <a:pt x="1092499" y="2103828"/>
                  </a:lnTo>
                  <a:lnTo>
                    <a:pt x="1107575" y="2060508"/>
                  </a:lnTo>
                  <a:lnTo>
                    <a:pt x="1120739" y="2016266"/>
                  </a:lnTo>
                  <a:lnTo>
                    <a:pt x="1131940" y="1971147"/>
                  </a:lnTo>
                  <a:lnTo>
                    <a:pt x="1141125" y="1925195"/>
                  </a:lnTo>
                  <a:lnTo>
                    <a:pt x="1148241" y="1878455"/>
                  </a:lnTo>
                  <a:lnTo>
                    <a:pt x="1153236" y="1830971"/>
                  </a:lnTo>
                  <a:lnTo>
                    <a:pt x="1156029" y="1783308"/>
                  </a:lnTo>
                  <a:lnTo>
                    <a:pt x="1156609" y="1736033"/>
                  </a:lnTo>
                  <a:lnTo>
                    <a:pt x="1155020" y="1689199"/>
                  </a:lnTo>
                  <a:lnTo>
                    <a:pt x="1151306" y="1642859"/>
                  </a:lnTo>
                  <a:lnTo>
                    <a:pt x="1145511" y="1597065"/>
                  </a:lnTo>
                  <a:lnTo>
                    <a:pt x="1137681" y="1551870"/>
                  </a:lnTo>
                  <a:lnTo>
                    <a:pt x="1127860" y="1507326"/>
                  </a:lnTo>
                  <a:lnTo>
                    <a:pt x="1116092" y="1463486"/>
                  </a:lnTo>
                  <a:lnTo>
                    <a:pt x="1102422" y="1420402"/>
                  </a:lnTo>
                  <a:lnTo>
                    <a:pt x="1086895" y="1378127"/>
                  </a:lnTo>
                  <a:lnTo>
                    <a:pt x="1069555" y="1336712"/>
                  </a:lnTo>
                  <a:lnTo>
                    <a:pt x="1050446" y="1296212"/>
                  </a:lnTo>
                  <a:lnTo>
                    <a:pt x="1029614" y="1256678"/>
                  </a:lnTo>
                  <a:lnTo>
                    <a:pt x="1007103" y="1218163"/>
                  </a:lnTo>
                  <a:lnTo>
                    <a:pt x="982956" y="1180719"/>
                  </a:lnTo>
                  <a:lnTo>
                    <a:pt x="957220" y="1144398"/>
                  </a:lnTo>
                  <a:lnTo>
                    <a:pt x="929938" y="1109254"/>
                  </a:lnTo>
                  <a:lnTo>
                    <a:pt x="901155" y="1075338"/>
                  </a:lnTo>
                  <a:lnTo>
                    <a:pt x="870916" y="1042704"/>
                  </a:lnTo>
                  <a:lnTo>
                    <a:pt x="839264" y="1011403"/>
                  </a:lnTo>
                  <a:lnTo>
                    <a:pt x="806246" y="981489"/>
                  </a:lnTo>
                  <a:lnTo>
                    <a:pt x="771904" y="953013"/>
                  </a:lnTo>
                  <a:lnTo>
                    <a:pt x="736284" y="926029"/>
                  </a:lnTo>
                  <a:lnTo>
                    <a:pt x="699431" y="900588"/>
                  </a:lnTo>
                  <a:lnTo>
                    <a:pt x="661388" y="876744"/>
                  </a:lnTo>
                  <a:lnTo>
                    <a:pt x="622201" y="854548"/>
                  </a:lnTo>
                  <a:lnTo>
                    <a:pt x="581914" y="834053"/>
                  </a:lnTo>
                  <a:lnTo>
                    <a:pt x="540571" y="815313"/>
                  </a:lnTo>
                  <a:lnTo>
                    <a:pt x="498217" y="798378"/>
                  </a:lnTo>
                  <a:lnTo>
                    <a:pt x="454897" y="783302"/>
                  </a:lnTo>
                  <a:lnTo>
                    <a:pt x="410656" y="770137"/>
                  </a:lnTo>
                  <a:lnTo>
                    <a:pt x="365536" y="758936"/>
                  </a:lnTo>
                  <a:lnTo>
                    <a:pt x="319585" y="749752"/>
                  </a:lnTo>
                  <a:lnTo>
                    <a:pt x="272845" y="742636"/>
                  </a:lnTo>
                  <a:lnTo>
                    <a:pt x="225361" y="737641"/>
                  </a:lnTo>
                  <a:lnTo>
                    <a:pt x="184030" y="735109"/>
                  </a:lnTo>
                  <a:lnTo>
                    <a:pt x="142633" y="734263"/>
                  </a:lnTo>
                  <a:lnTo>
                    <a:pt x="142633" y="0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4347670" y="2232455"/>
              <a:ext cx="1748789" cy="3491229"/>
            </a:xfrm>
            <a:custGeom>
              <a:avLst/>
              <a:gdLst/>
              <a:ahLst/>
              <a:cxnLst/>
              <a:rect l="l" t="t" r="r" b="b"/>
              <a:pathLst>
                <a:path w="1748789" h="3491229">
                  <a:moveTo>
                    <a:pt x="1748324" y="0"/>
                  </a:moveTo>
                  <a:lnTo>
                    <a:pt x="1699712" y="665"/>
                  </a:lnTo>
                  <a:lnTo>
                    <a:pt x="1651409" y="2650"/>
                  </a:lnTo>
                  <a:lnTo>
                    <a:pt x="1603433" y="5937"/>
                  </a:lnTo>
                  <a:lnTo>
                    <a:pt x="1555804" y="10511"/>
                  </a:lnTo>
                  <a:lnTo>
                    <a:pt x="1508538" y="16354"/>
                  </a:lnTo>
                  <a:lnTo>
                    <a:pt x="1461655" y="23450"/>
                  </a:lnTo>
                  <a:lnTo>
                    <a:pt x="1415172" y="31781"/>
                  </a:lnTo>
                  <a:lnTo>
                    <a:pt x="1369107" y="41332"/>
                  </a:lnTo>
                  <a:lnTo>
                    <a:pt x="1323479" y="52085"/>
                  </a:lnTo>
                  <a:lnTo>
                    <a:pt x="1278306" y="64024"/>
                  </a:lnTo>
                  <a:lnTo>
                    <a:pt x="1233606" y="77131"/>
                  </a:lnTo>
                  <a:lnTo>
                    <a:pt x="1189396" y="91391"/>
                  </a:lnTo>
                  <a:lnTo>
                    <a:pt x="1145696" y="106787"/>
                  </a:lnTo>
                  <a:lnTo>
                    <a:pt x="1102524" y="123301"/>
                  </a:lnTo>
                  <a:lnTo>
                    <a:pt x="1059896" y="140917"/>
                  </a:lnTo>
                  <a:lnTo>
                    <a:pt x="1017833" y="159619"/>
                  </a:lnTo>
                  <a:lnTo>
                    <a:pt x="976351" y="179389"/>
                  </a:lnTo>
                  <a:lnTo>
                    <a:pt x="935469" y="200211"/>
                  </a:lnTo>
                  <a:lnTo>
                    <a:pt x="895206" y="222068"/>
                  </a:lnTo>
                  <a:lnTo>
                    <a:pt x="855579" y="244944"/>
                  </a:lnTo>
                  <a:lnTo>
                    <a:pt x="816606" y="268821"/>
                  </a:lnTo>
                  <a:lnTo>
                    <a:pt x="778306" y="293683"/>
                  </a:lnTo>
                  <a:lnTo>
                    <a:pt x="740696" y="319514"/>
                  </a:lnTo>
                  <a:lnTo>
                    <a:pt x="703796" y="346296"/>
                  </a:lnTo>
                  <a:lnTo>
                    <a:pt x="667622" y="374012"/>
                  </a:lnTo>
                  <a:lnTo>
                    <a:pt x="632194" y="402647"/>
                  </a:lnTo>
                  <a:lnTo>
                    <a:pt x="597529" y="432183"/>
                  </a:lnTo>
                  <a:lnTo>
                    <a:pt x="563646" y="462603"/>
                  </a:lnTo>
                  <a:lnTo>
                    <a:pt x="530562" y="493892"/>
                  </a:lnTo>
                  <a:lnTo>
                    <a:pt x="498296" y="526031"/>
                  </a:lnTo>
                  <a:lnTo>
                    <a:pt x="466867" y="559005"/>
                  </a:lnTo>
                  <a:lnTo>
                    <a:pt x="436291" y="592797"/>
                  </a:lnTo>
                  <a:lnTo>
                    <a:pt x="406588" y="627389"/>
                  </a:lnTo>
                  <a:lnTo>
                    <a:pt x="377775" y="662766"/>
                  </a:lnTo>
                  <a:lnTo>
                    <a:pt x="349871" y="698910"/>
                  </a:lnTo>
                  <a:lnTo>
                    <a:pt x="322893" y="735805"/>
                  </a:lnTo>
                  <a:lnTo>
                    <a:pt x="296860" y="773434"/>
                  </a:lnTo>
                  <a:lnTo>
                    <a:pt x="271791" y="811780"/>
                  </a:lnTo>
                  <a:lnTo>
                    <a:pt x="247703" y="850827"/>
                  </a:lnTo>
                  <a:lnTo>
                    <a:pt x="224614" y="890557"/>
                  </a:lnTo>
                  <a:lnTo>
                    <a:pt x="202542" y="930955"/>
                  </a:lnTo>
                  <a:lnTo>
                    <a:pt x="181507" y="972003"/>
                  </a:lnTo>
                  <a:lnTo>
                    <a:pt x="161525" y="1013685"/>
                  </a:lnTo>
                  <a:lnTo>
                    <a:pt x="142615" y="1055983"/>
                  </a:lnTo>
                  <a:lnTo>
                    <a:pt x="124796" y="1098882"/>
                  </a:lnTo>
                  <a:lnTo>
                    <a:pt x="108084" y="1142365"/>
                  </a:lnTo>
                  <a:lnTo>
                    <a:pt x="92499" y="1186414"/>
                  </a:lnTo>
                  <a:lnTo>
                    <a:pt x="78059" y="1231012"/>
                  </a:lnTo>
                  <a:lnTo>
                    <a:pt x="64782" y="1276145"/>
                  </a:lnTo>
                  <a:lnTo>
                    <a:pt x="52685" y="1321794"/>
                  </a:lnTo>
                  <a:lnTo>
                    <a:pt x="41788" y="1367942"/>
                  </a:lnTo>
                  <a:lnTo>
                    <a:pt x="32108" y="1414574"/>
                  </a:lnTo>
                  <a:lnTo>
                    <a:pt x="23663" y="1461672"/>
                  </a:lnTo>
                  <a:lnTo>
                    <a:pt x="16471" y="1509220"/>
                  </a:lnTo>
                  <a:lnTo>
                    <a:pt x="10552" y="1557200"/>
                  </a:lnTo>
                  <a:lnTo>
                    <a:pt x="5922" y="1605597"/>
                  </a:lnTo>
                  <a:lnTo>
                    <a:pt x="2643" y="1653611"/>
                  </a:lnTo>
                  <a:lnTo>
                    <a:pt x="674" y="1701409"/>
                  </a:lnTo>
                  <a:lnTo>
                    <a:pt x="0" y="1748974"/>
                  </a:lnTo>
                  <a:lnTo>
                    <a:pt x="604" y="1796288"/>
                  </a:lnTo>
                  <a:lnTo>
                    <a:pt x="2473" y="1843333"/>
                  </a:lnTo>
                  <a:lnTo>
                    <a:pt x="5590" y="1890091"/>
                  </a:lnTo>
                  <a:lnTo>
                    <a:pt x="9941" y="1936544"/>
                  </a:lnTo>
                  <a:lnTo>
                    <a:pt x="15511" y="1982674"/>
                  </a:lnTo>
                  <a:lnTo>
                    <a:pt x="22283" y="2028463"/>
                  </a:lnTo>
                  <a:lnTo>
                    <a:pt x="30243" y="2073893"/>
                  </a:lnTo>
                  <a:lnTo>
                    <a:pt x="39376" y="2118946"/>
                  </a:lnTo>
                  <a:lnTo>
                    <a:pt x="49666" y="2163604"/>
                  </a:lnTo>
                  <a:lnTo>
                    <a:pt x="61098" y="2207850"/>
                  </a:lnTo>
                  <a:lnTo>
                    <a:pt x="73657" y="2251664"/>
                  </a:lnTo>
                  <a:lnTo>
                    <a:pt x="87327" y="2295030"/>
                  </a:lnTo>
                  <a:lnTo>
                    <a:pt x="102094" y="2337929"/>
                  </a:lnTo>
                  <a:lnTo>
                    <a:pt x="117942" y="2380343"/>
                  </a:lnTo>
                  <a:lnTo>
                    <a:pt x="134855" y="2422255"/>
                  </a:lnTo>
                  <a:lnTo>
                    <a:pt x="152820" y="2463646"/>
                  </a:lnTo>
                  <a:lnTo>
                    <a:pt x="171819" y="2504498"/>
                  </a:lnTo>
                  <a:lnTo>
                    <a:pt x="191838" y="2544794"/>
                  </a:lnTo>
                  <a:lnTo>
                    <a:pt x="212863" y="2584515"/>
                  </a:lnTo>
                  <a:lnTo>
                    <a:pt x="234877" y="2623643"/>
                  </a:lnTo>
                  <a:lnTo>
                    <a:pt x="257865" y="2662161"/>
                  </a:lnTo>
                  <a:lnTo>
                    <a:pt x="281812" y="2700051"/>
                  </a:lnTo>
                  <a:lnTo>
                    <a:pt x="306703" y="2737294"/>
                  </a:lnTo>
                  <a:lnTo>
                    <a:pt x="332523" y="2773873"/>
                  </a:lnTo>
                  <a:lnTo>
                    <a:pt x="359256" y="2809770"/>
                  </a:lnTo>
                  <a:lnTo>
                    <a:pt x="386887" y="2844966"/>
                  </a:lnTo>
                  <a:lnTo>
                    <a:pt x="415400" y="2879444"/>
                  </a:lnTo>
                  <a:lnTo>
                    <a:pt x="444782" y="2913185"/>
                  </a:lnTo>
                  <a:lnTo>
                    <a:pt x="475015" y="2946172"/>
                  </a:lnTo>
                  <a:lnTo>
                    <a:pt x="506086" y="2978387"/>
                  </a:lnTo>
                  <a:lnTo>
                    <a:pt x="537979" y="3009812"/>
                  </a:lnTo>
                  <a:lnTo>
                    <a:pt x="570678" y="3040429"/>
                  </a:lnTo>
                  <a:lnTo>
                    <a:pt x="604168" y="3070220"/>
                  </a:lnTo>
                  <a:lnTo>
                    <a:pt x="638435" y="3099166"/>
                  </a:lnTo>
                  <a:lnTo>
                    <a:pt x="673462" y="3127251"/>
                  </a:lnTo>
                  <a:lnTo>
                    <a:pt x="709235" y="3154455"/>
                  </a:lnTo>
                  <a:lnTo>
                    <a:pt x="745739" y="3180762"/>
                  </a:lnTo>
                  <a:lnTo>
                    <a:pt x="782957" y="3206153"/>
                  </a:lnTo>
                  <a:lnTo>
                    <a:pt x="820875" y="3230609"/>
                  </a:lnTo>
                  <a:lnTo>
                    <a:pt x="859478" y="3254114"/>
                  </a:lnTo>
                  <a:lnTo>
                    <a:pt x="898750" y="3276649"/>
                  </a:lnTo>
                  <a:lnTo>
                    <a:pt x="938676" y="3298196"/>
                  </a:lnTo>
                  <a:lnTo>
                    <a:pt x="979241" y="3318737"/>
                  </a:lnTo>
                  <a:lnTo>
                    <a:pt x="1020430" y="3338255"/>
                  </a:lnTo>
                  <a:lnTo>
                    <a:pt x="1062227" y="3356731"/>
                  </a:lnTo>
                  <a:lnTo>
                    <a:pt x="1104617" y="3374147"/>
                  </a:lnTo>
                  <a:lnTo>
                    <a:pt x="1147585" y="3390485"/>
                  </a:lnTo>
                  <a:lnTo>
                    <a:pt x="1191115" y="3405728"/>
                  </a:lnTo>
                  <a:lnTo>
                    <a:pt x="1235193" y="3419857"/>
                  </a:lnTo>
                  <a:lnTo>
                    <a:pt x="1279803" y="3432855"/>
                  </a:lnTo>
                  <a:lnTo>
                    <a:pt x="1324930" y="3444703"/>
                  </a:lnTo>
                  <a:lnTo>
                    <a:pt x="1370558" y="3455384"/>
                  </a:lnTo>
                  <a:lnTo>
                    <a:pt x="1416673" y="3464879"/>
                  </a:lnTo>
                  <a:lnTo>
                    <a:pt x="1463259" y="3473171"/>
                  </a:lnTo>
                  <a:lnTo>
                    <a:pt x="1510300" y="3480241"/>
                  </a:lnTo>
                  <a:lnTo>
                    <a:pt x="1557783" y="3486072"/>
                  </a:lnTo>
                  <a:lnTo>
                    <a:pt x="1605690" y="3490645"/>
                  </a:lnTo>
                  <a:lnTo>
                    <a:pt x="1665596" y="2758833"/>
                  </a:lnTo>
                  <a:lnTo>
                    <a:pt x="1618105" y="2753833"/>
                  </a:lnTo>
                  <a:lnTo>
                    <a:pt x="1571328" y="2746700"/>
                  </a:lnTo>
                  <a:lnTo>
                    <a:pt x="1525313" y="2737485"/>
                  </a:lnTo>
                  <a:lnTo>
                    <a:pt x="1480108" y="2726240"/>
                  </a:lnTo>
                  <a:lnTo>
                    <a:pt x="1435759" y="2713016"/>
                  </a:lnTo>
                  <a:lnTo>
                    <a:pt x="1392314" y="2697864"/>
                  </a:lnTo>
                  <a:lnTo>
                    <a:pt x="1349822" y="2680837"/>
                  </a:lnTo>
                  <a:lnTo>
                    <a:pt x="1308328" y="2661985"/>
                  </a:lnTo>
                  <a:lnTo>
                    <a:pt x="1267880" y="2641360"/>
                  </a:lnTo>
                  <a:lnTo>
                    <a:pt x="1228527" y="2619013"/>
                  </a:lnTo>
                  <a:lnTo>
                    <a:pt x="1190314" y="2594996"/>
                  </a:lnTo>
                  <a:lnTo>
                    <a:pt x="1153291" y="2569361"/>
                  </a:lnTo>
                  <a:lnTo>
                    <a:pt x="1117503" y="2542158"/>
                  </a:lnTo>
                  <a:lnTo>
                    <a:pt x="1082999" y="2513440"/>
                  </a:lnTo>
                  <a:lnTo>
                    <a:pt x="1049826" y="2483257"/>
                  </a:lnTo>
                  <a:lnTo>
                    <a:pt x="1018031" y="2451661"/>
                  </a:lnTo>
                  <a:lnTo>
                    <a:pt x="987663" y="2418704"/>
                  </a:lnTo>
                  <a:lnTo>
                    <a:pt x="958767" y="2384438"/>
                  </a:lnTo>
                  <a:lnTo>
                    <a:pt x="931392" y="2348912"/>
                  </a:lnTo>
                  <a:lnTo>
                    <a:pt x="905585" y="2312180"/>
                  </a:lnTo>
                  <a:lnTo>
                    <a:pt x="881393" y="2274292"/>
                  </a:lnTo>
                  <a:lnTo>
                    <a:pt x="858864" y="2235300"/>
                  </a:lnTo>
                  <a:lnTo>
                    <a:pt x="838046" y="2195255"/>
                  </a:lnTo>
                  <a:lnTo>
                    <a:pt x="818985" y="2154209"/>
                  </a:lnTo>
                  <a:lnTo>
                    <a:pt x="801729" y="2112213"/>
                  </a:lnTo>
                  <a:lnTo>
                    <a:pt x="786326" y="2069319"/>
                  </a:lnTo>
                  <a:lnTo>
                    <a:pt x="772822" y="2025578"/>
                  </a:lnTo>
                  <a:lnTo>
                    <a:pt x="761266" y="1981042"/>
                  </a:lnTo>
                  <a:lnTo>
                    <a:pt x="751705" y="1935762"/>
                  </a:lnTo>
                  <a:lnTo>
                    <a:pt x="744186" y="1889789"/>
                  </a:lnTo>
                  <a:lnTo>
                    <a:pt x="738757" y="1843175"/>
                  </a:lnTo>
                  <a:lnTo>
                    <a:pt x="735464" y="1795972"/>
                  </a:lnTo>
                  <a:lnTo>
                    <a:pt x="734356" y="1748231"/>
                  </a:lnTo>
                  <a:lnTo>
                    <a:pt x="735460" y="1700498"/>
                  </a:lnTo>
                  <a:lnTo>
                    <a:pt x="738738" y="1653333"/>
                  </a:lnTo>
                  <a:lnTo>
                    <a:pt x="744143" y="1606785"/>
                  </a:lnTo>
                  <a:lnTo>
                    <a:pt x="751625" y="1560903"/>
                  </a:lnTo>
                  <a:lnTo>
                    <a:pt x="761136" y="1515734"/>
                  </a:lnTo>
                  <a:lnTo>
                    <a:pt x="772627" y="1471328"/>
                  </a:lnTo>
                  <a:lnTo>
                    <a:pt x="786049" y="1427734"/>
                  </a:lnTo>
                  <a:lnTo>
                    <a:pt x="801354" y="1385000"/>
                  </a:lnTo>
                  <a:lnTo>
                    <a:pt x="818493" y="1343175"/>
                  </a:lnTo>
                  <a:lnTo>
                    <a:pt x="837418" y="1302307"/>
                  </a:lnTo>
                  <a:lnTo>
                    <a:pt x="858079" y="1262446"/>
                  </a:lnTo>
                  <a:lnTo>
                    <a:pt x="880428" y="1223640"/>
                  </a:lnTo>
                  <a:lnTo>
                    <a:pt x="904416" y="1185937"/>
                  </a:lnTo>
                  <a:lnTo>
                    <a:pt x="929995" y="1149387"/>
                  </a:lnTo>
                  <a:lnTo>
                    <a:pt x="957115" y="1114037"/>
                  </a:lnTo>
                  <a:lnTo>
                    <a:pt x="985729" y="1079938"/>
                  </a:lnTo>
                  <a:lnTo>
                    <a:pt x="1015787" y="1047136"/>
                  </a:lnTo>
                  <a:lnTo>
                    <a:pt x="1047241" y="1015682"/>
                  </a:lnTo>
                  <a:lnTo>
                    <a:pt x="1080042" y="985624"/>
                  </a:lnTo>
                  <a:lnTo>
                    <a:pt x="1114141" y="957010"/>
                  </a:lnTo>
                  <a:lnTo>
                    <a:pt x="1149490" y="929889"/>
                  </a:lnTo>
                  <a:lnTo>
                    <a:pt x="1186040" y="904310"/>
                  </a:lnTo>
                  <a:lnTo>
                    <a:pt x="1223742" y="880322"/>
                  </a:lnTo>
                  <a:lnTo>
                    <a:pt x="1262548" y="857973"/>
                  </a:lnTo>
                  <a:lnTo>
                    <a:pt x="1302409" y="837312"/>
                  </a:lnTo>
                  <a:lnTo>
                    <a:pt x="1343276" y="818388"/>
                  </a:lnTo>
                  <a:lnTo>
                    <a:pt x="1385100" y="801248"/>
                  </a:lnTo>
                  <a:lnTo>
                    <a:pt x="1427834" y="785943"/>
                  </a:lnTo>
                  <a:lnTo>
                    <a:pt x="1471427" y="772521"/>
                  </a:lnTo>
                  <a:lnTo>
                    <a:pt x="1515832" y="761030"/>
                  </a:lnTo>
                  <a:lnTo>
                    <a:pt x="1561000" y="751519"/>
                  </a:lnTo>
                  <a:lnTo>
                    <a:pt x="1606882" y="744037"/>
                  </a:lnTo>
                  <a:lnTo>
                    <a:pt x="1653429" y="738632"/>
                  </a:lnTo>
                  <a:lnTo>
                    <a:pt x="1700592" y="735354"/>
                  </a:lnTo>
                  <a:lnTo>
                    <a:pt x="1748324" y="734250"/>
                  </a:lnTo>
                  <a:lnTo>
                    <a:pt x="1748324" y="0"/>
                  </a:lnTo>
                  <a:close/>
                </a:path>
              </a:pathLst>
            </a:custGeom>
            <a:solidFill>
              <a:srgbClr val="00BEF1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347670" y="2232455"/>
              <a:ext cx="1748789" cy="3491229"/>
            </a:xfrm>
            <a:custGeom>
              <a:avLst/>
              <a:gdLst/>
              <a:ahLst/>
              <a:cxnLst/>
              <a:rect l="l" t="t" r="r" b="b"/>
              <a:pathLst>
                <a:path w="1748789" h="3491229">
                  <a:moveTo>
                    <a:pt x="1605690" y="3490645"/>
                  </a:moveTo>
                  <a:lnTo>
                    <a:pt x="1557783" y="3486072"/>
                  </a:lnTo>
                  <a:lnTo>
                    <a:pt x="1510300" y="3480241"/>
                  </a:lnTo>
                  <a:lnTo>
                    <a:pt x="1463259" y="3473171"/>
                  </a:lnTo>
                  <a:lnTo>
                    <a:pt x="1416673" y="3464879"/>
                  </a:lnTo>
                  <a:lnTo>
                    <a:pt x="1370558" y="3455384"/>
                  </a:lnTo>
                  <a:lnTo>
                    <a:pt x="1324930" y="3444703"/>
                  </a:lnTo>
                  <a:lnTo>
                    <a:pt x="1279803" y="3432855"/>
                  </a:lnTo>
                  <a:lnTo>
                    <a:pt x="1235193" y="3419857"/>
                  </a:lnTo>
                  <a:lnTo>
                    <a:pt x="1191115" y="3405728"/>
                  </a:lnTo>
                  <a:lnTo>
                    <a:pt x="1147585" y="3390485"/>
                  </a:lnTo>
                  <a:lnTo>
                    <a:pt x="1104617" y="3374147"/>
                  </a:lnTo>
                  <a:lnTo>
                    <a:pt x="1062227" y="3356731"/>
                  </a:lnTo>
                  <a:lnTo>
                    <a:pt x="1020430" y="3338255"/>
                  </a:lnTo>
                  <a:lnTo>
                    <a:pt x="979241" y="3318737"/>
                  </a:lnTo>
                  <a:lnTo>
                    <a:pt x="938676" y="3298196"/>
                  </a:lnTo>
                  <a:lnTo>
                    <a:pt x="898750" y="3276649"/>
                  </a:lnTo>
                  <a:lnTo>
                    <a:pt x="859478" y="3254114"/>
                  </a:lnTo>
                  <a:lnTo>
                    <a:pt x="820875" y="3230609"/>
                  </a:lnTo>
                  <a:lnTo>
                    <a:pt x="782957" y="3206153"/>
                  </a:lnTo>
                  <a:lnTo>
                    <a:pt x="745739" y="3180762"/>
                  </a:lnTo>
                  <a:lnTo>
                    <a:pt x="709235" y="3154455"/>
                  </a:lnTo>
                  <a:lnTo>
                    <a:pt x="673462" y="3127251"/>
                  </a:lnTo>
                  <a:lnTo>
                    <a:pt x="638435" y="3099166"/>
                  </a:lnTo>
                  <a:lnTo>
                    <a:pt x="604168" y="3070220"/>
                  </a:lnTo>
                  <a:lnTo>
                    <a:pt x="570678" y="3040429"/>
                  </a:lnTo>
                  <a:lnTo>
                    <a:pt x="537979" y="3009812"/>
                  </a:lnTo>
                  <a:lnTo>
                    <a:pt x="506086" y="2978387"/>
                  </a:lnTo>
                  <a:lnTo>
                    <a:pt x="475015" y="2946172"/>
                  </a:lnTo>
                  <a:lnTo>
                    <a:pt x="444782" y="2913185"/>
                  </a:lnTo>
                  <a:lnTo>
                    <a:pt x="415400" y="2879444"/>
                  </a:lnTo>
                  <a:lnTo>
                    <a:pt x="386887" y="2844966"/>
                  </a:lnTo>
                  <a:lnTo>
                    <a:pt x="359256" y="2809770"/>
                  </a:lnTo>
                  <a:lnTo>
                    <a:pt x="332523" y="2773873"/>
                  </a:lnTo>
                  <a:lnTo>
                    <a:pt x="306703" y="2737294"/>
                  </a:lnTo>
                  <a:lnTo>
                    <a:pt x="281812" y="2700051"/>
                  </a:lnTo>
                  <a:lnTo>
                    <a:pt x="257865" y="2662161"/>
                  </a:lnTo>
                  <a:lnTo>
                    <a:pt x="234877" y="2623643"/>
                  </a:lnTo>
                  <a:lnTo>
                    <a:pt x="212863" y="2584515"/>
                  </a:lnTo>
                  <a:lnTo>
                    <a:pt x="191838" y="2544794"/>
                  </a:lnTo>
                  <a:lnTo>
                    <a:pt x="171819" y="2504498"/>
                  </a:lnTo>
                  <a:lnTo>
                    <a:pt x="152820" y="2463646"/>
                  </a:lnTo>
                  <a:lnTo>
                    <a:pt x="134855" y="2422255"/>
                  </a:lnTo>
                  <a:lnTo>
                    <a:pt x="117942" y="2380343"/>
                  </a:lnTo>
                  <a:lnTo>
                    <a:pt x="102094" y="2337929"/>
                  </a:lnTo>
                  <a:lnTo>
                    <a:pt x="87327" y="2295030"/>
                  </a:lnTo>
                  <a:lnTo>
                    <a:pt x="73657" y="2251664"/>
                  </a:lnTo>
                  <a:lnTo>
                    <a:pt x="61098" y="2207850"/>
                  </a:lnTo>
                  <a:lnTo>
                    <a:pt x="49666" y="2163604"/>
                  </a:lnTo>
                  <a:lnTo>
                    <a:pt x="39376" y="2118946"/>
                  </a:lnTo>
                  <a:lnTo>
                    <a:pt x="30243" y="2073893"/>
                  </a:lnTo>
                  <a:lnTo>
                    <a:pt x="22283" y="2028463"/>
                  </a:lnTo>
                  <a:lnTo>
                    <a:pt x="15511" y="1982674"/>
                  </a:lnTo>
                  <a:lnTo>
                    <a:pt x="9941" y="1936544"/>
                  </a:lnTo>
                  <a:lnTo>
                    <a:pt x="5590" y="1890091"/>
                  </a:lnTo>
                  <a:lnTo>
                    <a:pt x="2473" y="1843333"/>
                  </a:lnTo>
                  <a:lnTo>
                    <a:pt x="604" y="1796288"/>
                  </a:lnTo>
                  <a:lnTo>
                    <a:pt x="0" y="1748974"/>
                  </a:lnTo>
                  <a:lnTo>
                    <a:pt x="674" y="1701409"/>
                  </a:lnTo>
                  <a:lnTo>
                    <a:pt x="2643" y="1653611"/>
                  </a:lnTo>
                  <a:lnTo>
                    <a:pt x="5922" y="1605597"/>
                  </a:lnTo>
                  <a:lnTo>
                    <a:pt x="10552" y="1557200"/>
                  </a:lnTo>
                  <a:lnTo>
                    <a:pt x="16471" y="1509220"/>
                  </a:lnTo>
                  <a:lnTo>
                    <a:pt x="23663" y="1461672"/>
                  </a:lnTo>
                  <a:lnTo>
                    <a:pt x="32108" y="1414574"/>
                  </a:lnTo>
                  <a:lnTo>
                    <a:pt x="41788" y="1367942"/>
                  </a:lnTo>
                  <a:lnTo>
                    <a:pt x="52685" y="1321794"/>
                  </a:lnTo>
                  <a:lnTo>
                    <a:pt x="64782" y="1276145"/>
                  </a:lnTo>
                  <a:lnTo>
                    <a:pt x="78059" y="1231012"/>
                  </a:lnTo>
                  <a:lnTo>
                    <a:pt x="92499" y="1186414"/>
                  </a:lnTo>
                  <a:lnTo>
                    <a:pt x="108084" y="1142365"/>
                  </a:lnTo>
                  <a:lnTo>
                    <a:pt x="124796" y="1098882"/>
                  </a:lnTo>
                  <a:lnTo>
                    <a:pt x="142615" y="1055983"/>
                  </a:lnTo>
                  <a:lnTo>
                    <a:pt x="161525" y="1013685"/>
                  </a:lnTo>
                  <a:lnTo>
                    <a:pt x="181507" y="972003"/>
                  </a:lnTo>
                  <a:lnTo>
                    <a:pt x="202542" y="930955"/>
                  </a:lnTo>
                  <a:lnTo>
                    <a:pt x="224614" y="890557"/>
                  </a:lnTo>
                  <a:lnTo>
                    <a:pt x="247703" y="850827"/>
                  </a:lnTo>
                  <a:lnTo>
                    <a:pt x="271791" y="811780"/>
                  </a:lnTo>
                  <a:lnTo>
                    <a:pt x="296860" y="773434"/>
                  </a:lnTo>
                  <a:lnTo>
                    <a:pt x="322893" y="735805"/>
                  </a:lnTo>
                  <a:lnTo>
                    <a:pt x="349871" y="698910"/>
                  </a:lnTo>
                  <a:lnTo>
                    <a:pt x="377775" y="662766"/>
                  </a:lnTo>
                  <a:lnTo>
                    <a:pt x="406588" y="627389"/>
                  </a:lnTo>
                  <a:lnTo>
                    <a:pt x="436291" y="592797"/>
                  </a:lnTo>
                  <a:lnTo>
                    <a:pt x="466867" y="559005"/>
                  </a:lnTo>
                  <a:lnTo>
                    <a:pt x="498296" y="526031"/>
                  </a:lnTo>
                  <a:lnTo>
                    <a:pt x="530562" y="493892"/>
                  </a:lnTo>
                  <a:lnTo>
                    <a:pt x="563646" y="462603"/>
                  </a:lnTo>
                  <a:lnTo>
                    <a:pt x="597529" y="432183"/>
                  </a:lnTo>
                  <a:lnTo>
                    <a:pt x="632194" y="402647"/>
                  </a:lnTo>
                  <a:lnTo>
                    <a:pt x="667622" y="374012"/>
                  </a:lnTo>
                  <a:lnTo>
                    <a:pt x="703796" y="346296"/>
                  </a:lnTo>
                  <a:lnTo>
                    <a:pt x="740696" y="319514"/>
                  </a:lnTo>
                  <a:lnTo>
                    <a:pt x="778306" y="293683"/>
                  </a:lnTo>
                  <a:lnTo>
                    <a:pt x="816606" y="268821"/>
                  </a:lnTo>
                  <a:lnTo>
                    <a:pt x="855579" y="244944"/>
                  </a:lnTo>
                  <a:lnTo>
                    <a:pt x="895206" y="222068"/>
                  </a:lnTo>
                  <a:lnTo>
                    <a:pt x="935469" y="200211"/>
                  </a:lnTo>
                  <a:lnTo>
                    <a:pt x="976351" y="179389"/>
                  </a:lnTo>
                  <a:lnTo>
                    <a:pt x="1017833" y="159619"/>
                  </a:lnTo>
                  <a:lnTo>
                    <a:pt x="1059896" y="140917"/>
                  </a:lnTo>
                  <a:lnTo>
                    <a:pt x="1102524" y="123301"/>
                  </a:lnTo>
                  <a:lnTo>
                    <a:pt x="1145696" y="106787"/>
                  </a:lnTo>
                  <a:lnTo>
                    <a:pt x="1189396" y="91391"/>
                  </a:lnTo>
                  <a:lnTo>
                    <a:pt x="1233606" y="77131"/>
                  </a:lnTo>
                  <a:lnTo>
                    <a:pt x="1278306" y="64024"/>
                  </a:lnTo>
                  <a:lnTo>
                    <a:pt x="1323479" y="52085"/>
                  </a:lnTo>
                  <a:lnTo>
                    <a:pt x="1369107" y="41332"/>
                  </a:lnTo>
                  <a:lnTo>
                    <a:pt x="1415172" y="31781"/>
                  </a:lnTo>
                  <a:lnTo>
                    <a:pt x="1461655" y="23450"/>
                  </a:lnTo>
                  <a:lnTo>
                    <a:pt x="1508538" y="16354"/>
                  </a:lnTo>
                  <a:lnTo>
                    <a:pt x="1555804" y="10511"/>
                  </a:lnTo>
                  <a:lnTo>
                    <a:pt x="1603433" y="5937"/>
                  </a:lnTo>
                  <a:lnTo>
                    <a:pt x="1651409" y="2650"/>
                  </a:lnTo>
                  <a:lnTo>
                    <a:pt x="1699712" y="665"/>
                  </a:lnTo>
                  <a:lnTo>
                    <a:pt x="1748324" y="0"/>
                  </a:lnTo>
                  <a:lnTo>
                    <a:pt x="1748324" y="734250"/>
                  </a:lnTo>
                  <a:lnTo>
                    <a:pt x="1700592" y="735354"/>
                  </a:lnTo>
                  <a:lnTo>
                    <a:pt x="1653429" y="738632"/>
                  </a:lnTo>
                  <a:lnTo>
                    <a:pt x="1606882" y="744037"/>
                  </a:lnTo>
                  <a:lnTo>
                    <a:pt x="1561000" y="751519"/>
                  </a:lnTo>
                  <a:lnTo>
                    <a:pt x="1515832" y="761030"/>
                  </a:lnTo>
                  <a:lnTo>
                    <a:pt x="1471427" y="772521"/>
                  </a:lnTo>
                  <a:lnTo>
                    <a:pt x="1427834" y="785943"/>
                  </a:lnTo>
                  <a:lnTo>
                    <a:pt x="1385100" y="801248"/>
                  </a:lnTo>
                  <a:lnTo>
                    <a:pt x="1343276" y="818388"/>
                  </a:lnTo>
                  <a:lnTo>
                    <a:pt x="1302409" y="837312"/>
                  </a:lnTo>
                  <a:lnTo>
                    <a:pt x="1262548" y="857973"/>
                  </a:lnTo>
                  <a:lnTo>
                    <a:pt x="1223742" y="880322"/>
                  </a:lnTo>
                  <a:lnTo>
                    <a:pt x="1186040" y="904310"/>
                  </a:lnTo>
                  <a:lnTo>
                    <a:pt x="1149490" y="929889"/>
                  </a:lnTo>
                  <a:lnTo>
                    <a:pt x="1114141" y="957010"/>
                  </a:lnTo>
                  <a:lnTo>
                    <a:pt x="1080042" y="985624"/>
                  </a:lnTo>
                  <a:lnTo>
                    <a:pt x="1047241" y="1015682"/>
                  </a:lnTo>
                  <a:lnTo>
                    <a:pt x="1015787" y="1047136"/>
                  </a:lnTo>
                  <a:lnTo>
                    <a:pt x="985729" y="1079938"/>
                  </a:lnTo>
                  <a:lnTo>
                    <a:pt x="957115" y="1114037"/>
                  </a:lnTo>
                  <a:lnTo>
                    <a:pt x="929995" y="1149387"/>
                  </a:lnTo>
                  <a:lnTo>
                    <a:pt x="904416" y="1185937"/>
                  </a:lnTo>
                  <a:lnTo>
                    <a:pt x="880428" y="1223640"/>
                  </a:lnTo>
                  <a:lnTo>
                    <a:pt x="858079" y="1262446"/>
                  </a:lnTo>
                  <a:lnTo>
                    <a:pt x="837418" y="1302307"/>
                  </a:lnTo>
                  <a:lnTo>
                    <a:pt x="818493" y="1343175"/>
                  </a:lnTo>
                  <a:lnTo>
                    <a:pt x="801354" y="1385000"/>
                  </a:lnTo>
                  <a:lnTo>
                    <a:pt x="786049" y="1427734"/>
                  </a:lnTo>
                  <a:lnTo>
                    <a:pt x="772627" y="1471328"/>
                  </a:lnTo>
                  <a:lnTo>
                    <a:pt x="761136" y="1515734"/>
                  </a:lnTo>
                  <a:lnTo>
                    <a:pt x="751625" y="1560903"/>
                  </a:lnTo>
                  <a:lnTo>
                    <a:pt x="744143" y="1606785"/>
                  </a:lnTo>
                  <a:lnTo>
                    <a:pt x="738738" y="1653333"/>
                  </a:lnTo>
                  <a:lnTo>
                    <a:pt x="735460" y="1700498"/>
                  </a:lnTo>
                  <a:lnTo>
                    <a:pt x="734356" y="1748231"/>
                  </a:lnTo>
                  <a:lnTo>
                    <a:pt x="735464" y="1795972"/>
                  </a:lnTo>
                  <a:lnTo>
                    <a:pt x="738757" y="1843175"/>
                  </a:lnTo>
                  <a:lnTo>
                    <a:pt x="744186" y="1889789"/>
                  </a:lnTo>
                  <a:lnTo>
                    <a:pt x="751705" y="1935762"/>
                  </a:lnTo>
                  <a:lnTo>
                    <a:pt x="761266" y="1981042"/>
                  </a:lnTo>
                  <a:lnTo>
                    <a:pt x="772822" y="2025578"/>
                  </a:lnTo>
                  <a:lnTo>
                    <a:pt x="786326" y="2069319"/>
                  </a:lnTo>
                  <a:lnTo>
                    <a:pt x="801729" y="2112213"/>
                  </a:lnTo>
                  <a:lnTo>
                    <a:pt x="818985" y="2154209"/>
                  </a:lnTo>
                  <a:lnTo>
                    <a:pt x="838046" y="2195255"/>
                  </a:lnTo>
                  <a:lnTo>
                    <a:pt x="858864" y="2235300"/>
                  </a:lnTo>
                  <a:lnTo>
                    <a:pt x="881393" y="2274292"/>
                  </a:lnTo>
                  <a:lnTo>
                    <a:pt x="905585" y="2312180"/>
                  </a:lnTo>
                  <a:lnTo>
                    <a:pt x="931392" y="2348912"/>
                  </a:lnTo>
                  <a:lnTo>
                    <a:pt x="958767" y="2384438"/>
                  </a:lnTo>
                  <a:lnTo>
                    <a:pt x="987663" y="2418704"/>
                  </a:lnTo>
                  <a:lnTo>
                    <a:pt x="1018031" y="2451661"/>
                  </a:lnTo>
                  <a:lnTo>
                    <a:pt x="1049826" y="2483257"/>
                  </a:lnTo>
                  <a:lnTo>
                    <a:pt x="1082999" y="2513440"/>
                  </a:lnTo>
                  <a:lnTo>
                    <a:pt x="1117503" y="2542158"/>
                  </a:lnTo>
                  <a:lnTo>
                    <a:pt x="1153291" y="2569361"/>
                  </a:lnTo>
                  <a:lnTo>
                    <a:pt x="1190314" y="2594996"/>
                  </a:lnTo>
                  <a:lnTo>
                    <a:pt x="1228527" y="2619013"/>
                  </a:lnTo>
                  <a:lnTo>
                    <a:pt x="1267880" y="2641360"/>
                  </a:lnTo>
                  <a:lnTo>
                    <a:pt x="1308328" y="2661985"/>
                  </a:lnTo>
                  <a:lnTo>
                    <a:pt x="1349822" y="2680837"/>
                  </a:lnTo>
                  <a:lnTo>
                    <a:pt x="1392314" y="2697864"/>
                  </a:lnTo>
                  <a:lnTo>
                    <a:pt x="1435759" y="2713016"/>
                  </a:lnTo>
                  <a:lnTo>
                    <a:pt x="1480108" y="2726240"/>
                  </a:lnTo>
                  <a:lnTo>
                    <a:pt x="1525313" y="2737485"/>
                  </a:lnTo>
                  <a:lnTo>
                    <a:pt x="1571328" y="2746700"/>
                  </a:lnTo>
                  <a:lnTo>
                    <a:pt x="1618105" y="2753833"/>
                  </a:lnTo>
                  <a:lnTo>
                    <a:pt x="1665596" y="2758833"/>
                  </a:lnTo>
                  <a:lnTo>
                    <a:pt x="1605690" y="3490645"/>
                  </a:lnTo>
                  <a:close/>
                </a:path>
              </a:pathLst>
            </a:custGeom>
            <a:ln w="190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4" name="object 14" descr=""/>
          <p:cNvSpPr txBox="1"/>
          <p:nvPr/>
        </p:nvSpPr>
        <p:spPr>
          <a:xfrm>
            <a:off x="7121498" y="3861882"/>
            <a:ext cx="710565" cy="34036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66370" marR="5080" indent="-154305">
              <a:lnSpc>
                <a:spcPts val="1210"/>
              </a:lnSpc>
              <a:spcBef>
                <a:spcPts val="185"/>
              </a:spcBef>
            </a:pPr>
            <a:r>
              <a:rPr dirty="0" u="sng" sz="1050" spc="-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Traditional</a:t>
            </a:r>
            <a:r>
              <a:rPr dirty="0" u="none" sz="1050" spc="-10" b="1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u="none" sz="1050" spc="-20" b="1">
                <a:solidFill>
                  <a:srgbClr val="FFFFFF"/>
                </a:solidFill>
                <a:latin typeface="Arial"/>
                <a:cs typeface="Arial"/>
              </a:rPr>
              <a:t>51.3%</a:t>
            </a:r>
            <a:endParaRPr sz="1050">
              <a:latin typeface="Arial"/>
              <a:cs typeface="Arial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4469822" y="3727197"/>
            <a:ext cx="491490" cy="38354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29209" marR="5080" indent="-17145">
              <a:lnSpc>
                <a:spcPts val="1380"/>
              </a:lnSpc>
              <a:spcBef>
                <a:spcPts val="195"/>
              </a:spcBef>
            </a:pPr>
            <a:r>
              <a:rPr dirty="0" u="sng" sz="1200" spc="-10" b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</a:rPr>
              <a:t>Digital</a:t>
            </a:r>
            <a:r>
              <a:rPr dirty="0" u="none" sz="1200" spc="-10" b="1">
                <a:solidFill>
                  <a:srgbClr val="FFFFFF"/>
                </a:solidFill>
                <a:latin typeface="Arial"/>
                <a:cs typeface="Arial"/>
              </a:rPr>
              <a:t> 48.7%</a:t>
            </a:r>
            <a:endParaRPr sz="120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5277490" y="3336922"/>
            <a:ext cx="1647825" cy="14001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2024</a:t>
            </a:r>
            <a:r>
              <a:rPr dirty="0" sz="1800" spc="-6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U.S.</a:t>
            </a:r>
            <a:r>
              <a:rPr dirty="0" sz="1800" spc="-7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1B1363"/>
                </a:solidFill>
                <a:latin typeface="Arial"/>
                <a:cs typeface="Arial"/>
              </a:rPr>
              <a:t>Local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Ad</a:t>
            </a:r>
            <a:r>
              <a:rPr dirty="0" sz="1800" spc="7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1B1363"/>
                </a:solidFill>
                <a:latin typeface="Arial"/>
                <a:cs typeface="Arial"/>
              </a:rPr>
              <a:t>Revenue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5"/>
              </a:spcBef>
            </a:pPr>
            <a:r>
              <a:rPr dirty="0" sz="2800" spc="-10" b="1">
                <a:solidFill>
                  <a:srgbClr val="1B1363"/>
                </a:solidFill>
                <a:latin typeface="Arial"/>
                <a:cs typeface="Arial"/>
              </a:rPr>
              <a:t>$172B</a:t>
            </a:r>
            <a:endParaRPr sz="2800">
              <a:latin typeface="Arial"/>
              <a:cs typeface="Arial"/>
            </a:endParaRPr>
          </a:p>
          <a:p>
            <a:pPr algn="ctr" marL="635">
              <a:lnSpc>
                <a:spcPct val="100000"/>
              </a:lnSpc>
              <a:spcBef>
                <a:spcPts val="259"/>
              </a:spcBef>
            </a:pPr>
            <a:r>
              <a:rPr dirty="0" sz="2400" b="1">
                <a:solidFill>
                  <a:srgbClr val="4EBDA3"/>
                </a:solidFill>
                <a:latin typeface="Arial"/>
                <a:cs typeface="Arial"/>
              </a:rPr>
              <a:t>↑</a:t>
            </a:r>
            <a:r>
              <a:rPr dirty="0" sz="1800" b="1">
                <a:solidFill>
                  <a:srgbClr val="4EBDA3"/>
                </a:solidFill>
                <a:latin typeface="Arial"/>
                <a:cs typeface="Arial"/>
              </a:rPr>
              <a:t>+9.3%</a:t>
            </a:r>
            <a:r>
              <a:rPr dirty="0" sz="1800" spc="-70" b="1">
                <a:solidFill>
                  <a:srgbClr val="4EBDA3"/>
                </a:solidFill>
                <a:latin typeface="Arial"/>
                <a:cs typeface="Arial"/>
              </a:rPr>
              <a:t> </a:t>
            </a:r>
            <a:r>
              <a:rPr dirty="0" sz="1800" spc="-25" b="1">
                <a:solidFill>
                  <a:srgbClr val="4EBDA3"/>
                </a:solidFill>
                <a:latin typeface="Arial"/>
                <a:cs typeface="Arial"/>
              </a:rPr>
              <a:t>YoY</a:t>
            </a:r>
            <a:endParaRPr sz="1800">
              <a:latin typeface="Arial"/>
              <a:cs typeface="Arial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8099297" y="2577845"/>
            <a:ext cx="3400425" cy="2554605"/>
          </a:xfrm>
          <a:prstGeom prst="rect">
            <a:avLst/>
          </a:prstGeom>
          <a:solidFill>
            <a:srgbClr val="FFFFFF"/>
          </a:solidFill>
          <a:ln w="19050">
            <a:solidFill>
              <a:srgbClr val="EC3B8D"/>
            </a:solidFill>
          </a:ln>
        </p:spPr>
        <p:txBody>
          <a:bodyPr wrap="square" lIns="0" tIns="37465" rIns="0" bIns="0" rtlCol="0" vert="horz">
            <a:spAutoFit/>
          </a:bodyPr>
          <a:lstStyle/>
          <a:p>
            <a:pPr algn="ctr">
              <a:lnSpc>
                <a:spcPts val="2380"/>
              </a:lnSpc>
              <a:spcBef>
                <a:spcPts val="295"/>
              </a:spcBef>
            </a:pPr>
            <a:r>
              <a:rPr dirty="0" sz="2000" spc="-10" b="1">
                <a:solidFill>
                  <a:srgbClr val="EC3B8D"/>
                </a:solidFill>
                <a:latin typeface="Arial"/>
                <a:cs typeface="Arial"/>
              </a:rPr>
              <a:t>Traditional</a:t>
            </a:r>
            <a:r>
              <a:rPr dirty="0" sz="2000" spc="-5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EC3B8D"/>
                </a:solidFill>
                <a:latin typeface="Arial"/>
                <a:cs typeface="Arial"/>
              </a:rPr>
              <a:t>Media</a:t>
            </a:r>
            <a:r>
              <a:rPr dirty="0" sz="2000" spc="-5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EC3B8D"/>
                </a:solidFill>
                <a:latin typeface="Arial"/>
                <a:cs typeface="Arial"/>
              </a:rPr>
              <a:t>Revenue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ts val="3820"/>
              </a:lnSpc>
            </a:pPr>
            <a:r>
              <a:rPr dirty="0" sz="3200" b="1">
                <a:solidFill>
                  <a:srgbClr val="EC3B8D"/>
                </a:solidFill>
                <a:latin typeface="Arial"/>
                <a:cs typeface="Arial"/>
              </a:rPr>
              <a:t>$88</a:t>
            </a:r>
            <a:r>
              <a:rPr dirty="0" sz="3200" spc="-3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3200" spc="-10" b="1">
                <a:solidFill>
                  <a:srgbClr val="EC3B8D"/>
                </a:solidFill>
                <a:latin typeface="Arial"/>
                <a:cs typeface="Arial"/>
              </a:rPr>
              <a:t>Billion</a:t>
            </a:r>
            <a:endParaRPr sz="32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45"/>
              </a:spcBef>
            </a:pP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Traditional</a:t>
            </a:r>
            <a:r>
              <a:rPr dirty="0" sz="1200" spc="-7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EC3B8D"/>
                </a:solidFill>
                <a:latin typeface="Arial"/>
                <a:cs typeface="Arial"/>
              </a:rPr>
              <a:t>Media: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 spc="-20">
                <a:solidFill>
                  <a:srgbClr val="EC3B8D"/>
                </a:solidFill>
                <a:latin typeface="Arial"/>
                <a:cs typeface="Arial"/>
              </a:rPr>
              <a:t>Cable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 spc="-50">
                <a:solidFill>
                  <a:srgbClr val="EC3B8D"/>
                </a:solidFill>
                <a:latin typeface="Arial"/>
                <a:cs typeface="Arial"/>
              </a:rPr>
              <a:t>TV</a:t>
            </a:r>
            <a:r>
              <a:rPr dirty="0" sz="1200" spc="-5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EC3B8D"/>
                </a:solidFill>
                <a:latin typeface="Arial"/>
                <a:cs typeface="Arial"/>
              </a:rPr>
              <a:t>OTA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Radio</a:t>
            </a:r>
            <a:r>
              <a:rPr dirty="0" sz="1200" spc="-1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EC3B8D"/>
                </a:solidFill>
                <a:latin typeface="Arial"/>
                <a:cs typeface="Arial"/>
              </a:rPr>
              <a:t>OTA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Direct</a:t>
            </a:r>
            <a:r>
              <a:rPr dirty="0" sz="1200" spc="3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EC3B8D"/>
                </a:solidFill>
                <a:latin typeface="Arial"/>
                <a:cs typeface="Arial"/>
              </a:rPr>
              <a:t>Mail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Newspaper</a:t>
            </a:r>
            <a:r>
              <a:rPr dirty="0" sz="1200" spc="8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EC3B8D"/>
                </a:solidFill>
                <a:latin typeface="Arial"/>
                <a:cs typeface="Arial"/>
              </a:rPr>
              <a:t>Print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Magazine</a:t>
            </a:r>
            <a:r>
              <a:rPr dirty="0" sz="1200" spc="2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EC3B8D"/>
                </a:solidFill>
                <a:latin typeface="Arial"/>
                <a:cs typeface="Arial"/>
              </a:rPr>
              <a:t>Print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Directories</a:t>
            </a:r>
            <a:r>
              <a:rPr dirty="0" sz="1200" spc="-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EC3B8D"/>
                </a:solidFill>
                <a:latin typeface="Arial"/>
                <a:cs typeface="Arial"/>
              </a:rPr>
              <a:t>Print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Out</a:t>
            </a:r>
            <a:r>
              <a:rPr dirty="0" sz="1200" spc="-1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of</a:t>
            </a:r>
            <a:r>
              <a:rPr dirty="0" sz="1200" spc="-20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EC3B8D"/>
                </a:solidFill>
                <a:latin typeface="Arial"/>
                <a:cs typeface="Arial"/>
              </a:rPr>
              <a:t>Home</a:t>
            </a:r>
            <a:r>
              <a:rPr dirty="0" sz="1200" spc="-15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EC3B8D"/>
                </a:solidFill>
                <a:latin typeface="Arial"/>
                <a:cs typeface="Arial"/>
              </a:rPr>
              <a:t>(OOH)</a:t>
            </a:r>
            <a:endParaRPr sz="1200">
              <a:latin typeface="Arial"/>
              <a:cs typeface="Arial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94181" y="2484882"/>
            <a:ext cx="3400425" cy="2740660"/>
          </a:xfrm>
          <a:prstGeom prst="rect">
            <a:avLst/>
          </a:prstGeom>
          <a:solidFill>
            <a:srgbClr val="FFFFFF"/>
          </a:solidFill>
          <a:ln w="19050">
            <a:solidFill>
              <a:srgbClr val="00BEF1"/>
            </a:solidFill>
          </a:ln>
        </p:spPr>
        <p:txBody>
          <a:bodyPr wrap="square" lIns="0" tIns="38100" rIns="0" bIns="0" rtlCol="0" vert="horz">
            <a:spAutoFit/>
          </a:bodyPr>
          <a:lstStyle/>
          <a:p>
            <a:pPr algn="ctr">
              <a:lnSpc>
                <a:spcPts val="2380"/>
              </a:lnSpc>
              <a:spcBef>
                <a:spcPts val="300"/>
              </a:spcBef>
            </a:pPr>
            <a:r>
              <a:rPr dirty="0" sz="2000" b="1">
                <a:solidFill>
                  <a:srgbClr val="00BEF1"/>
                </a:solidFill>
                <a:latin typeface="Arial"/>
                <a:cs typeface="Arial"/>
              </a:rPr>
              <a:t>Digital</a:t>
            </a:r>
            <a:r>
              <a:rPr dirty="0" sz="2000" spc="-55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2000" b="1">
                <a:solidFill>
                  <a:srgbClr val="00BEF1"/>
                </a:solidFill>
                <a:latin typeface="Arial"/>
                <a:cs typeface="Arial"/>
              </a:rPr>
              <a:t>Media</a:t>
            </a:r>
            <a:r>
              <a:rPr dirty="0" sz="2000" spc="-40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2000" spc="-10" b="1">
                <a:solidFill>
                  <a:srgbClr val="00BEF1"/>
                </a:solidFill>
                <a:latin typeface="Arial"/>
                <a:cs typeface="Arial"/>
              </a:rPr>
              <a:t>Revenue</a:t>
            </a:r>
            <a:endParaRPr sz="2000">
              <a:latin typeface="Arial"/>
              <a:cs typeface="Arial"/>
            </a:endParaRPr>
          </a:p>
          <a:p>
            <a:pPr algn="ctr">
              <a:lnSpc>
                <a:spcPts val="3820"/>
              </a:lnSpc>
            </a:pPr>
            <a:r>
              <a:rPr dirty="0" sz="3200" b="1">
                <a:solidFill>
                  <a:srgbClr val="00BEF1"/>
                </a:solidFill>
                <a:latin typeface="Arial"/>
                <a:cs typeface="Arial"/>
              </a:rPr>
              <a:t>$84</a:t>
            </a:r>
            <a:r>
              <a:rPr dirty="0" sz="3200" spc="-30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3200" spc="-10" b="1">
                <a:solidFill>
                  <a:srgbClr val="00BEF1"/>
                </a:solidFill>
                <a:latin typeface="Arial"/>
                <a:cs typeface="Arial"/>
              </a:rPr>
              <a:t>Billion</a:t>
            </a:r>
            <a:endParaRPr sz="3200">
              <a:latin typeface="Arial"/>
              <a:cs typeface="Arial"/>
            </a:endParaRPr>
          </a:p>
          <a:p>
            <a:pPr marL="90805">
              <a:lnSpc>
                <a:spcPct val="100000"/>
              </a:lnSpc>
              <a:spcBef>
                <a:spcPts val="45"/>
              </a:spcBef>
            </a:pP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Traditional</a:t>
            </a:r>
            <a:r>
              <a:rPr dirty="0" sz="1200" spc="-75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BEF1"/>
                </a:solidFill>
                <a:latin typeface="Arial"/>
                <a:cs typeface="Arial"/>
              </a:rPr>
              <a:t>Media: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 spc="-35">
                <a:solidFill>
                  <a:srgbClr val="00BEF1"/>
                </a:solidFill>
                <a:latin typeface="Arial"/>
                <a:cs typeface="Arial"/>
              </a:rPr>
              <a:t>OTT</a:t>
            </a:r>
            <a:r>
              <a:rPr dirty="0" sz="1200" spc="-75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/</a:t>
            </a:r>
            <a:r>
              <a:rPr dirty="0" sz="1200" spc="10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25">
                <a:solidFill>
                  <a:srgbClr val="00BEF1"/>
                </a:solidFill>
                <a:latin typeface="Arial"/>
                <a:cs typeface="Arial"/>
              </a:rPr>
              <a:t>CTV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 spc="-45">
                <a:solidFill>
                  <a:srgbClr val="00BEF1"/>
                </a:solidFill>
                <a:latin typeface="Arial"/>
                <a:cs typeface="Arial"/>
              </a:rPr>
              <a:t>TV</a:t>
            </a:r>
            <a:r>
              <a:rPr dirty="0" sz="1200" spc="-55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BEF1"/>
                </a:solidFill>
                <a:latin typeface="Arial"/>
                <a:cs typeface="Arial"/>
              </a:rPr>
              <a:t>Digital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Radio</a:t>
            </a:r>
            <a:r>
              <a:rPr dirty="0" sz="1200" spc="-15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BEF1"/>
                </a:solidFill>
                <a:latin typeface="Arial"/>
                <a:cs typeface="Arial"/>
              </a:rPr>
              <a:t>Digital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PC</a:t>
            </a:r>
            <a:r>
              <a:rPr dirty="0" sz="1200" spc="-50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or</a:t>
            </a:r>
            <a:r>
              <a:rPr dirty="0" sz="1200" spc="-35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BEF1"/>
                </a:solidFill>
                <a:latin typeface="Arial"/>
                <a:cs typeface="Arial"/>
              </a:rPr>
              <a:t>Laptop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Mobile</a:t>
            </a:r>
            <a:r>
              <a:rPr dirty="0" sz="1200" spc="35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(smartphone,</a:t>
            </a:r>
            <a:r>
              <a:rPr dirty="0" sz="1200" spc="20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BEF1"/>
                </a:solidFill>
                <a:latin typeface="Arial"/>
                <a:cs typeface="Arial"/>
              </a:rPr>
              <a:t>tablet)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 spc="-10">
                <a:solidFill>
                  <a:srgbClr val="00BEF1"/>
                </a:solidFill>
                <a:latin typeface="Arial"/>
                <a:cs typeface="Arial"/>
              </a:rPr>
              <a:t>Email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Newspaper</a:t>
            </a:r>
            <a:r>
              <a:rPr dirty="0" sz="1200" spc="90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BEF1"/>
                </a:solidFill>
                <a:latin typeface="Arial"/>
                <a:cs typeface="Arial"/>
              </a:rPr>
              <a:t>Digital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Magazine</a:t>
            </a:r>
            <a:r>
              <a:rPr dirty="0" sz="1200" spc="20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BEF1"/>
                </a:solidFill>
                <a:latin typeface="Arial"/>
                <a:cs typeface="Arial"/>
              </a:rPr>
              <a:t>Digital</a:t>
            </a:r>
            <a:endParaRPr sz="1200">
              <a:latin typeface="Arial"/>
              <a:cs typeface="Arial"/>
            </a:endParaRPr>
          </a:p>
          <a:p>
            <a:pPr marL="433705" indent="-342900">
              <a:lnSpc>
                <a:spcPct val="100000"/>
              </a:lnSpc>
              <a:buAutoNum type="arabicPeriod"/>
              <a:tabLst>
                <a:tab pos="433705" algn="l"/>
              </a:tabLst>
            </a:pPr>
            <a:r>
              <a:rPr dirty="0" sz="1200">
                <a:solidFill>
                  <a:srgbClr val="00BEF1"/>
                </a:solidFill>
                <a:latin typeface="Arial"/>
                <a:cs typeface="Arial"/>
              </a:rPr>
              <a:t>Directories</a:t>
            </a:r>
            <a:r>
              <a:rPr dirty="0" sz="1200" spc="-5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00BEF1"/>
                </a:solidFill>
                <a:latin typeface="Arial"/>
                <a:cs typeface="Arial"/>
              </a:rPr>
              <a:t>Digital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9" name="object 19" descr=""/>
          <p:cNvGrpSpPr/>
          <p:nvPr/>
        </p:nvGrpSpPr>
        <p:grpSpPr>
          <a:xfrm>
            <a:off x="-4762" y="6132385"/>
            <a:ext cx="12201525" cy="317500"/>
            <a:chOff x="-4762" y="6132385"/>
            <a:chExt cx="12201525" cy="317500"/>
          </a:xfrm>
        </p:grpSpPr>
        <p:sp>
          <p:nvSpPr>
            <p:cNvPr id="20" name="object 20" descr=""/>
            <p:cNvSpPr/>
            <p:nvPr/>
          </p:nvSpPr>
          <p:spPr>
            <a:xfrm>
              <a:off x="0" y="6137135"/>
              <a:ext cx="12192000" cy="307975"/>
            </a:xfrm>
            <a:custGeom>
              <a:avLst/>
              <a:gdLst/>
              <a:ahLst/>
              <a:cxnLst/>
              <a:rect l="l" t="t" r="r" b="b"/>
              <a:pathLst>
                <a:path w="12192000" h="307975">
                  <a:moveTo>
                    <a:pt x="12192000" y="0"/>
                  </a:moveTo>
                  <a:lnTo>
                    <a:pt x="0" y="0"/>
                  </a:lnTo>
                  <a:lnTo>
                    <a:pt x="0" y="307860"/>
                  </a:lnTo>
                  <a:lnTo>
                    <a:pt x="12192000" y="307860"/>
                  </a:lnTo>
                  <a:lnTo>
                    <a:pt x="12192000" y="0"/>
                  </a:lnTo>
                  <a:close/>
                </a:path>
              </a:pathLst>
            </a:custGeom>
            <a:solidFill>
              <a:srgbClr val="EC3B8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0" y="6137147"/>
              <a:ext cx="12192000" cy="307975"/>
            </a:xfrm>
            <a:custGeom>
              <a:avLst/>
              <a:gdLst/>
              <a:ahLst/>
              <a:cxnLst/>
              <a:rect l="l" t="t" r="r" b="b"/>
              <a:pathLst>
                <a:path w="12192000" h="307975">
                  <a:moveTo>
                    <a:pt x="0" y="0"/>
                  </a:moveTo>
                  <a:lnTo>
                    <a:pt x="12192000" y="0"/>
                  </a:lnTo>
                </a:path>
                <a:path w="12192000" h="307975">
                  <a:moveTo>
                    <a:pt x="12192000" y="307847"/>
                  </a:moveTo>
                  <a:lnTo>
                    <a:pt x="0" y="307847"/>
                  </a:lnTo>
                  <a:lnTo>
                    <a:pt x="0" y="0"/>
                  </a:lnTo>
                </a:path>
              </a:pathLst>
            </a:custGeom>
            <a:ln w="952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/>
          <p:nvPr/>
        </p:nvSpPr>
        <p:spPr>
          <a:xfrm>
            <a:off x="3357106" y="6164512"/>
            <a:ext cx="5487035" cy="6286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4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Click</a:t>
            </a:r>
            <a:r>
              <a:rPr dirty="0" u="sng" sz="1400" spc="-5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4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here</a:t>
            </a:r>
            <a:r>
              <a:rPr dirty="0" u="sng" sz="14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4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to</a:t>
            </a:r>
            <a:r>
              <a:rPr dirty="0" u="sng" sz="14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4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see</a:t>
            </a:r>
            <a:r>
              <a:rPr dirty="0" u="sng" sz="14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4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more</a:t>
            </a:r>
            <a:r>
              <a:rPr dirty="0" u="sng" sz="14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4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on</a:t>
            </a:r>
            <a:r>
              <a:rPr dirty="0" u="sng" sz="1400" spc="-3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4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BIA’s</a:t>
            </a:r>
            <a:r>
              <a:rPr dirty="0" u="sng" sz="1400" spc="-3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4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‘U.S.</a:t>
            </a:r>
            <a:r>
              <a:rPr dirty="0" u="sng" sz="1400" spc="-1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4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Local</a:t>
            </a:r>
            <a:r>
              <a:rPr dirty="0" u="sng" sz="1400" spc="-8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4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Advertising</a:t>
            </a:r>
            <a:r>
              <a:rPr dirty="0" u="sng" sz="1400" spc="-6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 </a:t>
            </a:r>
            <a:r>
              <a:rPr dirty="0" u="sng" sz="14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4"/>
              </a:rPr>
              <a:t>Forecast’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1400">
              <a:latin typeface="Arial"/>
              <a:cs typeface="Arial"/>
            </a:endParaRPr>
          </a:p>
          <a:p>
            <a:pPr marL="662305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23" name="object 23" descr=""/>
          <p:cNvSpPr/>
          <p:nvPr/>
        </p:nvSpPr>
        <p:spPr>
          <a:xfrm>
            <a:off x="761" y="761"/>
            <a:ext cx="2616835" cy="233679"/>
          </a:xfrm>
          <a:custGeom>
            <a:avLst/>
            <a:gdLst/>
            <a:ahLst/>
            <a:cxnLst/>
            <a:rect l="l" t="t" r="r" b="b"/>
            <a:pathLst>
              <a:path w="2616835" h="233679">
                <a:moveTo>
                  <a:pt x="2616708" y="0"/>
                </a:moveTo>
                <a:lnTo>
                  <a:pt x="0" y="0"/>
                </a:lnTo>
                <a:lnTo>
                  <a:pt x="0" y="233172"/>
                </a:lnTo>
                <a:lnTo>
                  <a:pt x="2616708" y="233172"/>
                </a:lnTo>
                <a:lnTo>
                  <a:pt x="2616708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object 24" descr=""/>
          <p:cNvSpPr txBox="1"/>
          <p:nvPr/>
        </p:nvSpPr>
        <p:spPr>
          <a:xfrm>
            <a:off x="761" y="761"/>
            <a:ext cx="2616835" cy="233679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17780" rIns="0" bIns="0" rtlCol="0" vert="horz">
            <a:spAutoFit/>
          </a:bodyPr>
          <a:lstStyle/>
          <a:p>
            <a:pPr marL="90170">
              <a:lnSpc>
                <a:spcPct val="100000"/>
              </a:lnSpc>
              <a:spcBef>
                <a:spcPts val="140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Local</a:t>
            </a:r>
            <a:r>
              <a:rPr dirty="0" sz="12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Ad</a:t>
            </a:r>
            <a:r>
              <a:rPr dirty="0" sz="1200" spc="9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Revenue</a:t>
            </a:r>
            <a:r>
              <a:rPr dirty="0" sz="1200" spc="-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Share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 by</a:t>
            </a:r>
            <a:r>
              <a:rPr dirty="0" sz="12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20">
                <a:solidFill>
                  <a:srgbClr val="FFFFFF"/>
                </a:solidFill>
                <a:latin typeface="Arial"/>
                <a:cs typeface="Arial"/>
              </a:rPr>
              <a:t>Media</a:t>
            </a:r>
            <a:endParaRPr sz="1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3E43A6B-960D-4164-B680-841D6FEAE119}"/>
</file>

<file path=customXml/itemProps2.xml><?xml version="1.0" encoding="utf-8"?>
<ds:datastoreItem xmlns:ds="http://schemas.openxmlformats.org/officeDocument/2006/customXml" ds:itemID="{3C251D7D-3BCE-432B-979D-ABDE003BEB1D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Reed Kiely</dc:creator>
  <dc:title>Grab &amp; Go</dc:title>
  <dcterms:created xsi:type="dcterms:W3CDTF">2024-05-01T17:41:42Z</dcterms:created>
  <dcterms:modified xsi:type="dcterms:W3CDTF">2024-05-01T17:41:42Z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</Properties>
</file>