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035AC-59DC-4860-964F-42277966473F}" v="1" dt="2024-08-08T18:28:40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67" y="7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6DA035AC-59DC-4860-964F-42277966473F}"/>
    <pc:docChg chg="addSld modSld">
      <pc:chgData name="Dylan Breger" userId="9b3da09f-10fe-42ec-9aa5-9fa2a3e9cc20" providerId="ADAL" clId="{6DA035AC-59DC-4860-964F-42277966473F}" dt="2024-08-08T18:28:40.744" v="0"/>
      <pc:docMkLst>
        <pc:docMk/>
      </pc:docMkLst>
      <pc:sldChg chg="add">
        <pc:chgData name="Dylan Breger" userId="9b3da09f-10fe-42ec-9aa5-9fa2a3e9cc20" providerId="ADAL" clId="{6DA035AC-59DC-4860-964F-42277966473F}" dt="2024-08-08T18:28:40.744" v="0"/>
        <pc:sldMkLst>
          <pc:docMk/>
          <pc:sldMk cId="3350744436" sldId="214737641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99D16-18F1-4C18-93CA-D512EA6CA227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AD2F4-CCE9-4F00-AF88-2185A65AE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3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2921A-6E17-424B-BAAE-A14B8236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7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2CA5-9439-6A07-4AC7-DEC1145BD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4352F-C52A-E8A0-AC0A-F19984BF7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4330D-155E-12EC-D931-9B1239CA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B6672-180F-8196-1636-503CC0CF1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FB80B-8DCA-F895-8A14-A1A5C74C9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4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DA2B5-E485-729F-E096-41B8E17E2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453DD9-B14E-01F9-0CE7-CFF8C2441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064DB-1C7D-78C7-91E0-3D4D824F8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BA524-00C0-64D8-14BD-B26085BC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90DD9-FF6F-AF4A-A6AC-9753E4A33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8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74077E-0D3D-5171-B684-1892620947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8969C-E94D-A973-FBD2-A67B6741A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E19BC-45AF-57F0-3F3B-4DFD48CB0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D346D-EA99-2A84-40CC-F523DA08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FB04A-B1AF-F913-BAD6-25963CC64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7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B1A73-3E02-7B14-EB48-830FA631B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11EE-A515-E793-87BD-C4241139D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E2ED4-042A-687F-BE94-351D9744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97A88-B358-B785-7D05-E2050D7AA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29D32-1362-666E-5102-E3B265FF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46A0-E906-8D33-1D76-B59B4E8F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8020D-EA5C-60F0-B01A-3200658DE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999D-F306-473C-9349-B6AC1C1F0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C6DF3-4385-E1C4-1893-753EE0211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82713-01FD-9A3A-1AC0-4E912ED0E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51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8D45F-EBCA-C4D6-AFF1-590812A2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C33BD-B099-8C86-85F0-EC78A511B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58EAF-7090-0C60-D120-1BFAFB9F7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07E25-FA89-B76B-AB36-6770EC0FF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AF67F-57EA-2DA6-C0D7-8B583B13D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CB64AF-9C6D-A011-2F60-98655CB5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1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B2DD-56A5-CC01-1045-22336EFB8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E3B19-031D-67D5-1547-0199B00AA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A134D-6098-1D1A-B8EC-96F29A779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C20C31-9E5A-ED0F-04A0-A7E3A59E2B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58A49-FD84-191B-CD0E-1EAFAEAA0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7EB378-4726-F118-F84C-545936049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6FD71C-DA52-8E3F-7BB9-6BC67F4A4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FFDBCE-53BA-EA28-C04D-76835203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9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D8DFA-C7E7-CBE1-286F-2E5DA1A3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98CD2-45FB-FCC4-EDEE-F7AE64C9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8C24E5-58ED-0848-FE00-765C6509D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1B1B78-AE5C-1FA9-D5B6-6648B15A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3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9640F-CDFA-9615-7C48-B86C4E8B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DB3A3-F170-C63B-6476-62452AAC3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41DC9-CEEB-43A5-BE3F-F8255401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0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6059-B3BC-B411-2466-4D293BA94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A5470-BC5D-30B2-575E-847689D5A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F38C80-5BB0-A2C7-4236-F263A55AF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0E0BA-8CFB-7685-1F55-0BF40735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3B853-9C4B-A1B5-54ED-0F8302F0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DD79F-E337-8117-B9D8-254C4F73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98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A082-C5D3-F683-89B7-CFA5DA87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F7E0C4-AB0F-488E-72CD-A99F46B90C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BE924-F0E4-EB1A-064A-926A2EDCA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4A23B9-2DFF-2CA4-AFE4-2ADD43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84F94-9554-C53D-4C3E-6EE27D3C2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21873-FD44-C13F-B3A4-4927B537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7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CF683-C510-D530-87E2-8F6A67683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E5846-BF9F-82D2-F94C-2F8C9584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C1450-4641-EC2B-99B0-C7CA426DA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6AD9-F534-4A03-B1CC-45422ADA441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7BCAD-36BD-8721-6A40-479AC5ABB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818CA-34D8-6521-E911-75FBB3284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DE4B8D-C469-4286-80F9-171A1941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0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lgads.tv/resource/big-shift-political-edi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3322244" y="1685013"/>
            <a:ext cx="8869756" cy="4389099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340468" y="444457"/>
            <a:ext cx="99274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Preference for streaming varies by region and political affiliation, unlocking opportunities for the 2024 election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4075892" cy="22055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Streaming: Regional and Political Affiliation Preferences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political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F3C05F-4B2C-772B-CFFF-70C24CF565A6}"/>
              </a:ext>
            </a:extLst>
          </p:cNvPr>
          <p:cNvSpPr txBox="1"/>
          <p:nvPr/>
        </p:nvSpPr>
        <p:spPr>
          <a:xfrm>
            <a:off x="3322244" y="1684968"/>
            <a:ext cx="884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CTV Users Who Prefer Watching Streaming TV by U.S. Region</a:t>
            </a:r>
          </a:p>
          <a:p>
            <a:pPr algn="ctr"/>
            <a:r>
              <a:rPr lang="en-US" sz="1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vs. Cable/Satellite/Broadcast*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0FF786-A888-AC44-C47A-2C36D62B8CF9}"/>
              </a:ext>
            </a:extLst>
          </p:cNvPr>
          <p:cNvSpPr txBox="1"/>
          <p:nvPr/>
        </p:nvSpPr>
        <p:spPr>
          <a:xfrm>
            <a:off x="483207" y="6336237"/>
            <a:ext cx="87225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The Big Shift: Political Edition, July 2024. *Among those who had a preference. Note: ‘Dem’ = Democrats, ‘Ind’ = Independents, ‘Rep’ = Republicans.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F738B6-3146-A860-00B5-CC7E6F9943E7}"/>
              </a:ext>
            </a:extLst>
          </p:cNvPr>
          <p:cNvSpPr/>
          <p:nvPr/>
        </p:nvSpPr>
        <p:spPr>
          <a:xfrm>
            <a:off x="-2" y="1671565"/>
            <a:ext cx="3322246" cy="440254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CE4379-24D3-AFE6-A14E-3708A0447EB4}"/>
              </a:ext>
            </a:extLst>
          </p:cNvPr>
          <p:cNvSpPr txBox="1"/>
          <p:nvPr/>
        </p:nvSpPr>
        <p:spPr>
          <a:xfrm>
            <a:off x="-3" y="2451628"/>
            <a:ext cx="33222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>
                <a:solidFill>
                  <a:srgbClr val="FFE600"/>
                </a:solidFill>
                <a:latin typeface="Helvetica" pitchFamily="2" charset="0"/>
              </a:rPr>
              <a:t>63%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081327-3E21-DED7-789D-24D1BF988489}"/>
              </a:ext>
            </a:extLst>
          </p:cNvPr>
          <p:cNvSpPr txBox="1"/>
          <p:nvPr/>
        </p:nvSpPr>
        <p:spPr>
          <a:xfrm>
            <a:off x="-2" y="3963890"/>
            <a:ext cx="3322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Helvetica" pitchFamily="2" charset="0"/>
              </a:rPr>
              <a:t>of all viewers</a:t>
            </a:r>
            <a:br>
              <a:rPr lang="en-US" sz="2800">
                <a:solidFill>
                  <a:schemeClr val="bg1"/>
                </a:solidFill>
                <a:latin typeface="Helvetica" pitchFamily="2" charset="0"/>
              </a:rPr>
            </a:br>
            <a:r>
              <a:rPr lang="en-US" sz="2800" b="1">
                <a:solidFill>
                  <a:srgbClr val="FFE600"/>
                </a:solidFill>
                <a:latin typeface="Helvetica" pitchFamily="2" charset="0"/>
              </a:rPr>
              <a:t>prefer streaming</a:t>
            </a:r>
            <a:endParaRPr lang="en-US" sz="2800">
              <a:solidFill>
                <a:srgbClr val="FFE600"/>
              </a:solidFill>
              <a:latin typeface="Helvetica" pitchFamily="2" charset="0"/>
            </a:endParaRPr>
          </a:p>
          <a:p>
            <a:pPr algn="ctr"/>
            <a:r>
              <a:rPr lang="en-US" sz="2000" i="1">
                <a:solidFill>
                  <a:schemeClr val="bg1"/>
                </a:solidFill>
                <a:latin typeface="Helvetica" pitchFamily="2" charset="0"/>
              </a:rPr>
              <a:t>(vs. traditional TV)*</a:t>
            </a:r>
          </a:p>
        </p:txBody>
      </p:sp>
      <p:pic>
        <p:nvPicPr>
          <p:cNvPr id="4104" name="Picture 8" descr="USA States Map - Grey">
            <a:extLst>
              <a:ext uri="{FF2B5EF4-FFF2-40B4-BE49-F238E27FC236}">
                <a16:creationId xmlns:a16="http://schemas.microsoft.com/office/drawing/2014/main" id="{962FA225-DB56-8FDF-98CA-9A99DE2859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96" b="18294"/>
          <a:stretch/>
        </p:blipFill>
        <p:spPr bwMode="auto">
          <a:xfrm>
            <a:off x="4546600" y="1892760"/>
            <a:ext cx="6476999" cy="412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B2DC8D5-EEB1-FEEE-ADC8-CC6819E0E274}"/>
              </a:ext>
            </a:extLst>
          </p:cNvPr>
          <p:cNvSpPr/>
          <p:nvPr/>
        </p:nvSpPr>
        <p:spPr>
          <a:xfrm>
            <a:off x="5134335" y="2947679"/>
            <a:ext cx="1106680" cy="817880"/>
          </a:xfrm>
          <a:prstGeom prst="roundRect">
            <a:avLst/>
          </a:prstGeom>
          <a:solidFill>
            <a:srgbClr val="1B146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>
                <a:latin typeface="Helvetica" pitchFamily="2" charset="0"/>
              </a:rPr>
              <a:t>West</a:t>
            </a:r>
          </a:p>
          <a:p>
            <a:pPr algn="ctr"/>
            <a:r>
              <a:rPr lang="en-US" sz="3200" b="1">
                <a:latin typeface="Helvetica" pitchFamily="2" charset="0"/>
              </a:rPr>
              <a:t>60%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DA44DC0-1E6F-FA01-E1A6-04DFE6B923D7}"/>
              </a:ext>
            </a:extLst>
          </p:cNvPr>
          <p:cNvSpPr/>
          <p:nvPr/>
        </p:nvSpPr>
        <p:spPr>
          <a:xfrm>
            <a:off x="4872506" y="3725643"/>
            <a:ext cx="524047" cy="300738"/>
          </a:xfrm>
          <a:prstGeom prst="roundRect">
            <a:avLst/>
          </a:prstGeom>
          <a:solidFill>
            <a:srgbClr val="00BFF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Dem</a:t>
            </a:r>
          </a:p>
          <a:p>
            <a:pPr algn="ctr"/>
            <a:r>
              <a:rPr lang="en-US" sz="1200" b="1">
                <a:latin typeface="Helvetica" pitchFamily="2" charset="0"/>
              </a:rPr>
              <a:t>66%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5D4753F-6948-52FC-12E7-E95DB25898A0}"/>
              </a:ext>
            </a:extLst>
          </p:cNvPr>
          <p:cNvSpPr/>
          <p:nvPr/>
        </p:nvSpPr>
        <p:spPr>
          <a:xfrm>
            <a:off x="5978796" y="3725643"/>
            <a:ext cx="524047" cy="300738"/>
          </a:xfrm>
          <a:prstGeom prst="roundRect">
            <a:avLst/>
          </a:prstGeom>
          <a:solidFill>
            <a:srgbClr val="ED3C8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Rep</a:t>
            </a:r>
          </a:p>
          <a:p>
            <a:pPr algn="ctr"/>
            <a:r>
              <a:rPr lang="en-US" sz="1200" b="1">
                <a:latin typeface="Helvetica" pitchFamily="2" charset="0"/>
              </a:rPr>
              <a:t>68%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E1B2B35-A45F-CD75-4AC5-D9245A9961D4}"/>
              </a:ext>
            </a:extLst>
          </p:cNvPr>
          <p:cNvSpPr/>
          <p:nvPr/>
        </p:nvSpPr>
        <p:spPr>
          <a:xfrm>
            <a:off x="5425651" y="3725643"/>
            <a:ext cx="524047" cy="300738"/>
          </a:xfrm>
          <a:prstGeom prst="roundRect">
            <a:avLst/>
          </a:prstGeom>
          <a:solidFill>
            <a:srgbClr val="4EBEA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Ind</a:t>
            </a:r>
          </a:p>
          <a:p>
            <a:pPr algn="ctr"/>
            <a:r>
              <a:rPr lang="en-US" sz="1200" b="1">
                <a:latin typeface="Helvetica" pitchFamily="2" charset="0"/>
              </a:rPr>
              <a:t>72%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D09BB60-D68C-8F82-424B-4AD554612738}"/>
              </a:ext>
            </a:extLst>
          </p:cNvPr>
          <p:cNvSpPr/>
          <p:nvPr/>
        </p:nvSpPr>
        <p:spPr>
          <a:xfrm>
            <a:off x="6182176" y="4373449"/>
            <a:ext cx="1225843" cy="817880"/>
          </a:xfrm>
          <a:prstGeom prst="roundRect">
            <a:avLst/>
          </a:prstGeom>
          <a:solidFill>
            <a:srgbClr val="1B146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>
                <a:latin typeface="Helvetica" pitchFamily="2" charset="0"/>
              </a:rPr>
              <a:t>Southwest</a:t>
            </a:r>
          </a:p>
          <a:p>
            <a:pPr algn="ctr"/>
            <a:r>
              <a:rPr lang="en-US" sz="3200" b="1">
                <a:latin typeface="Helvetica" pitchFamily="2" charset="0"/>
              </a:rPr>
              <a:t>60%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D44230CD-EFC4-79AB-6BF8-9CE6F5894785}"/>
              </a:ext>
            </a:extLst>
          </p:cNvPr>
          <p:cNvSpPr/>
          <p:nvPr/>
        </p:nvSpPr>
        <p:spPr>
          <a:xfrm>
            <a:off x="5979928" y="5151413"/>
            <a:ext cx="524047" cy="300738"/>
          </a:xfrm>
          <a:prstGeom prst="roundRect">
            <a:avLst/>
          </a:prstGeom>
          <a:solidFill>
            <a:srgbClr val="00BFF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Dem</a:t>
            </a:r>
          </a:p>
          <a:p>
            <a:pPr algn="ctr"/>
            <a:r>
              <a:rPr lang="en-US" sz="1200" b="1">
                <a:latin typeface="Helvetica" pitchFamily="2" charset="0"/>
              </a:rPr>
              <a:t>60%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8EF3016-1297-DE66-B51F-3CA5C94AC61F}"/>
              </a:ext>
            </a:extLst>
          </p:cNvPr>
          <p:cNvSpPr/>
          <p:nvPr/>
        </p:nvSpPr>
        <p:spPr>
          <a:xfrm>
            <a:off x="7086218" y="5151413"/>
            <a:ext cx="524047" cy="300738"/>
          </a:xfrm>
          <a:prstGeom prst="roundRect">
            <a:avLst/>
          </a:prstGeom>
          <a:solidFill>
            <a:srgbClr val="ED3C8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Rep</a:t>
            </a:r>
          </a:p>
          <a:p>
            <a:pPr algn="ctr"/>
            <a:r>
              <a:rPr lang="en-US" sz="1200" b="1">
                <a:latin typeface="Helvetica" pitchFamily="2" charset="0"/>
              </a:rPr>
              <a:t>47%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2C91817-9B4E-8CCC-F128-1EF167F4C43F}"/>
              </a:ext>
            </a:extLst>
          </p:cNvPr>
          <p:cNvSpPr/>
          <p:nvPr/>
        </p:nvSpPr>
        <p:spPr>
          <a:xfrm>
            <a:off x="6533073" y="5151413"/>
            <a:ext cx="524047" cy="300738"/>
          </a:xfrm>
          <a:prstGeom prst="roundRect">
            <a:avLst/>
          </a:prstGeom>
          <a:solidFill>
            <a:srgbClr val="4EBEA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Ind</a:t>
            </a:r>
          </a:p>
          <a:p>
            <a:pPr algn="ctr"/>
            <a:r>
              <a:rPr lang="en-US" sz="1200" b="1">
                <a:latin typeface="Helvetica" pitchFamily="2" charset="0"/>
              </a:rPr>
              <a:t>75%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4EC7CC7-4E10-94AB-D410-F66BB5D957AE}"/>
              </a:ext>
            </a:extLst>
          </p:cNvPr>
          <p:cNvSpPr/>
          <p:nvPr/>
        </p:nvSpPr>
        <p:spPr>
          <a:xfrm>
            <a:off x="7377044" y="2892165"/>
            <a:ext cx="1225843" cy="817880"/>
          </a:xfrm>
          <a:prstGeom prst="roundRect">
            <a:avLst/>
          </a:prstGeom>
          <a:solidFill>
            <a:srgbClr val="1B146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>
                <a:latin typeface="Helvetica" pitchFamily="2" charset="0"/>
              </a:rPr>
              <a:t>Midwest</a:t>
            </a:r>
          </a:p>
          <a:p>
            <a:pPr algn="ctr"/>
            <a:r>
              <a:rPr lang="en-US" sz="3200" b="1">
                <a:latin typeface="Helvetica" pitchFamily="2" charset="0"/>
              </a:rPr>
              <a:t>65%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F247792-6FDE-365E-1331-1B475CBFD419}"/>
              </a:ext>
            </a:extLst>
          </p:cNvPr>
          <p:cNvSpPr/>
          <p:nvPr/>
        </p:nvSpPr>
        <p:spPr>
          <a:xfrm>
            <a:off x="7174796" y="3670129"/>
            <a:ext cx="524047" cy="300738"/>
          </a:xfrm>
          <a:prstGeom prst="roundRect">
            <a:avLst/>
          </a:prstGeom>
          <a:solidFill>
            <a:srgbClr val="00BFF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Dem</a:t>
            </a:r>
          </a:p>
          <a:p>
            <a:pPr algn="ctr"/>
            <a:r>
              <a:rPr lang="en-US" sz="1200" b="1">
                <a:latin typeface="Helvetica" pitchFamily="2" charset="0"/>
              </a:rPr>
              <a:t>74%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FD58DEA-0D3D-22EB-35FA-955DE293A304}"/>
              </a:ext>
            </a:extLst>
          </p:cNvPr>
          <p:cNvSpPr/>
          <p:nvPr/>
        </p:nvSpPr>
        <p:spPr>
          <a:xfrm>
            <a:off x="8281086" y="3670129"/>
            <a:ext cx="524047" cy="300738"/>
          </a:xfrm>
          <a:prstGeom prst="roundRect">
            <a:avLst/>
          </a:prstGeom>
          <a:solidFill>
            <a:srgbClr val="ED3C8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Rep</a:t>
            </a:r>
          </a:p>
          <a:p>
            <a:pPr algn="ctr"/>
            <a:r>
              <a:rPr lang="en-US" sz="1200" b="1">
                <a:latin typeface="Helvetica" pitchFamily="2" charset="0"/>
              </a:rPr>
              <a:t>52%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AFD9DC5-FAD0-6BE1-D599-2C7B5670F614}"/>
              </a:ext>
            </a:extLst>
          </p:cNvPr>
          <p:cNvSpPr/>
          <p:nvPr/>
        </p:nvSpPr>
        <p:spPr>
          <a:xfrm>
            <a:off x="7727941" y="3670129"/>
            <a:ext cx="524047" cy="300738"/>
          </a:xfrm>
          <a:prstGeom prst="roundRect">
            <a:avLst/>
          </a:prstGeom>
          <a:solidFill>
            <a:srgbClr val="4EBEA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Ind</a:t>
            </a:r>
          </a:p>
          <a:p>
            <a:pPr algn="ctr"/>
            <a:r>
              <a:rPr lang="en-US" sz="1200" b="1">
                <a:latin typeface="Helvetica" pitchFamily="2" charset="0"/>
              </a:rPr>
              <a:t>67%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054997A-5CD4-4948-7EFB-CA35A5318BE8}"/>
              </a:ext>
            </a:extLst>
          </p:cNvPr>
          <p:cNvSpPr/>
          <p:nvPr/>
        </p:nvSpPr>
        <p:spPr>
          <a:xfrm>
            <a:off x="8452461" y="4304406"/>
            <a:ext cx="1225843" cy="817880"/>
          </a:xfrm>
          <a:prstGeom prst="roundRect">
            <a:avLst/>
          </a:prstGeom>
          <a:solidFill>
            <a:srgbClr val="1B146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>
                <a:latin typeface="Helvetica" pitchFamily="2" charset="0"/>
              </a:rPr>
              <a:t>Southeast</a:t>
            </a:r>
          </a:p>
          <a:p>
            <a:pPr algn="ctr"/>
            <a:r>
              <a:rPr lang="en-US" sz="3200" b="1">
                <a:latin typeface="Helvetica" pitchFamily="2" charset="0"/>
              </a:rPr>
              <a:t>74%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02C635B-4295-2FAF-8C39-17ABA7D660E6}"/>
              </a:ext>
            </a:extLst>
          </p:cNvPr>
          <p:cNvSpPr/>
          <p:nvPr/>
        </p:nvSpPr>
        <p:spPr>
          <a:xfrm>
            <a:off x="8250213" y="5082370"/>
            <a:ext cx="524047" cy="300738"/>
          </a:xfrm>
          <a:prstGeom prst="roundRect">
            <a:avLst/>
          </a:prstGeom>
          <a:solidFill>
            <a:srgbClr val="00BFF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Dem</a:t>
            </a:r>
          </a:p>
          <a:p>
            <a:pPr algn="ctr"/>
            <a:r>
              <a:rPr lang="en-US" sz="1200" b="1">
                <a:latin typeface="Helvetica" pitchFamily="2" charset="0"/>
              </a:rPr>
              <a:t>77%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D4E47123-BC9F-8096-7623-9D0E11F372AA}"/>
              </a:ext>
            </a:extLst>
          </p:cNvPr>
          <p:cNvSpPr/>
          <p:nvPr/>
        </p:nvSpPr>
        <p:spPr>
          <a:xfrm>
            <a:off x="9356503" y="5082370"/>
            <a:ext cx="524047" cy="300738"/>
          </a:xfrm>
          <a:prstGeom prst="roundRect">
            <a:avLst/>
          </a:prstGeom>
          <a:solidFill>
            <a:srgbClr val="ED3C8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Rep</a:t>
            </a:r>
          </a:p>
          <a:p>
            <a:pPr algn="ctr"/>
            <a:r>
              <a:rPr lang="en-US" sz="1200" b="1">
                <a:latin typeface="Helvetica" pitchFamily="2" charset="0"/>
              </a:rPr>
              <a:t>70%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4AC2625-DE97-F70C-CBDE-B916F1E7CD1F}"/>
              </a:ext>
            </a:extLst>
          </p:cNvPr>
          <p:cNvSpPr/>
          <p:nvPr/>
        </p:nvSpPr>
        <p:spPr>
          <a:xfrm>
            <a:off x="8803358" y="5082370"/>
            <a:ext cx="524047" cy="300738"/>
          </a:xfrm>
          <a:prstGeom prst="roundRect">
            <a:avLst/>
          </a:prstGeom>
          <a:solidFill>
            <a:srgbClr val="4EBEA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Ind</a:t>
            </a:r>
          </a:p>
          <a:p>
            <a:pPr algn="ctr"/>
            <a:r>
              <a:rPr lang="en-US" sz="1200" b="1">
                <a:latin typeface="Helvetica" pitchFamily="2" charset="0"/>
              </a:rPr>
              <a:t>77%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0AC00C95-D650-BC82-C60D-E088D104D87D}"/>
              </a:ext>
            </a:extLst>
          </p:cNvPr>
          <p:cNvSpPr/>
          <p:nvPr/>
        </p:nvSpPr>
        <p:spPr>
          <a:xfrm>
            <a:off x="9767706" y="2511649"/>
            <a:ext cx="1225843" cy="817880"/>
          </a:xfrm>
          <a:prstGeom prst="roundRect">
            <a:avLst/>
          </a:prstGeom>
          <a:solidFill>
            <a:srgbClr val="1B146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>
                <a:latin typeface="Helvetica" pitchFamily="2" charset="0"/>
              </a:rPr>
              <a:t>Northeast</a:t>
            </a:r>
          </a:p>
          <a:p>
            <a:pPr algn="ctr"/>
            <a:r>
              <a:rPr lang="en-US" sz="3200" b="1">
                <a:latin typeface="Helvetica" pitchFamily="2" charset="0"/>
              </a:rPr>
              <a:t>49%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7A3E701F-4358-0CDF-9CA2-C22261C652A7}"/>
              </a:ext>
            </a:extLst>
          </p:cNvPr>
          <p:cNvSpPr/>
          <p:nvPr/>
        </p:nvSpPr>
        <p:spPr>
          <a:xfrm>
            <a:off x="9565458" y="3289613"/>
            <a:ext cx="524047" cy="300738"/>
          </a:xfrm>
          <a:prstGeom prst="roundRect">
            <a:avLst/>
          </a:prstGeom>
          <a:solidFill>
            <a:srgbClr val="00BFF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Dem</a:t>
            </a:r>
          </a:p>
          <a:p>
            <a:pPr algn="ctr"/>
            <a:r>
              <a:rPr lang="en-US" sz="1200" b="1">
                <a:latin typeface="Helvetica" pitchFamily="2" charset="0"/>
              </a:rPr>
              <a:t>43%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03099081-C072-A653-FCAA-45535414FE8F}"/>
              </a:ext>
            </a:extLst>
          </p:cNvPr>
          <p:cNvSpPr/>
          <p:nvPr/>
        </p:nvSpPr>
        <p:spPr>
          <a:xfrm>
            <a:off x="10671748" y="3289613"/>
            <a:ext cx="524047" cy="300738"/>
          </a:xfrm>
          <a:prstGeom prst="roundRect">
            <a:avLst/>
          </a:prstGeom>
          <a:solidFill>
            <a:srgbClr val="ED3C8D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Rep</a:t>
            </a:r>
          </a:p>
          <a:p>
            <a:pPr algn="ctr"/>
            <a:r>
              <a:rPr lang="en-US" sz="1200" b="1">
                <a:latin typeface="Helvetica" pitchFamily="2" charset="0"/>
              </a:rPr>
              <a:t>41%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D3F557E6-C65A-F046-23B3-7A2EE896611E}"/>
              </a:ext>
            </a:extLst>
          </p:cNvPr>
          <p:cNvSpPr/>
          <p:nvPr/>
        </p:nvSpPr>
        <p:spPr>
          <a:xfrm>
            <a:off x="10118603" y="3289613"/>
            <a:ext cx="524047" cy="300738"/>
          </a:xfrm>
          <a:prstGeom prst="roundRect">
            <a:avLst/>
          </a:prstGeom>
          <a:solidFill>
            <a:srgbClr val="4EBEA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u="sng">
                <a:latin typeface="Helvetica" pitchFamily="2" charset="0"/>
              </a:rPr>
              <a:t>Ind</a:t>
            </a:r>
          </a:p>
          <a:p>
            <a:pPr algn="ctr"/>
            <a:r>
              <a:rPr lang="en-US" sz="1200" b="1">
                <a:latin typeface="Helvetica" pitchFamily="2" charset="0"/>
              </a:rPr>
              <a:t>62%</a:t>
            </a:r>
          </a:p>
        </p:txBody>
      </p:sp>
      <p:sp>
        <p:nvSpPr>
          <p:cNvPr id="25" name="TextBox 24">
            <a:hlinkClick r:id="rId7"/>
            <a:extLst>
              <a:ext uri="{FF2B5EF4-FFF2-40B4-BE49-F238E27FC236}">
                <a16:creationId xmlns:a16="http://schemas.microsoft.com/office/drawing/2014/main" id="{DF8BD9F3-1B80-5D62-9111-244B0B511437}"/>
              </a:ext>
            </a:extLst>
          </p:cNvPr>
          <p:cNvSpPr txBox="1">
            <a:spLocks/>
          </p:cNvSpPr>
          <p:nvPr/>
        </p:nvSpPr>
        <p:spPr>
          <a:xfrm>
            <a:off x="-3" y="602101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Click here to see more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LG Ad Solutions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74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6DE1DB-2980-4137-B4A9-8FB9B8E90064}"/>
</file>

<file path=customXml/itemProps2.xml><?xml version="1.0" encoding="utf-8"?>
<ds:datastoreItem xmlns:ds="http://schemas.openxmlformats.org/officeDocument/2006/customXml" ds:itemID="{C561B65F-53AA-46FB-A87E-6ECDF46BF3CD}"/>
</file>

<file path=customXml/itemProps3.xml><?xml version="1.0" encoding="utf-8"?>
<ds:datastoreItem xmlns:ds="http://schemas.openxmlformats.org/officeDocument/2006/customXml" ds:itemID="{68927129-C6CA-40E0-9016-0743472A738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2024-08-08T18:28:38Z</dcterms:created>
  <dcterms:modified xsi:type="dcterms:W3CDTF">2024-08-08T18:28:49Z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