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14732712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D016CC-2E6D-4A76-BCD9-A2C7884968E0}" v="2" dt="2024-05-01T23:00:38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8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ylan Breger" userId="9b3da09f-10fe-42ec-9aa5-9fa2a3e9cc20" providerId="ADAL" clId="{76D016CC-2E6D-4A76-BCD9-A2C7884968E0}"/>
    <pc:docChg chg="addSld delSld modSld">
      <pc:chgData name="Dylan Breger" userId="9b3da09f-10fe-42ec-9aa5-9fa2a3e9cc20" providerId="ADAL" clId="{76D016CC-2E6D-4A76-BCD9-A2C7884968E0}" dt="2024-05-01T23:00:40.905" v="3" actId="47"/>
      <pc:docMkLst>
        <pc:docMk/>
      </pc:docMkLst>
      <pc:sldChg chg="add del">
        <pc:chgData name="Dylan Breger" userId="9b3da09f-10fe-42ec-9aa5-9fa2a3e9cc20" providerId="ADAL" clId="{76D016CC-2E6D-4A76-BCD9-A2C7884968E0}" dt="2024-05-01T23:00:40.905" v="3" actId="47"/>
        <pc:sldMkLst>
          <pc:docMk/>
          <pc:sldMk cId="1130065291" sldId="2147327097"/>
        </pc:sldMkLst>
      </pc:sldChg>
      <pc:sldChg chg="add del">
        <pc:chgData name="Dylan Breger" userId="9b3da09f-10fe-42ec-9aa5-9fa2a3e9cc20" providerId="ADAL" clId="{76D016CC-2E6D-4A76-BCD9-A2C7884968E0}" dt="2024-05-01T23:00:38.335" v="2"/>
        <pc:sldMkLst>
          <pc:docMk/>
          <pc:sldMk cId="1480182237" sldId="21473271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CE9FD-744D-4CD3-955B-CE9AC8CC127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ECE1-78BA-4CEF-A093-1E880DB0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9805E-EBCF-9312-CE71-139CFBEF3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B7BDB-8BD6-AF90-7646-F5B1AD5BC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E1EF3-B89B-79E8-AFB9-8037F180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A119-1B4A-49A2-B0CD-6EBE4764EFC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E465B-301F-796C-657B-A30A25A8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991E9-ED51-9A79-6919-936CCC72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0D36-5A75-448D-99AB-7BABE52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A0B89-A872-5841-1696-9681238A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96420-565A-BE1D-81E5-2BA671CC1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18362-1F02-BD99-9EBB-A8B20363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A119-1B4A-49A2-B0CD-6EBE4764EFC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1B4C8-A293-9331-F8B1-E60E7CF65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B27BB-768A-1C01-40B7-95B2655F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0D36-5A75-448D-99AB-7BABE52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3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4F20F8-7B69-FA68-0B85-43F7E2FE3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B99C9-E340-D88E-16F1-22D44AF94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7F19E-2D5B-A9A5-2C8E-67FC95052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A119-1B4A-49A2-B0CD-6EBE4764EFC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99A2F-7497-178C-4908-6C479F28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D349C-915F-1ECE-D645-CC882F3D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0D36-5A75-448D-99AB-7BABE52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1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F099D-F36F-5AEC-E4DA-A3613828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4B117-C9D6-50D1-88C3-D6B188EC7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40A8C-52CC-714A-61F6-AF2E2C126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A119-1B4A-49A2-B0CD-6EBE4764EFC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B49BE-B820-E3A9-2656-DA1A8682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69C6A-ABFA-FBE4-DC1F-75B6DB02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0D36-5A75-448D-99AB-7BABE52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1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313BB-1037-9FAA-3787-77BE89E3A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829FD-710D-7552-4D35-D3E6DCA42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63317-F996-198A-CB35-86FDAE1E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A119-1B4A-49A2-B0CD-6EBE4764EFC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76E8B-565F-9896-E65F-AD73A812B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4ED8-869B-140D-A9F4-0A08D13C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0D36-5A75-448D-99AB-7BABE52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6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B0D58-F1F7-F59D-5EED-28CEC6CA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AB7E9-A357-16C2-5894-1184E332E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E7ADA-A844-AEF6-C8CC-17434EB5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46532-B81C-6D51-C778-715FD8CB1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A119-1B4A-49A2-B0CD-6EBE4764EFC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29277-027B-CE93-1B34-4469176DC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22C15-1370-B13A-3BD7-3CB58F42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0D36-5A75-448D-99AB-7BABE52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1732-BC38-B84A-F5C9-4B7B07B97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440BC-F7DC-2406-A1C1-A53525CA9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AF278-7581-16A1-F587-AB140A108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1E5F3-0825-D95D-4306-921DED26B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7466D9-505D-E222-904C-BC647EC4A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97D1DB-D845-DEB4-2CB6-18BB0014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A119-1B4A-49A2-B0CD-6EBE4764EFC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B3BF9A-E39B-5E6B-FBAF-1AAC1752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598851-F666-C81D-A53E-8D1346DB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0D36-5A75-448D-99AB-7BABE52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4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08A07-E898-8C8C-3225-B46E0DF5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F3670C-65C2-0B4E-CA3B-43894831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A119-1B4A-49A2-B0CD-6EBE4764EFC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28BC6-98BF-31FB-A6E1-1C6F4AC5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077B0-4DE8-5CA2-7E46-02D91FEF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0D36-5A75-448D-99AB-7BABE52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7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5FBEE-5C3C-D36D-5E11-5DA24F8B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A119-1B4A-49A2-B0CD-6EBE4764EFC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5691E-70E3-2FF7-7F8E-E1003F8F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A5534-7A66-64A7-0B77-4AE228BD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0D36-5A75-448D-99AB-7BABE52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7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5261-A23A-E31B-A904-BCA18E740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77923-CCDD-2369-888E-79B800425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569C4-157B-B934-761A-37952556F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EECC2-561E-FD2B-1B6C-E46EEB88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A119-1B4A-49A2-B0CD-6EBE4764EFC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2877C-D14D-D1F2-333E-5927F5683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E3031-23B3-508E-2130-07AAA72F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0D36-5A75-448D-99AB-7BABE52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7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E5CB9-7385-19D1-B3C2-12C6B4F2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222C15-3C91-974E-6D54-B941DF534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F7F74-AAC9-75F8-BE3C-34ED7D96C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2DB29-736A-C40F-3FA5-F44294653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A119-1B4A-49A2-B0CD-6EBE4764EFC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D2016-0081-9073-A0EC-094C137D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B8F83-2C31-D193-69FC-E35A55DC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0D36-5A75-448D-99AB-7BABE52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9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91A0DF-53A9-A0EC-9B12-C113C3D7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6A834-8B17-C4CD-5A74-5A3946C36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1DF79-C1AB-2FAC-F91A-CEF25DA2A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1FA119-1B4A-49A2-B0CD-6EBE4764EFCA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B6D2F-79D8-A5E8-455B-BE6CC2572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3874B-E1F1-8FDE-67DB-39031ADB3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6A0D36-5A75-448D-99AB-7BABE52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1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signi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C02BF9-F2E0-5B6B-6620-5629BC40E4B2}"/>
              </a:ext>
            </a:extLst>
          </p:cNvPr>
          <p:cNvSpPr/>
          <p:nvPr/>
        </p:nvSpPr>
        <p:spPr>
          <a:xfrm>
            <a:off x="135065" y="426167"/>
            <a:ext cx="100595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Most adults prefer seeing political ads on TV rather than on social media platforms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FD5FCB-282A-04DA-4860-2985ACCCF5B7}"/>
              </a:ext>
            </a:extLst>
          </p:cNvPr>
          <p:cNvSpPr/>
          <p:nvPr/>
        </p:nvSpPr>
        <p:spPr>
          <a:xfrm>
            <a:off x="-1" y="0"/>
            <a:ext cx="3208977" cy="272374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Political Advertising: Media Preference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859BC-3766-BE73-75C6-B33FCA6F63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F8B73A-B75C-9792-9229-BAEB426A0A7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90D04-FAFC-AD6F-48A4-0F92C56B8544}"/>
              </a:ext>
            </a:extLst>
          </p:cNvPr>
          <p:cNvSpPr txBox="1"/>
          <p:nvPr/>
        </p:nvSpPr>
        <p:spPr>
          <a:xfrm>
            <a:off x="10267952" y="26057"/>
            <a:ext cx="192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Scan or click to access more political advertising insights</a:t>
            </a:r>
          </a:p>
        </p:txBody>
      </p:sp>
      <p:pic>
        <p:nvPicPr>
          <p:cNvPr id="10" name="Picture 2">
            <a:hlinkClick r:id="rId3"/>
            <a:extLst>
              <a:ext uri="{FF2B5EF4-FFF2-40B4-BE49-F238E27FC236}">
                <a16:creationId xmlns:a16="http://schemas.microsoft.com/office/drawing/2014/main" id="{C058D375-1746-76DF-C9FA-4FFAC183E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7" t="8925" r="8225" b="7734"/>
          <a:stretch/>
        </p:blipFill>
        <p:spPr bwMode="auto">
          <a:xfrm>
            <a:off x="10676741" y="521763"/>
            <a:ext cx="1106470" cy="110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0F559A-2C41-0CB0-5F35-A4178B7122A5}"/>
              </a:ext>
            </a:extLst>
          </p:cNvPr>
          <p:cNvSpPr/>
          <p:nvPr/>
        </p:nvSpPr>
        <p:spPr>
          <a:xfrm>
            <a:off x="10267952" y="0"/>
            <a:ext cx="1924048" cy="1671565"/>
          </a:xfrm>
          <a:prstGeom prst="rect">
            <a:avLst/>
          </a:prstGeom>
          <a:noFill/>
          <a:ln w="28575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D3454F-3550-FAB7-0F0E-B9C5BD0EA726}"/>
              </a:ext>
            </a:extLst>
          </p:cNvPr>
          <p:cNvSpPr txBox="1"/>
          <p:nvPr/>
        </p:nvSpPr>
        <p:spPr>
          <a:xfrm>
            <a:off x="453165" y="6327192"/>
            <a:ext cx="115389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VAB analysis of MRI-Simmons’ </a:t>
            </a: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Trending Topics Study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Q2 2024. Based on respondents who ‘somewhat agree’ or ‘strongly agree’.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3C73BB-A1A1-B2AF-3CAF-9A981FA6D76C}"/>
              </a:ext>
            </a:extLst>
          </p:cNvPr>
          <p:cNvSpPr/>
          <p:nvPr/>
        </p:nvSpPr>
        <p:spPr>
          <a:xfrm>
            <a:off x="2936240" y="1685013"/>
            <a:ext cx="9255760" cy="4409223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DBAC50F-7301-4DAA-D5A7-4A15698A156D}"/>
              </a:ext>
            </a:extLst>
          </p:cNvPr>
          <p:cNvSpPr/>
          <p:nvPr/>
        </p:nvSpPr>
        <p:spPr>
          <a:xfrm>
            <a:off x="6219537" y="2658370"/>
            <a:ext cx="2704430" cy="12990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FD7BF6-F647-909F-DE08-2D07459C65A8}"/>
              </a:ext>
            </a:extLst>
          </p:cNvPr>
          <p:cNvSpPr txBox="1"/>
          <p:nvPr/>
        </p:nvSpPr>
        <p:spPr>
          <a:xfrm>
            <a:off x="6219537" y="2680995"/>
            <a:ext cx="2704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A18+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5CD6F6-A494-6699-1128-910D131ECDF5}"/>
              </a:ext>
            </a:extLst>
          </p:cNvPr>
          <p:cNvSpPr txBox="1"/>
          <p:nvPr/>
        </p:nvSpPr>
        <p:spPr>
          <a:xfrm>
            <a:off x="6204274" y="3153761"/>
            <a:ext cx="2683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59%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98FB9-B1A0-9225-55E6-78316A7B25EE}"/>
              </a:ext>
            </a:extLst>
          </p:cNvPr>
          <p:cNvCxnSpPr>
            <a:cxnSpLocks/>
          </p:cNvCxnSpPr>
          <p:nvPr/>
        </p:nvCxnSpPr>
        <p:spPr>
          <a:xfrm>
            <a:off x="6386981" y="3144580"/>
            <a:ext cx="2169663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8426CF3-695F-5671-2BCF-46E75B183CD5}"/>
              </a:ext>
            </a:extLst>
          </p:cNvPr>
          <p:cNvSpPr txBox="1"/>
          <p:nvPr/>
        </p:nvSpPr>
        <p:spPr>
          <a:xfrm>
            <a:off x="4064872" y="1871730"/>
            <a:ext cx="699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‘I would rather see a political ad on TV than on social media’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respondents who agree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C8053A9-79D6-0DBB-3453-E3DEFB7BD01F}"/>
              </a:ext>
            </a:extLst>
          </p:cNvPr>
          <p:cNvGrpSpPr/>
          <p:nvPr/>
        </p:nvGrpSpPr>
        <p:grpSpPr>
          <a:xfrm>
            <a:off x="3208977" y="4529594"/>
            <a:ext cx="2734910" cy="1299059"/>
            <a:chOff x="3157765" y="4535716"/>
            <a:chExt cx="2734910" cy="1299059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33862C2-08B7-E7FD-C439-69CC31B49537}"/>
                </a:ext>
              </a:extLst>
            </p:cNvPr>
            <p:cNvSpPr/>
            <p:nvPr/>
          </p:nvSpPr>
          <p:spPr>
            <a:xfrm>
              <a:off x="3188245" y="4535716"/>
              <a:ext cx="2704430" cy="129905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3C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CC4D37-1637-874A-CD17-1E21BFAB51C0}"/>
                </a:ext>
              </a:extLst>
            </p:cNvPr>
            <p:cNvSpPr txBox="1"/>
            <p:nvPr/>
          </p:nvSpPr>
          <p:spPr>
            <a:xfrm>
              <a:off x="3157765" y="4558341"/>
              <a:ext cx="2704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A18-34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CC4FF93-04F7-8283-E8AB-2041A96EBBDB}"/>
                </a:ext>
              </a:extLst>
            </p:cNvPr>
            <p:cNvSpPr txBox="1"/>
            <p:nvPr/>
          </p:nvSpPr>
          <p:spPr>
            <a:xfrm>
              <a:off x="3186534" y="5031107"/>
              <a:ext cx="26756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 w="13462">
                    <a:solidFill>
                      <a:prstClr val="black"/>
                    </a:solidFill>
                    <a:prstDash val="solid"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604020202020204" pitchFamily="34" charset="0"/>
                  <a:ea typeface="Open Sans" panose="020B0606030504020204" pitchFamily="34" charset="0"/>
                  <a:cs typeface="+mn-cs"/>
                </a:rPr>
                <a:t>57%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C2721A-AE60-0A61-B0F0-F5D2DBE2E7AC}"/>
                </a:ext>
              </a:extLst>
            </p:cNvPr>
            <p:cNvCxnSpPr>
              <a:cxnSpLocks/>
            </p:cNvCxnSpPr>
            <p:nvPr/>
          </p:nvCxnSpPr>
          <p:spPr>
            <a:xfrm>
              <a:off x="3411105" y="5021926"/>
              <a:ext cx="2169646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20EF15B-3179-E09D-54A4-37F1A07BE7A9}"/>
              </a:ext>
            </a:extLst>
          </p:cNvPr>
          <p:cNvGrpSpPr/>
          <p:nvPr/>
        </p:nvGrpSpPr>
        <p:grpSpPr>
          <a:xfrm>
            <a:off x="6211882" y="4529594"/>
            <a:ext cx="2719693" cy="1299059"/>
            <a:chOff x="6330276" y="4523471"/>
            <a:chExt cx="2719693" cy="129905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C03E2D8-6C43-FD0B-ECA1-CFDEA90D111A}"/>
                </a:ext>
              </a:extLst>
            </p:cNvPr>
            <p:cNvSpPr/>
            <p:nvPr/>
          </p:nvSpPr>
          <p:spPr>
            <a:xfrm>
              <a:off x="6345539" y="4523471"/>
              <a:ext cx="2704430" cy="129905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4EBEA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5319223-7102-3E3D-BF19-8FB0D9E2CDF0}"/>
                </a:ext>
              </a:extLst>
            </p:cNvPr>
            <p:cNvSpPr txBox="1"/>
            <p:nvPr/>
          </p:nvSpPr>
          <p:spPr>
            <a:xfrm>
              <a:off x="6330276" y="4571636"/>
              <a:ext cx="2704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A35-49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EC1C72C-4B69-2FCC-AEB1-A3476FCE049D}"/>
                </a:ext>
              </a:extLst>
            </p:cNvPr>
            <p:cNvSpPr txBox="1"/>
            <p:nvPr/>
          </p:nvSpPr>
          <p:spPr>
            <a:xfrm>
              <a:off x="6330277" y="5046802"/>
              <a:ext cx="27196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 w="13462">
                    <a:solidFill>
                      <a:prstClr val="black"/>
                    </a:solidFill>
                    <a:prstDash val="solid"/>
                  </a:ln>
                  <a:solidFill>
                    <a:srgbClr val="4EBEA4"/>
                  </a:solidFill>
                  <a:effectLst/>
                  <a:uLnTx/>
                  <a:uFillTx/>
                  <a:latin typeface="Helvetica" panose="020B0604020202020204" pitchFamily="34" charset="0"/>
                  <a:ea typeface="Open Sans" panose="020B0606030504020204" pitchFamily="34" charset="0"/>
                  <a:cs typeface="+mn-cs"/>
                </a:rPr>
                <a:t>62%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D64F93D-D6F6-384F-8B47-6E67A88BDA76}"/>
                </a:ext>
              </a:extLst>
            </p:cNvPr>
            <p:cNvCxnSpPr>
              <a:cxnSpLocks/>
            </p:cNvCxnSpPr>
            <p:nvPr/>
          </p:nvCxnSpPr>
          <p:spPr>
            <a:xfrm>
              <a:off x="6417934" y="5047781"/>
              <a:ext cx="2515971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F855A5F-9ADE-CAF4-89DE-0F71273F5E45}"/>
              </a:ext>
            </a:extLst>
          </p:cNvPr>
          <p:cNvGrpSpPr/>
          <p:nvPr/>
        </p:nvGrpSpPr>
        <p:grpSpPr>
          <a:xfrm>
            <a:off x="9199570" y="4529594"/>
            <a:ext cx="2719693" cy="1299059"/>
            <a:chOff x="9148358" y="4528815"/>
            <a:chExt cx="2719693" cy="129905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6B21204-F5A9-14FA-E9B5-41638CCC082E}"/>
                </a:ext>
              </a:extLst>
            </p:cNvPr>
            <p:cNvSpPr/>
            <p:nvPr/>
          </p:nvSpPr>
          <p:spPr>
            <a:xfrm>
              <a:off x="9163621" y="4528815"/>
              <a:ext cx="2704430" cy="129905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A343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2630C8-6942-6801-44CF-6481B9B09A98}"/>
                </a:ext>
              </a:extLst>
            </p:cNvPr>
            <p:cNvSpPr txBox="1"/>
            <p:nvPr/>
          </p:nvSpPr>
          <p:spPr>
            <a:xfrm>
              <a:off x="9148358" y="4576980"/>
              <a:ext cx="2704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A50+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D51F98C-7F08-EBF3-0D53-4CDE9678B478}"/>
                </a:ext>
              </a:extLst>
            </p:cNvPr>
            <p:cNvSpPr txBox="1"/>
            <p:nvPr/>
          </p:nvSpPr>
          <p:spPr>
            <a:xfrm>
              <a:off x="9148359" y="5052146"/>
              <a:ext cx="27196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 w="13462">
                    <a:solidFill>
                      <a:prstClr val="black"/>
                    </a:solidFill>
                    <a:prstDash val="solid"/>
                  </a:ln>
                  <a:solidFill>
                    <a:srgbClr val="A343FF"/>
                  </a:solidFill>
                  <a:effectLst/>
                  <a:uLnTx/>
                  <a:uFillTx/>
                  <a:latin typeface="Helvetica" panose="020B0604020202020204" pitchFamily="34" charset="0"/>
                  <a:ea typeface="Open Sans" panose="020B0606030504020204" pitchFamily="34" charset="0"/>
                  <a:cs typeface="+mn-cs"/>
                </a:rPr>
                <a:t>59%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4B63156-9EF4-DA80-ADB2-D4AFC13CB007}"/>
                </a:ext>
              </a:extLst>
            </p:cNvPr>
            <p:cNvCxnSpPr>
              <a:cxnSpLocks/>
            </p:cNvCxnSpPr>
            <p:nvPr/>
          </p:nvCxnSpPr>
          <p:spPr>
            <a:xfrm>
              <a:off x="9236016" y="5053125"/>
              <a:ext cx="2515971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 descr="A red white and blue background&#10;&#10;Description automatically generated">
            <a:extLst>
              <a:ext uri="{FF2B5EF4-FFF2-40B4-BE49-F238E27FC236}">
                <a16:creationId xmlns:a16="http://schemas.microsoft.com/office/drawing/2014/main" id="{E1BAC5DC-D153-AE14-7ED6-B456735BAD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7" r="30778"/>
          <a:stretch/>
        </p:blipFill>
        <p:spPr>
          <a:xfrm>
            <a:off x="0" y="1671565"/>
            <a:ext cx="2936239" cy="441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82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4291D3CFFFB3468A8BEBC160241642" ma:contentTypeVersion="18" ma:contentTypeDescription="Create a new document." ma:contentTypeScope="" ma:versionID="387be907f486394efa0aa922f6891cb4">
  <xsd:schema xmlns:xsd="http://www.w3.org/2001/XMLSchema" xmlns:xs="http://www.w3.org/2001/XMLSchema" xmlns:p="http://schemas.microsoft.com/office/2006/metadata/properties" xmlns:ns2="97cdb7a3-d8d8-4d5a-8559-ae518cf29f49" xmlns:ns3="8ffbcc2d-a520-42b9-8ca7-e090664160a6" targetNamespace="http://schemas.microsoft.com/office/2006/metadata/properties" ma:root="true" ma:fieldsID="5bf9659b688e4d2890b1db6b33d4e217" ns2:_="" ns3:_="">
    <xsd:import namespace="97cdb7a3-d8d8-4d5a-8559-ae518cf29f49"/>
    <xsd:import namespace="8ffbcc2d-a520-42b9-8ca7-e090664160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db7a3-d8d8-4d5a-8559-ae518cf29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bcc2d-a520-42b9-8ca7-e090664160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2ae5e6-0bf7-4809-94d2-b453c12df252}" ma:internalName="TaxCatchAll" ma:showField="CatchAllData" ma:web="8ffbcc2d-a520-42b9-8ca7-e090664160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fbcc2d-a520-42b9-8ca7-e090664160a6" xsi:nil="true"/>
    <lcf76f155ced4ddcb4097134ff3c332f xmlns="97cdb7a3-d8d8-4d5a-8559-ae518cf29f4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5A812F-191B-4768-830C-CA67A75655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cdb7a3-d8d8-4d5a-8559-ae518cf29f49"/>
    <ds:schemaRef ds:uri="8ffbcc2d-a520-42b9-8ca7-e090664160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1339A5-1FD9-468E-8ED6-148F1B1FB899}">
  <ds:schemaRefs>
    <ds:schemaRef ds:uri="http://schemas.microsoft.com/office/2006/metadata/properties"/>
    <ds:schemaRef ds:uri="http://schemas.microsoft.com/office/infopath/2007/PartnerControls"/>
    <ds:schemaRef ds:uri="8ffbcc2d-a520-42b9-8ca7-e090664160a6"/>
    <ds:schemaRef ds:uri="97cdb7a3-d8d8-4d5a-8559-ae518cf29f49"/>
  </ds:schemaRefs>
</ds:datastoreItem>
</file>

<file path=customXml/itemProps3.xml><?xml version="1.0" encoding="utf-8"?>
<ds:datastoreItem xmlns:ds="http://schemas.openxmlformats.org/officeDocument/2006/customXml" ds:itemID="{C2A03269-CEC5-4D27-A1F6-6805560D95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101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Helvetica</vt:lpstr>
      <vt:lpstr>Helvetica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Dylan Breger</dc:creator>
  <cp:lastModifiedBy>Dylan Breger</cp:lastModifiedBy>
  <cp:revision>16</cp:revision>
  <dcterms:created xsi:type="dcterms:W3CDTF">2024-05-01T14:39:59Z</dcterms:created>
  <dcterms:modified xsi:type="dcterms:W3CDTF">2024-05-01T23:00:47Z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0x010100C24291D3CFFFB3468A8BEBC160241642</vt:lpwstr>
  </property>
</Properties>
</file>