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4210BB-9D45-4A7C-A4B1-50B34C266908}" v="1" dt="2024-10-09T20:30:59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A4210BB-9D45-4A7C-A4B1-50B34C266908}"/>
    <pc:docChg chg="addSld modSld">
      <pc:chgData name="Dylan Breger" userId="9b3da09f-10fe-42ec-9aa5-9fa2a3e9cc20" providerId="ADAL" clId="{CA4210BB-9D45-4A7C-A4B1-50B34C266908}" dt="2024-10-09T20:30:59.095" v="0"/>
      <pc:docMkLst>
        <pc:docMk/>
      </pc:docMkLst>
      <pc:sldChg chg="add">
        <pc:chgData name="Dylan Breger" userId="9b3da09f-10fe-42ec-9aa5-9fa2a3e9cc20" providerId="ADAL" clId="{CA4210BB-9D45-4A7C-A4B1-50B34C266908}" dt="2024-10-09T20:30:59.095" v="0"/>
        <pc:sldMkLst>
          <pc:docMk/>
          <pc:sldMk cId="3388509043" sldId="214737648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45351525613145"/>
          <c:y val="9.3827134976185098E-2"/>
          <c:w val="0.64054648474386844"/>
          <c:h val="0.8803916166097677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Increase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11-47E2-9A57-EE184012731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11-47E2-9A57-EE184012731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9.4691336570645497E-3"/>
                      <c:h val="5.34334419326387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D11-47E2-9A57-EE18401273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Other</c:v>
                </c:pt>
                <c:pt idx="1">
                  <c:v>OOH (out of home)</c:v>
                </c:pt>
                <c:pt idx="2">
                  <c:v>Print</c:v>
                </c:pt>
                <c:pt idx="3">
                  <c:v>Paid Search</c:v>
                </c:pt>
                <c:pt idx="4">
                  <c:v>Audio (terrestrial or satellite radio, digital/streaming audio)</c:v>
                </c:pt>
                <c:pt idx="5">
                  <c:v>Digital Display (desktop or mobile)</c:v>
                </c:pt>
                <c:pt idx="6">
                  <c:v>Linear TV</c:v>
                </c:pt>
                <c:pt idx="7">
                  <c:v>Social Media (ads on Facebook, Twitter, etc.)</c:v>
                </c:pt>
                <c:pt idx="8">
                  <c:v>Digital Video (non-OTT desktop or mobile)</c:v>
                </c:pt>
                <c:pt idx="9">
                  <c:v>Connected TV/OTT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0.11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  <c:pt idx="5">
                  <c:v>0.35</c:v>
                </c:pt>
                <c:pt idx="6">
                  <c:v>0.1</c:v>
                </c:pt>
                <c:pt idx="7">
                  <c:v>0.25</c:v>
                </c:pt>
                <c:pt idx="8">
                  <c:v>0.4</c:v>
                </c:pt>
                <c:pt idx="9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8-4C0B-BE6A-E835731056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Stay the Same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Other</c:v>
                </c:pt>
                <c:pt idx="1">
                  <c:v>OOH (out of home)</c:v>
                </c:pt>
                <c:pt idx="2">
                  <c:v>Print</c:v>
                </c:pt>
                <c:pt idx="3">
                  <c:v>Paid Search</c:v>
                </c:pt>
                <c:pt idx="4">
                  <c:v>Audio (terrestrial or satellite radio, digital/streaming audio)</c:v>
                </c:pt>
                <c:pt idx="5">
                  <c:v>Digital Display (desktop or mobile)</c:v>
                </c:pt>
                <c:pt idx="6">
                  <c:v>Linear TV</c:v>
                </c:pt>
                <c:pt idx="7">
                  <c:v>Social Media (ads on Facebook, Twitter, etc.)</c:v>
                </c:pt>
                <c:pt idx="8">
                  <c:v>Digital Video (non-OTT desktop or mobile)</c:v>
                </c:pt>
                <c:pt idx="9">
                  <c:v>Connected TV/OTT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0.24</c:v>
                </c:pt>
                <c:pt idx="1">
                  <c:v>0.43</c:v>
                </c:pt>
                <c:pt idx="2">
                  <c:v>0.43</c:v>
                </c:pt>
                <c:pt idx="3">
                  <c:v>0.56999999999999995</c:v>
                </c:pt>
                <c:pt idx="4">
                  <c:v>0.43</c:v>
                </c:pt>
                <c:pt idx="5">
                  <c:v>0.38</c:v>
                </c:pt>
                <c:pt idx="6">
                  <c:v>0.17</c:v>
                </c:pt>
                <c:pt idx="7">
                  <c:v>0.25</c:v>
                </c:pt>
                <c:pt idx="8">
                  <c:v>0.32</c:v>
                </c:pt>
                <c:pt idx="9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48-4C0B-BE6A-E835731056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Decrease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Other</c:v>
                </c:pt>
                <c:pt idx="1">
                  <c:v>OOH (out of home)</c:v>
                </c:pt>
                <c:pt idx="2">
                  <c:v>Print</c:v>
                </c:pt>
                <c:pt idx="3">
                  <c:v>Paid Search</c:v>
                </c:pt>
                <c:pt idx="4">
                  <c:v>Audio (terrestrial or satellite radio, digital/streaming audio)</c:v>
                </c:pt>
                <c:pt idx="5">
                  <c:v>Digital Display (desktop or mobile)</c:v>
                </c:pt>
                <c:pt idx="6">
                  <c:v>Linear TV</c:v>
                </c:pt>
                <c:pt idx="7">
                  <c:v>Social Media (ads on Facebook, Twitter, etc.)</c:v>
                </c:pt>
                <c:pt idx="8">
                  <c:v>Digital Video (non-OTT desktop or mobile)</c:v>
                </c:pt>
                <c:pt idx="9">
                  <c:v>Connected TV/OTT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0.05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0.14000000000000001</c:v>
                </c:pt>
                <c:pt idx="5">
                  <c:v>0.06</c:v>
                </c:pt>
                <c:pt idx="6">
                  <c:v>0.28999999999999998</c:v>
                </c:pt>
                <c:pt idx="7">
                  <c:v>0.17</c:v>
                </c:pt>
                <c:pt idx="8">
                  <c:v>0.02</c:v>
                </c:pt>
                <c:pt idx="9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48-4C0B-BE6A-E835731056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658970880"/>
        <c:axId val="658970400"/>
      </c:barChart>
      <c:catAx>
        <c:axId val="658970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658970400"/>
        <c:crosses val="autoZero"/>
        <c:auto val="1"/>
        <c:lblAlgn val="ctr"/>
        <c:lblOffset val="100"/>
        <c:noMultiLvlLbl val="0"/>
      </c:catAx>
      <c:valAx>
        <c:axId val="65897040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58970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429A8-8CFF-0C13-2B9D-07181890C3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051BF-705E-E23E-0C4B-5C9F7B5EC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52C60-41E1-F1BE-FA2D-BD4B9843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07269-2262-96A0-ADC9-0C34B742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CCC66-6179-A7DA-67DB-686AFC0C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63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AAE68-D4E5-C504-06CB-69BD0CC57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041F-06D3-3957-22AA-A30DCC08C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8805F-5EAB-B3A3-AC0F-01CCF17A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A10C3-3C95-C5F4-0817-AFFD88C9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B8C27-6DB6-8006-B213-E0FD545C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2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3C3A1F-125C-5454-6182-553E849CFA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E2C13B-48A0-8871-A3C0-7D4438880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728B1-A58A-E555-51D4-C18C2277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FD62D-1E6F-3CDA-B51F-FD4DD204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3F104-5C20-F6E2-8DF0-59AD6AB0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6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3911-C835-713F-E8AD-CD4A0CA04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3079D-BE0D-62D3-726D-DCA731208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C2A81-734F-6F0F-C630-116C2A19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B2FB-100E-2486-045F-F51803C6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CBAB6-2D91-86C2-D80F-A0075DC9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6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25A56-8E1D-D1F8-88C3-24281CC56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91A1A-E89A-5B13-409F-A776B80A4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13823-A76B-BEB4-14F4-F3FD9AC10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2C43D-B35D-7009-C3EB-BF3E394EC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3E179-B9A8-77FB-E89C-1FCBBFB3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2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31AB1-94D6-C2D0-37B6-CFF6469D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C361E-3CA7-73F3-95F5-F504EEF20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658FA-AE69-322F-76A7-FD232DE2D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6F812-953B-FEE5-0F8B-B23D4F9AC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124A3-A0D9-BB9B-2968-784DD3F18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D0DE1-DE59-BAE6-8711-FE834D5A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34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2B566-4B6D-137E-855F-9E67C377D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F650B-FDEC-9168-95B0-86432BD9C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F53E9-7B58-31B6-623A-51F446C95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4E0E61-EC53-8EE5-58DD-94C1C12C6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3D4616-3D52-FAA7-465A-218E361534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7DC4FF-AF4B-52BF-20D5-BAAC20976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1D157F-7D8C-EADD-7BD6-DE192C696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EA1C75-391C-4E94-9D46-16A86500B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6626-694C-9AB1-51B4-EFBBEAAE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5C143-B52E-0F32-D4B4-D6585A2AE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68614-6CFA-4DA0-27D5-B46D34059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A1087-E23D-4C53-8F76-85FC238B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1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E4E8B-FC04-CCE5-D3FB-7D9A0DD5F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810314-2902-B36A-D234-86F7A32F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2ABAC-E4E1-390B-1323-DF18A9DB6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3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C13A-A28F-6B32-0921-4ED61187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DA663-F146-33CC-2C36-EF5A4A258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FF1E3-233A-CC11-5C0E-C856A0816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D05A53-2852-21DA-7F11-AD15E8CAB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C52F7-79E6-1B03-0124-8BA70117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ACE45-F4B2-A831-9FB9-9ACC0703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6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59B82-8F6C-8C9C-D73D-B7C96DF4C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836573-156C-B518-8048-944DDA422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E128AA-9946-8CEC-7A96-BF8B50EEF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6715F-0689-8FF1-A84A-8075C695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9F451C-3269-17D6-1172-1D6F704E3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DDEA0-C31D-02BE-5CC4-83AB44A6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6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D88440-E9CD-80DB-0366-24906255B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23F43-4844-510D-6CBA-6A1C62E01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08244-710F-FFC6-A406-9899924C5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204FF9-B60A-4EC9-81C6-58A5F6B7DF84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40EB5-4B64-65A6-47A0-988AD72ED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0339D-C67D-3B62-AC50-BE319B729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EB92F-994B-4E4B-ABF6-7680318F7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9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mion.com/streaming-tv-the-political-market/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BFAB646-2E44-3130-FA7A-1577C69B1C0F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A6EB8800-83D3-1EC9-B6DD-5673E8BEE1C9}"/>
              </a:ext>
            </a:extLst>
          </p:cNvPr>
          <p:cNvGraphicFramePr/>
          <p:nvPr/>
        </p:nvGraphicFramePr>
        <p:xfrm>
          <a:off x="179108" y="2069259"/>
          <a:ext cx="11779955" cy="3947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98601E97-BE2A-F24B-9E8B-0542355D62F8}"/>
              </a:ext>
            </a:extLst>
          </p:cNvPr>
          <p:cNvSpPr txBox="1"/>
          <p:nvPr/>
        </p:nvSpPr>
        <p:spPr>
          <a:xfrm>
            <a:off x="436866" y="5908970"/>
            <a:ext cx="117799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Premion,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Streaming TV and the Political Market in 2024: An Election Cycle of Investment and Growth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2024. Based on survey of political media professionals by C&amp;E and Premion Political. Q: Will your [company’s / main clients’] 2024 cycle political or issue ad spending on each of these media types / channels increase, decrease or remain relatively the same compared to the 2022-2023 cycle ad spending? (Please select one for each media type.) n=63.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92576A3-3A73-BD27-6FE4-190B5F758CBB}"/>
              </a:ext>
            </a:extLst>
          </p:cNvPr>
          <p:cNvSpPr txBox="1">
            <a:spLocks/>
          </p:cNvSpPr>
          <p:nvPr/>
        </p:nvSpPr>
        <p:spPr>
          <a:xfrm>
            <a:off x="5981" y="1708175"/>
            <a:ext cx="12164500" cy="362877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2024 Political Media Ad spending vs. 2022/2023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8B7F49-ACE7-E5CE-3712-4C3861FB0250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Premion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20D78A-E6AF-D743-A142-8371B6ADE59C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Over half of political advertisers plan on increasing ad spend on CTV / OTT for the upcoming 2024 election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0F8459-6268-793E-EBEE-33DF934A73B3}"/>
              </a:ext>
            </a:extLst>
          </p:cNvPr>
          <p:cNvSpPr/>
          <p:nvPr/>
        </p:nvSpPr>
        <p:spPr>
          <a:xfrm>
            <a:off x="-3" y="-1"/>
            <a:ext cx="2335699" cy="29817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Political Ad Spending by Media</a:t>
            </a:r>
          </a:p>
        </p:txBody>
      </p:sp>
      <p:pic>
        <p:nvPicPr>
          <p:cNvPr id="2" name="Picture 1">
            <a:hlinkClick r:id="rId4"/>
            <a:extLst>
              <a:ext uri="{FF2B5EF4-FFF2-40B4-BE49-F238E27FC236}">
                <a16:creationId xmlns:a16="http://schemas.microsoft.com/office/drawing/2014/main" id="{38407EBD-C959-1020-67C0-915F1B2BB5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846AA2F-4022-ED32-71B7-565557F53EF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2394D0-63A9-CA7F-ED3F-169F993957D5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political insights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B0B614-2F9B-64E9-A5A8-A399312F65C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1AF2054-A181-685D-CE84-F69F3012E87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0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50D09C-16B9-443E-ABF1-B36C13A9EC54}"/>
</file>

<file path=customXml/itemProps2.xml><?xml version="1.0" encoding="utf-8"?>
<ds:datastoreItem xmlns:ds="http://schemas.openxmlformats.org/officeDocument/2006/customXml" ds:itemID="{4DCC4AC8-E54A-47BC-815A-D7CB731D9465}"/>
</file>

<file path=customXml/itemProps3.xml><?xml version="1.0" encoding="utf-8"?>
<ds:datastoreItem xmlns:ds="http://schemas.openxmlformats.org/officeDocument/2006/customXml" ds:itemID="{6A1F8CAD-0FA1-459B-A3B8-74DBDEE455F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2024-10-09T20:30:51Z</dcterms:created>
  <dcterms:modified xsi:type="dcterms:W3CDTF">2024-10-09T20:31:00Z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