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4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BDE37B-CD9E-4D34-A5A9-2AF61A272E49}" v="1" dt="2025-03-04T20:39:29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ABDE37B-CD9E-4D34-A5A9-2AF61A272E49}"/>
    <pc:docChg chg="addSld modSld">
      <pc:chgData name="Dylan Breger" userId="9b3da09f-10fe-42ec-9aa5-9fa2a3e9cc20" providerId="ADAL" clId="{DABDE37B-CD9E-4D34-A5A9-2AF61A272E49}" dt="2025-03-04T20:39:29.861" v="0"/>
      <pc:docMkLst>
        <pc:docMk/>
      </pc:docMkLst>
      <pc:sldChg chg="add">
        <pc:chgData name="Dylan Breger" userId="9b3da09f-10fe-42ec-9aa5-9fa2a3e9cc20" providerId="ADAL" clId="{DABDE37B-CD9E-4D34-A5A9-2AF61A272E49}" dt="2025-03-04T20:39:29.861" v="0"/>
        <pc:sldMkLst>
          <pc:docMk/>
          <pc:sldMk cId="2903176186" sldId="214737640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DF87D-728F-4F36-BD22-6B0D24A7457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6F83F-F289-47E2-8E27-298077B4E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9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79117F-818A-4945-8907-371BCDFE5C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676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AF532-1C83-9B88-464B-4C3078B32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EA9E21-0888-5221-E293-04D799BF1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612D3-44CD-948F-8E24-473660BF8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ACEA3-3260-61C9-B8F1-FEE25AD4A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EC69A-FDD7-AFEE-D348-72CCADD71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EC922-F934-3B83-2D40-7D207C3AD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4900A7-E99F-8075-F190-B6A504F82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ED4D3-F4CF-F573-62FA-2B93B7F80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F5FAD-A9A2-92B9-EC6B-3438C9E1D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AC06A-13E6-30F1-D289-E5641DFFE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6E1749-A779-218D-B297-0960D77E2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581E1-5DE5-67E5-6011-9F5907A7D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ACEAC-4494-62D9-805E-C1F003381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FE4B2-A22D-F854-F1F2-ED7318626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D7572-E5B7-4A78-5829-018FBDAAB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3324D-B1EC-9343-BFE8-80AA9B3FE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11462-DD6E-71AE-B557-C7374F6A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34982-FB5C-28B0-E559-BB8739C41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9AF53-9613-9564-109B-7B2DC16DF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9B981-7889-D40B-E6E9-C1825E49D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6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2D00-77D1-E5F8-4140-772A5D1F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87928-C04D-829F-AE9B-D2AD9FAE0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9315A-6B1E-D5A8-436E-BFE57E7B9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CB7AC-27F5-7B4B-2454-92FC7E363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3DE77-DFBF-70BF-0800-24D5B75A9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9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AAF02-4D4C-D956-0AF8-0C447396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CF474-E20A-C77B-AC7E-2D38899B0D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7C3642-53F0-EB03-77FB-5F64561AE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77DDC-BFA2-AE94-CFC9-58355F0A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630CC-2043-0AF3-2D56-590B6FE30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16A8C-37A4-D609-EE95-09744E475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7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05107-3F1B-DA29-37FE-5F5F4ECFF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1171D-77AF-179A-315A-7AABA874D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BDF24D-01F8-26C2-554D-8DC31A288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5153A5-451D-71AC-8ED1-40F7C356E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7C04E8-8E45-3DFF-BEAF-39A8FBCF91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0138FB-F3F1-827D-7974-F9A503FBC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ECE957-7C96-F663-F569-111724871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DB3DCC-C70E-8F96-D740-594B21786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2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BFA3F-4DCB-4DB7-AF50-4B6158DD0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C2F2AC-ED76-EA7B-E13A-89662873B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818779-5898-33CD-2ECB-6DCE5AA71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3230F6-0950-937E-F157-B95B6DDCF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59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FEDF7F-8A84-1B26-364A-31B0867BF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AEF70-1406-F3E0-56B5-6F558B90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583F3-E77F-1BFD-4667-E8B246EC6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049D8-D7C8-6F16-0D93-2C5D39A53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D2C93-C85E-2137-6B6D-A8E4CA748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A29B3E-A8AA-FD91-E0CB-4500836A1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BDFB6-F4D0-7D09-B032-44BFDF172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D7812-17F8-49C7-9FBE-24D8014E7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F4C3F-EC6E-C51B-F71F-3725BF607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0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20FA-204B-EA2B-E90E-2FC2C9995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27CF4A-C9BE-5404-8411-72867BCD9D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99DBA0-966F-8652-D203-A21F689C4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427E9B-8795-0483-59C6-CBBC0FE63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44E094-15B6-8A9E-E3A7-227131F31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F4E57-4B8A-970A-516D-CACD5A870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8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63FAA3-07DC-45B6-95B3-92EE49DCC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601298-9766-A445-8A74-46FBCF1B2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05AD4-568E-A59B-2335-5006CDFF9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B39793-F3B7-4F8C-BB9E-54AF5FFE46F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F19CD-1710-E5A0-9D43-47FB6F3175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6701D-7F44-1155-CAA6-213310C67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3BAD63-A9F6-40DF-9533-2A2576D56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9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?utm_source=grab-and-go&amp;utm_medium=vab-insights&amp;utm_campaign=" TargetMode="External"/><Relationship Id="rId7" Type="http://schemas.openxmlformats.org/officeDocument/2006/relationships/hyperlink" Target="https://thevab.com/insight/what-is-next-gen-t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00914791-1C39-BA42-1C0F-7BAEE14AA977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85D21E-EF78-2DBB-4318-36DF3B5E1100}"/>
              </a:ext>
            </a:extLst>
          </p:cNvPr>
          <p:cNvSpPr txBox="1"/>
          <p:nvPr/>
        </p:nvSpPr>
        <p:spPr>
          <a:xfrm>
            <a:off x="619539" y="1856213"/>
            <a:ext cx="1095292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Estimated Number of NextGen-Capable TVs in the U.S.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According to Richard Kowalski, Senior Director of Business intelligence, Consumer Technology Association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C2BF271-91BD-A82B-79AC-5C4E05A85778}"/>
              </a:ext>
            </a:extLst>
          </p:cNvPr>
          <p:cNvSpPr/>
          <p:nvPr/>
        </p:nvSpPr>
        <p:spPr>
          <a:xfrm>
            <a:off x="120160" y="5490984"/>
            <a:ext cx="11750476" cy="444133"/>
          </a:xfrm>
          <a:prstGeom prst="rect">
            <a:avLst/>
          </a:prstGeom>
          <a:solidFill>
            <a:schemeClr val="bg1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A83F81-5B08-F5F3-F6B9-EB2C5E8EFF36}"/>
              </a:ext>
            </a:extLst>
          </p:cNvPr>
          <p:cNvSpPr txBox="1"/>
          <p:nvPr/>
        </p:nvSpPr>
        <p:spPr>
          <a:xfrm>
            <a:off x="4224167" y="5133551"/>
            <a:ext cx="37436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total U.S. TV Installed Base*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957784F-EBB2-4DB7-69C8-9D08F5A437C4}"/>
              </a:ext>
            </a:extLst>
          </p:cNvPr>
          <p:cNvSpPr/>
          <p:nvPr/>
        </p:nvSpPr>
        <p:spPr>
          <a:xfrm>
            <a:off x="467866" y="3175692"/>
            <a:ext cx="867187" cy="871895"/>
          </a:xfrm>
          <a:prstGeom prst="ellipse">
            <a:avLst/>
          </a:prstGeom>
          <a:solidFill>
            <a:srgbClr val="1F1A62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C26DB8-D16C-DEA3-0AA5-E787D18E3B8E}"/>
              </a:ext>
            </a:extLst>
          </p:cNvPr>
          <p:cNvSpPr txBox="1"/>
          <p:nvPr/>
        </p:nvSpPr>
        <p:spPr>
          <a:xfrm>
            <a:off x="212462" y="2717128"/>
            <a:ext cx="1377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C07D9E-EAC2-5C5D-463A-CB3E76C665EA}"/>
              </a:ext>
            </a:extLst>
          </p:cNvPr>
          <p:cNvSpPr txBox="1"/>
          <p:nvPr/>
        </p:nvSpPr>
        <p:spPr>
          <a:xfrm>
            <a:off x="447639" y="3453137"/>
            <a:ext cx="9076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3.8MM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01406E-1306-0765-42B8-35CC06ABCB8E}"/>
              </a:ext>
            </a:extLst>
          </p:cNvPr>
          <p:cNvSpPr txBox="1"/>
          <p:nvPr/>
        </p:nvSpPr>
        <p:spPr>
          <a:xfrm>
            <a:off x="505982" y="5520662"/>
            <a:ext cx="79095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1%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56A4CB1-02D6-E060-F4BD-E9F0FCA37FF2}"/>
              </a:ext>
            </a:extLst>
          </p:cNvPr>
          <p:cNvSpPr/>
          <p:nvPr/>
        </p:nvSpPr>
        <p:spPr>
          <a:xfrm>
            <a:off x="3776808" y="3175692"/>
            <a:ext cx="1396615" cy="1404195"/>
          </a:xfrm>
          <a:prstGeom prst="ellipse">
            <a:avLst/>
          </a:prstGeom>
          <a:solidFill>
            <a:srgbClr val="ED3C8D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11MM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CB4C61-28A4-BA6D-BC72-5DC4C0FD9AFA}"/>
              </a:ext>
            </a:extLst>
          </p:cNvPr>
          <p:cNvSpPr txBox="1"/>
          <p:nvPr/>
        </p:nvSpPr>
        <p:spPr>
          <a:xfrm>
            <a:off x="3786118" y="2717128"/>
            <a:ext cx="1377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49FB4B5-6A9C-1E8E-F8C5-E0F5F89AE52E}"/>
              </a:ext>
            </a:extLst>
          </p:cNvPr>
          <p:cNvSpPr txBox="1"/>
          <p:nvPr/>
        </p:nvSpPr>
        <p:spPr>
          <a:xfrm>
            <a:off x="3947215" y="5520662"/>
            <a:ext cx="10558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3%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3512A6B-DAC4-1E13-48FA-5E4B7FC84FE8}"/>
              </a:ext>
            </a:extLst>
          </p:cNvPr>
          <p:cNvSpPr/>
          <p:nvPr/>
        </p:nvSpPr>
        <p:spPr>
          <a:xfrm>
            <a:off x="5577601" y="3175692"/>
            <a:ext cx="1689904" cy="1699076"/>
          </a:xfrm>
          <a:prstGeom prst="ellipse">
            <a:avLst/>
          </a:prstGeom>
          <a:solidFill>
            <a:srgbClr val="4EBEA4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27MM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906BE6-124F-17C1-1E6A-242EA7A30B70}"/>
              </a:ext>
            </a:extLst>
          </p:cNvPr>
          <p:cNvSpPr txBox="1"/>
          <p:nvPr/>
        </p:nvSpPr>
        <p:spPr>
          <a:xfrm>
            <a:off x="5733556" y="2717128"/>
            <a:ext cx="1377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AF4421D-FA67-E031-C2A6-5CB50D41B7AD}"/>
              </a:ext>
            </a:extLst>
          </p:cNvPr>
          <p:cNvSpPr txBox="1"/>
          <p:nvPr/>
        </p:nvSpPr>
        <p:spPr>
          <a:xfrm>
            <a:off x="5894653" y="5520662"/>
            <a:ext cx="10558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7F94E1-3364-D6F2-A853-0BF4B8961E2B}"/>
              </a:ext>
            </a:extLst>
          </p:cNvPr>
          <p:cNvSpPr txBox="1"/>
          <p:nvPr/>
        </p:nvSpPr>
        <p:spPr>
          <a:xfrm>
            <a:off x="7912133" y="2717128"/>
            <a:ext cx="1377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3B09E8A-51F4-7424-C076-08C71E7FFDD6}"/>
              </a:ext>
            </a:extLst>
          </p:cNvPr>
          <p:cNvSpPr/>
          <p:nvPr/>
        </p:nvSpPr>
        <p:spPr>
          <a:xfrm>
            <a:off x="7671683" y="3175692"/>
            <a:ext cx="1858894" cy="1868984"/>
          </a:xfrm>
          <a:prstGeom prst="ellipse">
            <a:avLst/>
          </a:prstGeom>
          <a:solidFill>
            <a:srgbClr val="A343FF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31MM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26D8BAA-7E06-2483-853D-2646D6B2C640}"/>
              </a:ext>
            </a:extLst>
          </p:cNvPr>
          <p:cNvSpPr txBox="1"/>
          <p:nvPr/>
        </p:nvSpPr>
        <p:spPr>
          <a:xfrm>
            <a:off x="8073230" y="5520662"/>
            <a:ext cx="10558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8%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78219FB-5B1F-2A4E-B93F-E03A76CC0734}"/>
              </a:ext>
            </a:extLst>
          </p:cNvPr>
          <p:cNvSpPr/>
          <p:nvPr/>
        </p:nvSpPr>
        <p:spPr>
          <a:xfrm>
            <a:off x="9934756" y="3175692"/>
            <a:ext cx="2044783" cy="2055882"/>
          </a:xfrm>
          <a:prstGeom prst="ellipse">
            <a:avLst/>
          </a:prstGeom>
          <a:solidFill>
            <a:srgbClr val="FF6E3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34MM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D87926-2494-4994-3112-8A109D4BAAE0}"/>
              </a:ext>
            </a:extLst>
          </p:cNvPr>
          <p:cNvSpPr txBox="1"/>
          <p:nvPr/>
        </p:nvSpPr>
        <p:spPr>
          <a:xfrm>
            <a:off x="10268150" y="2717128"/>
            <a:ext cx="1377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2028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EA9F451-59AB-E5D4-1773-5B1B6FD88269}"/>
              </a:ext>
            </a:extLst>
          </p:cNvPr>
          <p:cNvSpPr txBox="1"/>
          <p:nvPr/>
        </p:nvSpPr>
        <p:spPr>
          <a:xfrm>
            <a:off x="10429247" y="5520662"/>
            <a:ext cx="10558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6E3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9%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6D668C0-E15F-E638-390C-196F15B1F9C9}"/>
              </a:ext>
            </a:extLst>
          </p:cNvPr>
          <p:cNvSpPr/>
          <p:nvPr/>
        </p:nvSpPr>
        <p:spPr>
          <a:xfrm>
            <a:off x="2158984" y="3175692"/>
            <a:ext cx="1049297" cy="1054993"/>
          </a:xfrm>
          <a:prstGeom prst="ellipse">
            <a:avLst/>
          </a:prstGeom>
          <a:solidFill>
            <a:srgbClr val="00BFF2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23C5E6-7B6E-CB0E-9066-E29F89E36D0F}"/>
              </a:ext>
            </a:extLst>
          </p:cNvPr>
          <p:cNvSpPr txBox="1"/>
          <p:nvPr/>
        </p:nvSpPr>
        <p:spPr>
          <a:xfrm>
            <a:off x="1994635" y="2717128"/>
            <a:ext cx="1377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219D30-3E47-5760-3652-CAB672FB44FD}"/>
              </a:ext>
            </a:extLst>
          </p:cNvPr>
          <p:cNvSpPr txBox="1"/>
          <p:nvPr/>
        </p:nvSpPr>
        <p:spPr>
          <a:xfrm>
            <a:off x="2155732" y="5520662"/>
            <a:ext cx="10558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1.5%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59E094C-A71A-5FA2-BE13-35BD9837B158}"/>
              </a:ext>
            </a:extLst>
          </p:cNvPr>
          <p:cNvSpPr txBox="1"/>
          <p:nvPr/>
        </p:nvSpPr>
        <p:spPr>
          <a:xfrm>
            <a:off x="2184472" y="3509765"/>
            <a:ext cx="9983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5.5MM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C8EFEB-1D61-634B-CF2A-7212C0255CFF}"/>
              </a:ext>
            </a:extLst>
          </p:cNvPr>
          <p:cNvSpPr/>
          <p:nvPr/>
        </p:nvSpPr>
        <p:spPr>
          <a:xfrm>
            <a:off x="264695" y="375264"/>
            <a:ext cx="100032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Only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3% of U.S. TVs are NextGen-capable as of 2025, with penetration projected to still be below 10% by 2028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736491-FA92-D11A-E703-D1E255071945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local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95AB967-5361-6097-20AE-5C76E96BE7C4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3" name="Picture 32">
            <a:hlinkClick r:id="rId3"/>
            <a:extLst>
              <a:ext uri="{FF2B5EF4-FFF2-40B4-BE49-F238E27FC236}">
                <a16:creationId xmlns:a16="http://schemas.microsoft.com/office/drawing/2014/main" id="{02D11122-569A-BFC7-FE21-2B241EA8BD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C835FD6-EFDD-3FEE-F045-C3C6EC43EC5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2444403E-AEA8-4450-2740-E6BC8CCEE90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16AC9F7-12DE-9AFB-D215-C526AE71EEB2}"/>
              </a:ext>
            </a:extLst>
          </p:cNvPr>
          <p:cNvSpPr txBox="1"/>
          <p:nvPr/>
        </p:nvSpPr>
        <p:spPr>
          <a:xfrm>
            <a:off x="503714" y="5991537"/>
            <a:ext cx="114876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TV News Check,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ATSC Touts 3.0 Progress Despite Spectrum Challenges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6/20/24. *S&amp;P Global Market Intelligence Kagan estimates; industry data.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E784541-445D-8ABC-C68D-1F8F6F3ED843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 ,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NextGen TV? (ATSC 3.0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A81A078-BE74-9BF4-24C4-03CF9CD81BAE}"/>
              </a:ext>
            </a:extLst>
          </p:cNvPr>
          <p:cNvSpPr/>
          <p:nvPr/>
        </p:nvSpPr>
        <p:spPr>
          <a:xfrm>
            <a:off x="0" y="0"/>
            <a:ext cx="2558374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NextGen-Capable TV Penetration</a:t>
            </a:r>
          </a:p>
        </p:txBody>
      </p:sp>
    </p:spTree>
    <p:extLst>
      <p:ext uri="{BB962C8B-B14F-4D97-AF65-F5344CB8AC3E}">
        <p14:creationId xmlns:p14="http://schemas.microsoft.com/office/powerpoint/2010/main" val="2903176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E3BA684-64AA-4800-8262-118E8EF17F36}"/>
</file>

<file path=customXml/itemProps2.xml><?xml version="1.0" encoding="utf-8"?>
<ds:datastoreItem xmlns:ds="http://schemas.openxmlformats.org/officeDocument/2006/customXml" ds:itemID="{9035F404-2FE0-42A5-8E30-BE1097B9023C}"/>
</file>

<file path=customXml/itemProps3.xml><?xml version="1.0" encoding="utf-8"?>
<ds:datastoreItem xmlns:ds="http://schemas.openxmlformats.org/officeDocument/2006/customXml" ds:itemID="{AC855985-176B-4206-BD04-F71F5B68A93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2025-03-04T20:39:29Z</dcterms:created>
  <dcterms:modified xsi:type="dcterms:W3CDTF">2025-03-04T20:39:33Z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