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185915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12192000" y="0"/>
                </a:moveTo>
                <a:lnTo>
                  <a:pt x="0" y="0"/>
                </a:lnTo>
                <a:lnTo>
                  <a:pt x="0" y="277368"/>
                </a:lnTo>
                <a:lnTo>
                  <a:pt x="12192000" y="277368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hyperlink" Target="https://thevab.com/insight/credibility-crisis?utm_source=website&amp;utm_medium=resource-center&amp;utm_campaign=grab-n-gos" TargetMode="External"/><Relationship Id="rId7" Type="http://schemas.openxmlformats.org/officeDocument/2006/relationships/hyperlink" Target="https://thevab.com/signin?utm_source=website&amp;utm_medium=resource-center&amp;utm_campaign=grab-n-gos" TargetMode="External"/><Relationship Id="rId8" Type="http://schemas.openxmlformats.org/officeDocument/2006/relationships/image" Target="../media/image5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05707" y="5972693"/>
            <a:ext cx="7369809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Source: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Spectrum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News</a:t>
            </a:r>
            <a:r>
              <a:rPr dirty="0" sz="700" spc="-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/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Morning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Consult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study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via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Charter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Communications</a:t>
            </a:r>
            <a:r>
              <a:rPr dirty="0" sz="7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press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release,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Spectrum</a:t>
            </a:r>
            <a:r>
              <a:rPr dirty="0" sz="700" spc="20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News/Morning</a:t>
            </a:r>
            <a:r>
              <a:rPr dirty="0" sz="700" spc="40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Consult</a:t>
            </a:r>
            <a:r>
              <a:rPr dirty="0" sz="700" spc="-20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10" i="1">
                <a:solidFill>
                  <a:srgbClr val="1F1A61"/>
                </a:solidFill>
                <a:latin typeface="Arial"/>
                <a:cs typeface="Arial"/>
              </a:rPr>
              <a:t>Poll</a:t>
            </a:r>
            <a:r>
              <a:rPr dirty="0" sz="700" spc="-30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Finds</a:t>
            </a:r>
            <a:r>
              <a:rPr dirty="0" sz="700" spc="-10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83%</a:t>
            </a:r>
            <a:r>
              <a:rPr dirty="0" sz="700" spc="-15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700" spc="-5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Americans </a:t>
            </a:r>
            <a:r>
              <a:rPr dirty="0" sz="700" spc="-10" i="1">
                <a:solidFill>
                  <a:srgbClr val="1F1A61"/>
                </a:solidFill>
                <a:latin typeface="Arial"/>
                <a:cs typeface="Arial"/>
              </a:rPr>
              <a:t>Trust</a:t>
            </a:r>
            <a:r>
              <a:rPr dirty="0" sz="700" spc="-5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Local</a:t>
            </a:r>
            <a:r>
              <a:rPr dirty="0" sz="700" spc="-10" i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F1A61"/>
                </a:solidFill>
                <a:latin typeface="Arial"/>
                <a:cs typeface="Arial"/>
              </a:rPr>
              <a:t>News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,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8/25/2022.</a:t>
            </a:r>
            <a:endParaRPr sz="7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61009" y="1789938"/>
            <a:ext cx="3592195" cy="4070985"/>
          </a:xfrm>
          <a:custGeom>
            <a:avLst/>
            <a:gdLst/>
            <a:ahLst/>
            <a:cxnLst/>
            <a:rect l="l" t="t" r="r" b="b"/>
            <a:pathLst>
              <a:path w="3592195" h="4070985">
                <a:moveTo>
                  <a:pt x="3592067" y="0"/>
                </a:moveTo>
                <a:lnTo>
                  <a:pt x="0" y="0"/>
                </a:lnTo>
                <a:lnTo>
                  <a:pt x="0" y="4070604"/>
                </a:lnTo>
                <a:lnTo>
                  <a:pt x="3592067" y="4070604"/>
                </a:lnTo>
                <a:lnTo>
                  <a:pt x="3592067" y="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461009" y="1789938"/>
            <a:ext cx="3592195" cy="4070985"/>
          </a:xfrm>
          <a:prstGeom prst="rect">
            <a:avLst/>
          </a:prstGeom>
          <a:ln w="28575">
            <a:solidFill>
              <a:srgbClr val="1B1363"/>
            </a:solidFill>
          </a:ln>
        </p:spPr>
        <p:txBody>
          <a:bodyPr wrap="square" lIns="0" tIns="86804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6834"/>
              </a:spcBef>
            </a:pPr>
            <a:endParaRPr sz="6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6000" spc="-25" b="1">
                <a:solidFill>
                  <a:srgbClr val="00BEF1"/>
                </a:solidFill>
                <a:latin typeface="Arial"/>
                <a:cs typeface="Arial"/>
              </a:rPr>
              <a:t>83%</a:t>
            </a:r>
            <a:endParaRPr sz="6000">
              <a:latin typeface="Arial"/>
              <a:cs typeface="Arial"/>
            </a:endParaRPr>
          </a:p>
          <a:p>
            <a:pPr algn="ctr" marL="637540" marR="633730">
              <a:lnSpc>
                <a:spcPct val="100000"/>
              </a:lnSpc>
              <a:spcBef>
                <a:spcPts val="1964"/>
              </a:spcBef>
            </a:pP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Find</a:t>
            </a:r>
            <a:r>
              <a:rPr dirty="0" sz="18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local</a:t>
            </a:r>
            <a:r>
              <a:rPr dirty="0" sz="18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20" b="1">
                <a:solidFill>
                  <a:srgbClr val="1B1363"/>
                </a:solidFill>
                <a:latin typeface="Arial"/>
                <a:cs typeface="Arial"/>
              </a:rPr>
              <a:t>news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coverage on</a:t>
            </a:r>
            <a:r>
              <a:rPr dirty="0" sz="18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18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18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25" b="1">
                <a:solidFill>
                  <a:srgbClr val="1B1363"/>
                </a:solidFill>
                <a:latin typeface="Arial"/>
                <a:cs typeface="Arial"/>
              </a:rPr>
              <a:t>be </a:t>
            </a:r>
            <a:r>
              <a:rPr dirty="0" sz="1800" b="1">
                <a:solidFill>
                  <a:srgbClr val="00BEF1"/>
                </a:solidFill>
                <a:latin typeface="Arial"/>
                <a:cs typeface="Arial"/>
              </a:rPr>
              <a:t>most</a:t>
            </a:r>
            <a:r>
              <a:rPr dirty="0" sz="1800" spc="-35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BEF1"/>
                </a:solidFill>
                <a:latin typeface="Arial"/>
                <a:cs typeface="Arial"/>
              </a:rPr>
              <a:t>trustworthy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4299965" y="1789938"/>
            <a:ext cx="3594100" cy="4070985"/>
          </a:xfrm>
          <a:custGeom>
            <a:avLst/>
            <a:gdLst/>
            <a:ahLst/>
            <a:cxnLst/>
            <a:rect l="l" t="t" r="r" b="b"/>
            <a:pathLst>
              <a:path w="3594100" h="4070985">
                <a:moveTo>
                  <a:pt x="3593591" y="0"/>
                </a:moveTo>
                <a:lnTo>
                  <a:pt x="0" y="0"/>
                </a:lnTo>
                <a:lnTo>
                  <a:pt x="0" y="4070604"/>
                </a:lnTo>
                <a:lnTo>
                  <a:pt x="3593591" y="4070604"/>
                </a:lnTo>
                <a:lnTo>
                  <a:pt x="3593591" y="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4299965" y="1789938"/>
            <a:ext cx="3594100" cy="4070985"/>
          </a:xfrm>
          <a:prstGeom prst="rect">
            <a:avLst/>
          </a:prstGeom>
          <a:ln w="28575">
            <a:solidFill>
              <a:srgbClr val="1B1363"/>
            </a:solidFill>
          </a:ln>
        </p:spPr>
        <p:txBody>
          <a:bodyPr wrap="square" lIns="0" tIns="86804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6834"/>
              </a:spcBef>
            </a:pPr>
            <a:endParaRPr sz="6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6000" spc="-25" b="1">
                <a:solidFill>
                  <a:srgbClr val="EC3B8D"/>
                </a:solidFill>
                <a:latin typeface="Arial"/>
                <a:cs typeface="Arial"/>
              </a:rPr>
              <a:t>77%</a:t>
            </a:r>
            <a:endParaRPr sz="6000">
              <a:latin typeface="Arial"/>
              <a:cs typeface="Arial"/>
            </a:endParaRPr>
          </a:p>
          <a:p>
            <a:pPr algn="ctr" marL="366395" marR="360680">
              <a:lnSpc>
                <a:spcPct val="100000"/>
              </a:lnSpc>
              <a:spcBef>
                <a:spcPts val="1964"/>
              </a:spcBef>
            </a:pP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Feel</a:t>
            </a:r>
            <a:r>
              <a:rPr dirty="0" sz="18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local</a:t>
            </a:r>
            <a:r>
              <a:rPr dirty="0" sz="18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news</a:t>
            </a:r>
            <a:r>
              <a:rPr dirty="0" sz="18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1B1363"/>
                </a:solidFill>
                <a:latin typeface="Arial"/>
                <a:cs typeface="Arial"/>
              </a:rPr>
              <a:t>provides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people</a:t>
            </a:r>
            <a:r>
              <a:rPr dirty="0" sz="18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with</a:t>
            </a:r>
            <a:r>
              <a:rPr dirty="0" sz="18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EC3B8D"/>
                </a:solidFill>
                <a:latin typeface="Arial"/>
                <a:cs typeface="Arial"/>
              </a:rPr>
              <a:t>important</a:t>
            </a:r>
            <a:r>
              <a:rPr dirty="0" sz="1800" spc="-4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800" spc="-20" b="1">
                <a:solidFill>
                  <a:srgbClr val="EC3B8D"/>
                </a:solidFill>
                <a:latin typeface="Arial"/>
                <a:cs typeface="Arial"/>
              </a:rPr>
              <a:t>info </a:t>
            </a:r>
            <a:r>
              <a:rPr dirty="0" sz="1800" b="1">
                <a:solidFill>
                  <a:srgbClr val="EC3B8D"/>
                </a:solidFill>
                <a:latin typeface="Arial"/>
                <a:cs typeface="Arial"/>
              </a:rPr>
              <a:t>about</a:t>
            </a:r>
            <a:r>
              <a:rPr dirty="0" sz="1800" spc="-5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EC3B8D"/>
                </a:solidFill>
                <a:latin typeface="Arial"/>
                <a:cs typeface="Arial"/>
              </a:rPr>
              <a:t>their</a:t>
            </a:r>
            <a:r>
              <a:rPr dirty="0" sz="1800" spc="-4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EC3B8D"/>
                </a:solidFill>
                <a:latin typeface="Arial"/>
                <a:cs typeface="Arial"/>
              </a:rPr>
              <a:t>community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&amp;</a:t>
            </a:r>
            <a:r>
              <a:rPr dirty="0" sz="18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critical</a:t>
            </a:r>
            <a:r>
              <a:rPr dirty="0" sz="18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national</a:t>
            </a:r>
            <a:r>
              <a:rPr dirty="0" sz="18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20" b="1">
                <a:solidFill>
                  <a:srgbClr val="1B1363"/>
                </a:solidFill>
                <a:latin typeface="Arial"/>
                <a:cs typeface="Arial"/>
              </a:rPr>
              <a:t>news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8140445" y="1789938"/>
            <a:ext cx="3592195" cy="4070985"/>
          </a:xfrm>
          <a:custGeom>
            <a:avLst/>
            <a:gdLst/>
            <a:ahLst/>
            <a:cxnLst/>
            <a:rect l="l" t="t" r="r" b="b"/>
            <a:pathLst>
              <a:path w="3592195" h="4070985">
                <a:moveTo>
                  <a:pt x="3592067" y="0"/>
                </a:moveTo>
                <a:lnTo>
                  <a:pt x="0" y="0"/>
                </a:lnTo>
                <a:lnTo>
                  <a:pt x="0" y="4070604"/>
                </a:lnTo>
                <a:lnTo>
                  <a:pt x="3592067" y="4070604"/>
                </a:lnTo>
                <a:lnTo>
                  <a:pt x="3592067" y="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8140445" y="1789938"/>
            <a:ext cx="3592195" cy="4070985"/>
          </a:xfrm>
          <a:prstGeom prst="rect">
            <a:avLst/>
          </a:prstGeom>
          <a:ln w="28575">
            <a:solidFill>
              <a:srgbClr val="1B1363"/>
            </a:solidFill>
          </a:ln>
        </p:spPr>
        <p:txBody>
          <a:bodyPr wrap="square" lIns="0" tIns="86804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6834"/>
              </a:spcBef>
            </a:pPr>
            <a:endParaRPr sz="6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6000" spc="-25" b="1">
                <a:solidFill>
                  <a:srgbClr val="4EBDA3"/>
                </a:solidFill>
                <a:latin typeface="Arial"/>
                <a:cs typeface="Arial"/>
              </a:rPr>
              <a:t>72%</a:t>
            </a:r>
            <a:endParaRPr sz="6000">
              <a:latin typeface="Arial"/>
              <a:cs typeface="Arial"/>
            </a:endParaRPr>
          </a:p>
          <a:p>
            <a:pPr algn="ctr" marL="481330" marR="473075" indent="-635">
              <a:lnSpc>
                <a:spcPct val="100000"/>
              </a:lnSpc>
              <a:spcBef>
                <a:spcPts val="1964"/>
              </a:spcBef>
            </a:pP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Agree</a:t>
            </a:r>
            <a:r>
              <a:rPr dirty="0" sz="1800" spc="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local</a:t>
            </a:r>
            <a:r>
              <a:rPr dirty="0" sz="18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news</a:t>
            </a:r>
            <a:r>
              <a:rPr dirty="0" sz="1800" spc="-7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20" b="1">
                <a:solidFill>
                  <a:srgbClr val="1B1363"/>
                </a:solidFill>
                <a:latin typeface="Arial"/>
                <a:cs typeface="Arial"/>
              </a:rPr>
              <a:t>helps </a:t>
            </a:r>
            <a:r>
              <a:rPr dirty="0" sz="1800" b="1">
                <a:solidFill>
                  <a:srgbClr val="4EBDA3"/>
                </a:solidFill>
                <a:latin typeface="Arial"/>
                <a:cs typeface="Arial"/>
              </a:rPr>
              <a:t>enact</a:t>
            </a:r>
            <a:r>
              <a:rPr dirty="0" sz="1800" spc="-55" b="1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4EBDA3"/>
                </a:solidFill>
                <a:latin typeface="Arial"/>
                <a:cs typeface="Arial"/>
              </a:rPr>
              <a:t>positive</a:t>
            </a:r>
            <a:r>
              <a:rPr dirty="0" sz="1800" spc="-30" b="1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4EBDA3"/>
                </a:solidFill>
                <a:latin typeface="Arial"/>
                <a:cs typeface="Arial"/>
              </a:rPr>
              <a:t>change</a:t>
            </a:r>
            <a:r>
              <a:rPr dirty="0" sz="1800" spc="500" b="1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18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their</a:t>
            </a:r>
            <a:r>
              <a:rPr dirty="0" sz="18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local</a:t>
            </a:r>
            <a:r>
              <a:rPr dirty="0" sz="18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1B1363"/>
                </a:solidFill>
                <a:latin typeface="Arial"/>
                <a:cs typeface="Arial"/>
              </a:rPr>
              <a:t>community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52788" y="2046732"/>
            <a:ext cx="1167383" cy="1167383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90388" y="1923288"/>
            <a:ext cx="1411223" cy="141274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78280" y="1853183"/>
            <a:ext cx="1554479" cy="1552955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3108" y="6518147"/>
            <a:ext cx="11708774" cy="339852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3534258" y="6214666"/>
            <a:ext cx="5112385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Click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here</a:t>
            </a:r>
            <a:r>
              <a:rPr dirty="0" u="sng" sz="1200" spc="-5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download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the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full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report,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6"/>
              </a:rPr>
              <a:t>‘Credibility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6"/>
              </a:rPr>
              <a:t>Crisis’</a:t>
            </a:r>
            <a:r>
              <a:rPr dirty="0" u="sng" sz="1200" spc="-5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to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learn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200">
              <a:latin typeface="Arial"/>
              <a:cs typeface="Arial"/>
            </a:endParaRPr>
          </a:p>
          <a:p>
            <a:pPr marL="485140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43435" y="398387"/>
            <a:ext cx="908875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Local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news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 viewed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as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trustworthy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platform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that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provides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useful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information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creates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positive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impact</a:t>
            </a:r>
            <a:endParaRPr sz="26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6845" marR="5080" indent="-14478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local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17" name="object 17" descr="">
              <a:hlinkClick r:id="rId7"/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/>
          <p:nvPr/>
        </p:nvSpPr>
        <p:spPr>
          <a:xfrm>
            <a:off x="761" y="761"/>
            <a:ext cx="1923414" cy="251460"/>
          </a:xfrm>
          <a:custGeom>
            <a:avLst/>
            <a:gdLst/>
            <a:ahLst/>
            <a:cxnLst/>
            <a:rect l="l" t="t" r="r" b="b"/>
            <a:pathLst>
              <a:path w="1923414" h="251460">
                <a:moveTo>
                  <a:pt x="1923275" y="0"/>
                </a:moveTo>
                <a:lnTo>
                  <a:pt x="0" y="0"/>
                </a:lnTo>
                <a:lnTo>
                  <a:pt x="0" y="251459"/>
                </a:lnTo>
                <a:lnTo>
                  <a:pt x="1923275" y="251459"/>
                </a:lnTo>
                <a:lnTo>
                  <a:pt x="1923275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761" y="761"/>
            <a:ext cx="1923414" cy="251460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2730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215"/>
              </a:spcBef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Value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2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Local</a:t>
            </a:r>
            <a:r>
              <a:rPr dirty="0" sz="12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45">
                <a:solidFill>
                  <a:srgbClr val="FFFFFF"/>
                </a:solidFill>
                <a:latin typeface="Arial"/>
                <a:cs typeface="Arial"/>
              </a:rPr>
              <a:t>TV</a:t>
            </a:r>
            <a:r>
              <a:rPr dirty="0" sz="12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News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DBF7038-F40A-4D64-854C-240AF280C815}"/>
</file>

<file path=customXml/itemProps2.xml><?xml version="1.0" encoding="utf-8"?>
<ds:datastoreItem xmlns:ds="http://schemas.openxmlformats.org/officeDocument/2006/customXml" ds:itemID="{C90F6044-2FCF-4A2F-8252-C2F70F9986B2}"/>
</file>

<file path=customXml/itemProps3.xml><?xml version="1.0" encoding="utf-8"?>
<ds:datastoreItem xmlns:ds="http://schemas.openxmlformats.org/officeDocument/2006/customXml" ds:itemID="{BDC461FC-73D7-4A8D-8FB3-DBDF1D95C6F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</dc:title>
  <dc:creator>Reed Kiely</dc:creator>
  <dcterms:created xsi:type="dcterms:W3CDTF">2024-05-01T17:40:43Z</dcterms:created>
  <dcterms:modified xsi:type="dcterms:W3CDTF">2024-05-01T17:40:43Z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