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7FFE5DF3_FC6221C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6E564F-3462-4C37-AE10-2DC5B609101B}" v="1" dt="2025-05-06T20:50:28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66E564F-3462-4C37-AE10-2DC5B609101B}"/>
    <pc:docChg chg="addSld modSld">
      <pc:chgData name="Dylan Breger" userId="9b3da09f-10fe-42ec-9aa5-9fa2a3e9cc20" providerId="ADAL" clId="{B66E564F-3462-4C37-AE10-2DC5B609101B}" dt="2025-05-06T20:50:28.656" v="0"/>
      <pc:docMkLst>
        <pc:docMk/>
      </pc:docMkLst>
      <pc:sldChg chg="add">
        <pc:chgData name="Dylan Breger" userId="9b3da09f-10fe-42ec-9aa5-9fa2a3e9cc20" providerId="ADAL" clId="{B66E564F-3462-4C37-AE10-2DC5B609101B}" dt="2025-05-06T20:50:28.656" v="0"/>
        <pc:sldMkLst>
          <pc:docMk/>
          <pc:sldMk cId="264643100" sldId="214737662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0258728549994E-2"/>
          <c:y val="7.6378740138968851E-2"/>
          <c:w val="0.97545948254290005"/>
          <c:h val="0.805471221835681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CTV / OTT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</c:numCache>
            </c:numRef>
          </c:cat>
          <c:val>
            <c:numRef>
              <c:f>Sheet1!$B$2:$B$7</c:f>
              <c:numCache>
                <c:formatCode>"$"#,##0.0_);[Red]\("$"#,##0.0\)</c:formatCode>
                <c:ptCount val="6"/>
                <c:pt idx="0">
                  <c:v>2.2999999999999998</c:v>
                </c:pt>
                <c:pt idx="1">
                  <c:v>2.6</c:v>
                </c:pt>
                <c:pt idx="2">
                  <c:v>2.9</c:v>
                </c:pt>
                <c:pt idx="3">
                  <c:v>3.2</c:v>
                </c:pt>
                <c:pt idx="4">
                  <c:v>3.4</c:v>
                </c:pt>
                <c:pt idx="5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F1-4213-99F5-F892F55619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21612687"/>
        <c:axId val="321609807"/>
      </c:barChart>
      <c:catAx>
        <c:axId val="321612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21609807"/>
        <c:crosses val="autoZero"/>
        <c:auto val="1"/>
        <c:lblAlgn val="ctr"/>
        <c:lblOffset val="100"/>
        <c:noMultiLvlLbl val="0"/>
      </c:catAx>
      <c:valAx>
        <c:axId val="321609807"/>
        <c:scaling>
          <c:orientation val="minMax"/>
        </c:scaling>
        <c:delete val="0"/>
        <c:axPos val="l"/>
        <c:numFmt formatCode="&quot;$&quot;#,##0.0_);[Red]\(&quot;$&quot;#,##0.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612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7FFE5DF3_FC6221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6088EF4-A5C9-4BEC-8910-59E449FEB3AE}" authorId="{21855EDF-F9CE-3B66-C6A5-06158391F461}" created="2025-05-01T21:18:28.859">
    <pc:sldMkLst xmlns:pc="http://schemas.microsoft.com/office/powerpoint/2013/main/command">
      <pc:docMk/>
      <pc:sldMk cId="264643100" sldId="2147376627"/>
    </pc:sldMkLst>
    <p188:txBody>
      <a:bodyPr/>
      <a:lstStyle/>
      <a:p>
        <a:r>
          <a:rPr lang="en-US"/>
          <a:t>Update to existing slide in ‘Local’ section: Local CTV/OTT Advertising Forecast: Total Spend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7C37-72E7-5D89-DBAA-87C5150C6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077A16-6037-FCC7-62A4-EA3606C5C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7CCCB-099E-6801-61DF-133A6F80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20DA0-B153-D080-4C93-C6DB33318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DD6C0-5995-F426-9CAD-BFBF8213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7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DAF5F-BDCB-091B-9B88-1F21EB0B2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E608D-4C39-E93E-715B-C1607FFC4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4ECD2-B399-7BC2-4C71-760CFEC3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4B087-C774-D6AE-5777-28FA24F40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43ED9-8F48-60F6-101B-A4E216FA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4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8552F4-42E4-98BD-F13C-C94660C16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7E026-C196-5D04-87B4-240AF7559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CA7E-E79A-9D3B-F5B7-F2E8BD270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B9C4A-3824-94F6-909A-C19907E24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75BFF-9966-7D7D-8AA0-08AD1EB1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5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07D47-F0B3-9A3E-A413-2E2C10BC1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57D6D-EB96-876A-AE8D-614B50FD8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5E4C3-4610-7274-EC96-1470178E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7A81A-AE13-DF59-FDC0-90E8E109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48B2B-8854-F9AF-9B94-BCCEC6AD9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C845A-3AFA-983C-1109-7C4DFB89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46541-618E-23D4-9215-59E9FBC2D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8525E-7301-BA0D-1452-E220F13D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6ED0B-290F-835C-0BF8-F6128FF5E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751A9-D44F-B02C-FEA3-0D811B13A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3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7936-BEE4-5527-FCE3-8693D56EC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33BF-5F23-709F-1065-E5A12C404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118E6-01BF-5277-EF9E-EEB147E84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B5B37-C212-77F5-0A07-B6A53043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D4F03-B361-3AF4-4DA1-BF63E736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1CA1F-4A57-3160-58DA-2813D964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3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30BEB-F609-70C1-EDBF-5191F8C1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16FD9-E315-2B6C-F862-7930FB293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52A1B-870C-F161-153A-CE6DEA607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D13FCC-DDBB-5336-376B-E2C22F56E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D4D38-D5E8-4690-7DDD-BE3380847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89AC62-7044-5495-70D7-9E3B31C8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CABF17-209A-197D-6EB7-F1B88E78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C0187D-6704-0975-C044-6853A0B47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0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65DC-CB05-F41C-A522-A86E9B450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E67F71-A8B1-7D3E-C16B-4173EA3D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04D11-B07D-B065-8767-DB53BB807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8A3AC-1489-30E2-C187-D83320E08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3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69EC60-C8E0-4D97-86DB-52B4CAC60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EE624D-CE9B-CAD4-E03C-6A3C7CE5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950A0-3896-B9E0-B9C4-B685EE70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6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C4215-CF23-27C2-B74E-3FD22CD93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D00AD-D4C9-FB10-754A-1EC80080A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EA68D3-BCD6-04EF-B6E1-6DBF4A288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C089A-CF44-F251-F140-BFABCCFF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6580-B75E-86C0-1208-7A2B6264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4781C-4CC8-2070-142F-6149626C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59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C6B83-20FA-1DC6-B203-90503A58F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6198E-E1E2-2D80-77A5-B74A727B6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23F5B8-E160-A021-F153-62B203F37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71DA0-80F3-E391-4636-F819B975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4CA10-1BD4-0A9A-D6D5-F8CD938B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A4068-5F50-2E35-A593-5BD47A873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20345A-3B97-4E7A-C2B2-2F95B0C60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C1418-9FE2-9E8B-31F9-182143A9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4D6AA-18F4-F3B8-4E30-9254D21D6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5FF78-D53E-47C5-B419-FAFC8F8C494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3D0B2-443D-B134-550A-BB0F702D6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96621-194E-4227-8D9D-27B554503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F0728-E4A8-45D4-AEB6-8E2B324A1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9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remion.com/the-streaming-tv-playbook-winning-strategies-for-marketers-in-a-shifting-advertising-marketplace/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microsoft.com/office/2018/10/relationships/comments" Target="../comments/modernComment_7FFE5DF3_FC6221C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072A45-4E5D-2933-E997-DB643D2A9623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23C72E-7D0D-CD88-475E-15507BDE6778}"/>
              </a:ext>
            </a:extLst>
          </p:cNvPr>
          <p:cNvSpPr txBox="1"/>
          <p:nvPr/>
        </p:nvSpPr>
        <p:spPr>
          <a:xfrm>
            <a:off x="651753" y="1717760"/>
            <a:ext cx="109602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Nationwide Local CTV / OTT Ad Spending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Billions (excluding political)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A3283C-2A6C-5C38-FA6F-F58388EEAE0A}"/>
              </a:ext>
            </a:extLst>
          </p:cNvPr>
          <p:cNvSpPr txBox="1"/>
          <p:nvPr/>
        </p:nvSpPr>
        <p:spPr>
          <a:xfrm>
            <a:off x="472838" y="5984247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Premion and BIA,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Streaming TV Playbook - Winning Strategies for Marketers in a Shifting Advertising Marketplace,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2025.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2FF371-2966-9CD9-7358-2F5666DF0280}"/>
              </a:ext>
            </a:extLst>
          </p:cNvPr>
          <p:cNvSpPr/>
          <p:nvPr/>
        </p:nvSpPr>
        <p:spPr>
          <a:xfrm>
            <a:off x="-1" y="0"/>
            <a:ext cx="3694177" cy="25182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Local CTV / OTT Advertising Forecast: Total Spend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783969-5CF1-43B6-08FE-D4765A4F484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F168E9-FD44-1163-29FF-86754C76B13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1CDF71-CB31-9839-D741-6EF298BDD20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28EA02C-2EE4-3FAD-8BB0-A9BB19C8DAB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1B1BEB-01F0-8B2B-5164-A1D70F1E21E3}"/>
              </a:ext>
            </a:extLst>
          </p:cNvPr>
          <p:cNvSpPr/>
          <p:nvPr/>
        </p:nvSpPr>
        <p:spPr>
          <a:xfrm>
            <a:off x="114300" y="527717"/>
            <a:ext cx="1031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Local CTV / OTT ad spend is projected to hit $3.6B by 2028, showing steady growth and confidence in regional strategies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399D8C65-0580-7E7A-7355-5E3493596106}"/>
              </a:ext>
            </a:extLst>
          </p:cNvPr>
          <p:cNvGraphicFramePr/>
          <p:nvPr/>
        </p:nvGraphicFramePr>
        <p:xfrm>
          <a:off x="403374" y="2398758"/>
          <a:ext cx="11385253" cy="3658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Picture 1">
            <a:hlinkClick r:id="rId6"/>
            <a:extLst>
              <a:ext uri="{FF2B5EF4-FFF2-40B4-BE49-F238E27FC236}">
                <a16:creationId xmlns:a16="http://schemas.microsoft.com/office/drawing/2014/main" id="{69188422-AEB1-6DA5-6A74-6ACE3D215E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hlinkClick r:id="rId8"/>
            <a:extLst>
              <a:ext uri="{FF2B5EF4-FFF2-40B4-BE49-F238E27FC236}">
                <a16:creationId xmlns:a16="http://schemas.microsoft.com/office/drawing/2014/main" id="{B9C6A06F-5FD6-3964-5BA6-CB0E6FA9F598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Premion &amp; BIA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6FF1A16-5F06-6AB8-24B8-400DAA20ECF5}"/>
              </a:ext>
            </a:extLst>
          </p:cNvPr>
          <p:cNvSpPr/>
          <p:nvPr/>
        </p:nvSpPr>
        <p:spPr>
          <a:xfrm>
            <a:off x="10779905" y="2024817"/>
            <a:ext cx="832082" cy="55399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403020202020204"/>
                <a:cs typeface="Helvetica" panose="020B0403020202020204"/>
              </a:rPr>
              <a:t>+5.7%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/>
                <a:cs typeface="Helvetica" panose="020B0403020202020204"/>
              </a:rPr>
              <a:t>YoY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07CA4B6-267D-A725-CF71-2DD7A41ED5B7}"/>
              </a:ext>
            </a:extLst>
          </p:cNvPr>
          <p:cNvSpPr/>
          <p:nvPr/>
        </p:nvSpPr>
        <p:spPr>
          <a:xfrm>
            <a:off x="8951695" y="2158065"/>
            <a:ext cx="832082" cy="55399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403020202020204"/>
                <a:cs typeface="Helvetica" panose="020B0403020202020204"/>
              </a:rPr>
              <a:t>+6.3%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/>
                <a:cs typeface="Helvetica" panose="020B0403020202020204"/>
              </a:rPr>
              <a:t>YoY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18C321C-61BB-1B2F-CA96-9CDD2A204CFA}"/>
              </a:ext>
            </a:extLst>
          </p:cNvPr>
          <p:cNvSpPr/>
          <p:nvPr/>
        </p:nvSpPr>
        <p:spPr>
          <a:xfrm>
            <a:off x="7205508" y="2419849"/>
            <a:ext cx="832082" cy="55399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403020202020204"/>
                <a:cs typeface="Helvetica" panose="020B0403020202020204"/>
              </a:rPr>
              <a:t>+8.5%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/>
                <a:cs typeface="Helvetica" panose="020B0403020202020204"/>
              </a:rPr>
              <a:t>YoY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75EB0E9-BAE1-F425-4E01-F3C6726A3EBE}"/>
              </a:ext>
            </a:extLst>
          </p:cNvPr>
          <p:cNvSpPr/>
          <p:nvPr/>
        </p:nvSpPr>
        <p:spPr>
          <a:xfrm>
            <a:off x="5299787" y="2578816"/>
            <a:ext cx="991615" cy="55399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403020202020204"/>
                <a:cs typeface="Helvetica" panose="020B0403020202020204"/>
              </a:rPr>
              <a:t>+13.7%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/>
                <a:cs typeface="Helvetica" panose="020B0403020202020204"/>
              </a:rPr>
              <a:t>YoY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BF86E1-EE42-43EF-1840-2CE3179C6C3D}"/>
              </a:ext>
            </a:extLst>
          </p:cNvPr>
          <p:cNvSpPr/>
          <p:nvPr/>
        </p:nvSpPr>
        <p:spPr>
          <a:xfrm>
            <a:off x="3388399" y="2757200"/>
            <a:ext cx="991615" cy="55399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ED3C8D"/>
                </a:solidFill>
                <a:latin typeface="Helvetica" panose="020B0403020202020204"/>
                <a:cs typeface="Helvetica" panose="020B0403020202020204"/>
              </a:rPr>
              <a:t>+10.8%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403020202020204"/>
                <a:cs typeface="Helvetica" panose="020B0403020202020204"/>
              </a:rPr>
              <a:t>YoY</a:t>
            </a:r>
          </a:p>
        </p:txBody>
      </p:sp>
    </p:spTree>
    <p:extLst>
      <p:ext uri="{BB962C8B-B14F-4D97-AF65-F5344CB8AC3E}">
        <p14:creationId xmlns:p14="http://schemas.microsoft.com/office/powerpoint/2010/main" val="26464310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FA6CE1-B0FF-4415-A1AB-E4CBA6C2CE0D}"/>
</file>

<file path=customXml/itemProps2.xml><?xml version="1.0" encoding="utf-8"?>
<ds:datastoreItem xmlns:ds="http://schemas.openxmlformats.org/officeDocument/2006/customXml" ds:itemID="{444A7078-A91B-451A-BA39-0CFFBA52C5C2}"/>
</file>

<file path=customXml/itemProps3.xml><?xml version="1.0" encoding="utf-8"?>
<ds:datastoreItem xmlns:ds="http://schemas.openxmlformats.org/officeDocument/2006/customXml" ds:itemID="{D6050E1F-C6C3-4105-8DDF-C6AA69F7FF7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2025-05-06T20:50:24Z</dcterms:created>
  <dcterms:modified xsi:type="dcterms:W3CDTF">2025-05-06T20:50:35Z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