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E5452C-EFC5-454F-946D-E6290AF797C8}" v="1" dt="2025-05-06T20:52:28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EE5452C-EFC5-454F-946D-E6290AF797C8}"/>
    <pc:docChg chg="addSld modSld">
      <pc:chgData name="Dylan Breger" userId="9b3da09f-10fe-42ec-9aa5-9fa2a3e9cc20" providerId="ADAL" clId="{AEE5452C-EFC5-454F-946D-E6290AF797C8}" dt="2025-05-06T20:52:28.316" v="0"/>
      <pc:docMkLst>
        <pc:docMk/>
      </pc:docMkLst>
      <pc:sldChg chg="add">
        <pc:chgData name="Dylan Breger" userId="9b3da09f-10fe-42ec-9aa5-9fa2a3e9cc20" providerId="ADAL" clId="{AEE5452C-EFC5-454F-946D-E6290AF797C8}" dt="2025-05-06T20:52:28.316" v="0"/>
        <pc:sldMkLst>
          <pc:docMk/>
          <pc:sldMk cId="3401912297" sldId="214737666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Automotive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6.8271913896599148E-17"/>
                  <c:y val="1.2137607013434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2D2-4B15-9C28-3F5D6D8599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</c:numCache>
            </c:numRef>
          </c:cat>
          <c:val>
            <c:numRef>
              <c:f>Sheet1!$B$2:$B$6</c:f>
              <c:numCache>
                <c:formatCode>"$"#,##0.00_);[Red]\("$"#,##0.00\)</c:formatCode>
                <c:ptCount val="5"/>
                <c:pt idx="0">
                  <c:v>0.32</c:v>
                </c:pt>
                <c:pt idx="1">
                  <c:v>0.35</c:v>
                </c:pt>
                <c:pt idx="2">
                  <c:v>0.39</c:v>
                </c:pt>
                <c:pt idx="3">
                  <c:v>0.43</c:v>
                </c:pt>
                <c:pt idx="4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D2-4B15-9C28-3F5D6D8599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21612687"/>
        <c:axId val="321609807"/>
      </c:barChart>
      <c:catAx>
        <c:axId val="321612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321609807"/>
        <c:crosses val="autoZero"/>
        <c:auto val="1"/>
        <c:lblAlgn val="ctr"/>
        <c:lblOffset val="100"/>
        <c:noMultiLvlLbl val="0"/>
      </c:catAx>
      <c:valAx>
        <c:axId val="321609807"/>
        <c:scaling>
          <c:orientation val="minMax"/>
        </c:scaling>
        <c:delete val="0"/>
        <c:axPos val="l"/>
        <c:numFmt formatCode="&quot;$&quot;#,##0.00_);[Red]\(&quot;$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rgbClr val="E2E8F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612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027755905511808"/>
          <c:y val="4.3474345396432842E-2"/>
          <c:w val="0.31944475885826773"/>
          <c:h val="5.7641557577043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660696075178309E-2"/>
          <c:y val="0.39945105488906796"/>
          <c:w val="0.9226786078496434"/>
          <c:h val="0.494828702998105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Retail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</c:numCache>
            </c:numRef>
          </c:cat>
          <c:val>
            <c:numRef>
              <c:f>Sheet1!$B$2:$B$6</c:f>
              <c:numCache>
                <c:formatCode>"$"#,##0.00_);[Red]\("$"#,##0.00\)</c:formatCode>
                <c:ptCount val="5"/>
                <c:pt idx="0">
                  <c:v>0.18</c:v>
                </c:pt>
                <c:pt idx="1">
                  <c:v>0.21</c:v>
                </c:pt>
                <c:pt idx="2">
                  <c:v>0.24</c:v>
                </c:pt>
                <c:pt idx="3">
                  <c:v>0.27</c:v>
                </c:pt>
                <c:pt idx="4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4E-414C-99DB-55984A06D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21612687"/>
        <c:axId val="321609807"/>
      </c:barChart>
      <c:catAx>
        <c:axId val="321612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321609807"/>
        <c:crosses val="autoZero"/>
        <c:auto val="1"/>
        <c:lblAlgn val="ctr"/>
        <c:lblOffset val="100"/>
        <c:noMultiLvlLbl val="0"/>
      </c:catAx>
      <c:valAx>
        <c:axId val="321609807"/>
        <c:scaling>
          <c:orientation val="minMax"/>
        </c:scaling>
        <c:delete val="0"/>
        <c:axPos val="l"/>
        <c:numFmt formatCode="&quot;$&quot;#,##0.00_);[Red]\(&quot;$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rgbClr val="E2E8F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612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027755905511808"/>
          <c:y val="4.3474345396432842E-2"/>
          <c:w val="0.31944475885826773"/>
          <c:h val="5.7641557577043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660696075178309E-2"/>
          <c:y val="0.34069188312395221"/>
          <c:w val="0.9226786078496434"/>
          <c:h val="0.553587874763221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Healthcare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</c:numCache>
            </c:numRef>
          </c:cat>
          <c:val>
            <c:numRef>
              <c:f>Sheet1!$B$2:$B$6</c:f>
              <c:numCache>
                <c:formatCode>"$"#,##0.00_);[Red]\("$"#,##0.00\)</c:formatCode>
                <c:ptCount val="5"/>
                <c:pt idx="0">
                  <c:v>0.26</c:v>
                </c:pt>
                <c:pt idx="1">
                  <c:v>0.28999999999999998</c:v>
                </c:pt>
                <c:pt idx="2">
                  <c:v>0.33</c:v>
                </c:pt>
                <c:pt idx="3">
                  <c:v>0.35</c:v>
                </c:pt>
                <c:pt idx="4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51-474A-A767-D5AA2CEFE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21612687"/>
        <c:axId val="321609807"/>
      </c:barChart>
      <c:catAx>
        <c:axId val="321612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321609807"/>
        <c:crosses val="autoZero"/>
        <c:auto val="1"/>
        <c:lblAlgn val="ctr"/>
        <c:lblOffset val="100"/>
        <c:noMultiLvlLbl val="0"/>
      </c:catAx>
      <c:valAx>
        <c:axId val="321609807"/>
        <c:scaling>
          <c:orientation val="minMax"/>
        </c:scaling>
        <c:delete val="0"/>
        <c:axPos val="l"/>
        <c:numFmt formatCode="&quot;$&quot;#,##0.00_);[Red]\(&quot;$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rgbClr val="E2E8F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612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027755905511808"/>
          <c:y val="4.3474345396432842E-2"/>
          <c:w val="0.31944475885826773"/>
          <c:h val="5.7641557577043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2C8ED-C01B-9BC4-0E6C-135DD80933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38A0B-E5B3-9503-A3A3-78DBF1007B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69AB1-932F-8689-DFF8-A456BC7A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13C14-0A9E-2CBC-0A01-10D649F36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95C48-EA29-D86A-32C6-86F25FFCE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07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92CE6-A199-8501-DADD-565E0DA4B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195C8D-73E2-A0AC-58A8-FB41DC15A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7A0C4-9750-F9F7-95BE-DE0CAB7F2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F6019-7007-0271-A8A0-B285ADD81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A5483-5306-4D6C-0805-E6F9E8312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14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A412BB-D24B-594C-9862-B8BD377CB9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89C38-E423-FCCB-7FD3-4AC74C728D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3E57C-3D66-6A23-BE98-37A81FA93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2AF38-63E2-563A-E193-94D2DBB23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EB00D-1146-FB31-6E04-9C0C4A71A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4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F5498-F084-85C1-A519-C1DEA3F00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4EC88-7FE0-1602-69BD-E6607B15E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79A9A-424E-D0F6-6E3D-83197C167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DDDDA-ACB0-7D68-D28D-67D47F478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952E9-77F6-0DBE-9D69-8D8AA2B81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15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78E6D-55F2-5E20-1798-11F74C57D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D7501-8342-5DE3-F58E-444AF9C8C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A7A46-93E2-F116-244E-164D6AAA4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E8CDA-A2BF-4C36-E6B6-B1F12D0E2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B5C82-17D1-531D-A082-72FBE11D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5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8C71B-6B0A-F895-F0B5-D9E75197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9F373-D75F-3E0A-C2AA-518F30040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07D1CB-6259-ECD2-F3CD-3DD88B8929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8B4B8-BBBB-C444-ED99-7DCDE021C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D568F7-D9E3-9653-6C86-1DF5F6C5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911DF-AA1B-FD14-05AD-FE00E2FA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7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5D2A8-436E-48E0-C47F-F97762D89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62528-AB8E-074B-7348-5D6F5A3BC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0ADB6-4D58-ED0A-0F7C-3DE6CD542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B8158A-90AF-4228-4D10-E7AE4B8B8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686308-2D0C-623A-E6BE-473EADC624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AEBB66-78A2-2D3F-80E3-747C6D76D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86BA2B-A2C5-23B4-3B71-E7FE34E5A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D43128-0B6F-F1C1-2D17-A66B36193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33425-D6E9-6503-1568-0F5F69C66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E0267C-6FBD-F389-CA3E-804E5F789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8731FA-EBAD-8760-AB40-87F778021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C84E3C-3E28-A31D-AD3A-0E30D56A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53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6A1722-83DF-B8FA-C28D-A145D9D3A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359A03-4989-7CD0-4717-85E6DA0F2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FD23F-39D7-B57B-DE08-5E9F9E60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47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9313E-0198-9827-71C0-3EAEC9846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40EE4-FCBD-5DB1-5B52-34D2B62D3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C8EEDF-778E-A475-351E-6C867F4AA4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58D1C-3D8F-82A4-805E-1BE87BED0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D0112-DF25-9979-94E6-043494ED0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9111A5-1185-FCA6-CDAE-DEEF2BCCC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4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4E289-658C-624D-D14B-A67C586EC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4400A1-A622-689B-23A5-B870FF3E3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C1A79A-159B-7726-945C-700A0929F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1C85A0-E029-C768-09DA-EC7ACEBF7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2B2A58-6725-3804-ABB8-99DA1E816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2E368-41DD-020A-3715-2DB06A81B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8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7E95E8-F493-A2A1-A089-DA6B168CF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D65AD-A428-DD28-4D6C-0D8324BB1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8FC4E-6647-B3B0-80F9-22AF14101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27EEFB-7ECD-4070-91D1-3227E9FCB6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B5D61-C16D-6DC6-5695-214E5E0A86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92982-E869-A57B-69A1-C85C39377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481F76-17C5-469E-A3A8-CD081C95A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786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Relationship Id="rId9" Type="http://schemas.openxmlformats.org/officeDocument/2006/relationships/hyperlink" Target="https://premion.com/the-streaming-tv-playbook-winning-strategies-for-marketers-in-a-shifting-advertising-marketplac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51053-D550-7626-2A86-995AE7DDA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5548655-5E50-CC6B-7BF0-6EF6FE9E4BF4}"/>
              </a:ext>
            </a:extLst>
          </p:cNvPr>
          <p:cNvSpPr>
            <a:spLocks/>
          </p:cNvSpPr>
          <p:nvPr/>
        </p:nvSpPr>
        <p:spPr>
          <a:xfrm>
            <a:off x="-14125" y="1696163"/>
            <a:ext cx="12215178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C90109-6BDF-9286-7A4F-9493F43B62C8}"/>
              </a:ext>
            </a:extLst>
          </p:cNvPr>
          <p:cNvSpPr txBox="1"/>
          <p:nvPr/>
        </p:nvSpPr>
        <p:spPr>
          <a:xfrm>
            <a:off x="651753" y="1717760"/>
            <a:ext cx="109602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Local CTV/OTT Advertising Forecast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By category, in billions</a:t>
            </a:r>
            <a:endParaRPr kumimoji="0" lang="en-US" sz="2000" b="1" i="0" u="sng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EDCE72-F825-0701-B01A-9B0A40DCFCB2}"/>
              </a:ext>
            </a:extLst>
          </p:cNvPr>
          <p:cNvSpPr/>
          <p:nvPr/>
        </p:nvSpPr>
        <p:spPr>
          <a:xfrm>
            <a:off x="-1" y="0"/>
            <a:ext cx="4017524" cy="28632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Local CTV / OTT Advertising Forecast: Category Spend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B00122-B2DC-9263-345D-73493F1EF330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local insights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5C3B37-57A7-6AB9-D0C8-F7D32735582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0745EB7-885F-819B-FB63-3F59F6DCCA5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B726914-9BD5-94A2-85AA-262E15BD230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0D3668A-D300-237A-A231-8E9458C7960C}"/>
              </a:ext>
            </a:extLst>
          </p:cNvPr>
          <p:cNvSpPr/>
          <p:nvPr/>
        </p:nvSpPr>
        <p:spPr>
          <a:xfrm>
            <a:off x="124717" y="527717"/>
            <a:ext cx="10286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CTV and OTT ad spending is expected to steadily increase across automotive, retail and healthcare</a:t>
            </a:r>
          </a:p>
        </p:txBody>
      </p:sp>
      <p:pic>
        <p:nvPicPr>
          <p:cNvPr id="3" name="Picture 2">
            <a:hlinkClick r:id="rId4"/>
            <a:extLst>
              <a:ext uri="{FF2B5EF4-FFF2-40B4-BE49-F238E27FC236}">
                <a16:creationId xmlns:a16="http://schemas.microsoft.com/office/drawing/2014/main" id="{2BB3C35F-BB0C-924D-05EA-DE7D959853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18C7BE66-8F89-9CBC-7F13-CF6F13903BAD}"/>
              </a:ext>
            </a:extLst>
          </p:cNvPr>
          <p:cNvGraphicFramePr/>
          <p:nvPr/>
        </p:nvGraphicFramePr>
        <p:xfrm>
          <a:off x="325091" y="2175114"/>
          <a:ext cx="3613489" cy="3674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D7AA52BB-B693-E240-9D16-EA089B31C507}"/>
              </a:ext>
            </a:extLst>
          </p:cNvPr>
          <p:cNvGraphicFramePr/>
          <p:nvPr/>
        </p:nvGraphicFramePr>
        <p:xfrm>
          <a:off x="8345683" y="2191847"/>
          <a:ext cx="3613489" cy="3674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F9974F53-CF15-126A-AE15-0DB5FD102807}"/>
              </a:ext>
            </a:extLst>
          </p:cNvPr>
          <p:cNvGraphicFramePr/>
          <p:nvPr/>
        </p:nvGraphicFramePr>
        <p:xfrm>
          <a:off x="4333162" y="2175114"/>
          <a:ext cx="3613489" cy="3674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FDB4059-969C-4AD2-664F-6604DE8C91A8}"/>
              </a:ext>
            </a:extLst>
          </p:cNvPr>
          <p:cNvCxnSpPr>
            <a:cxnSpLocks/>
          </p:cNvCxnSpPr>
          <p:nvPr/>
        </p:nvCxnSpPr>
        <p:spPr>
          <a:xfrm>
            <a:off x="4120980" y="2428140"/>
            <a:ext cx="0" cy="3266606"/>
          </a:xfrm>
          <a:prstGeom prst="line">
            <a:avLst/>
          </a:prstGeom>
          <a:ln w="12700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4B258B3-CACB-A1E0-1748-6CA76CAF3EA5}"/>
              </a:ext>
            </a:extLst>
          </p:cNvPr>
          <p:cNvCxnSpPr>
            <a:cxnSpLocks/>
          </p:cNvCxnSpPr>
          <p:nvPr/>
        </p:nvCxnSpPr>
        <p:spPr>
          <a:xfrm>
            <a:off x="8085144" y="2428140"/>
            <a:ext cx="0" cy="3301330"/>
          </a:xfrm>
          <a:prstGeom prst="line">
            <a:avLst/>
          </a:prstGeom>
          <a:ln w="12700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8F9380CA-2A9C-F622-0DA2-713A0B339282}"/>
              </a:ext>
            </a:extLst>
          </p:cNvPr>
          <p:cNvSpPr txBox="1"/>
          <p:nvPr/>
        </p:nvSpPr>
        <p:spPr>
          <a:xfrm>
            <a:off x="472838" y="5984247"/>
            <a:ext cx="114780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Premion and BIA,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Streaming TV Playbook - Winning Strategies for Marketers in a Shifting Advertising Marketplace,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2025.</a:t>
            </a:r>
          </a:p>
        </p:txBody>
      </p:sp>
      <p:sp>
        <p:nvSpPr>
          <p:cNvPr id="27" name="TextBox 26">
            <a:hlinkClick r:id="rId9"/>
            <a:extLst>
              <a:ext uri="{FF2B5EF4-FFF2-40B4-BE49-F238E27FC236}">
                <a16:creationId xmlns:a16="http://schemas.microsoft.com/office/drawing/2014/main" id="{27F6C19D-2840-75AB-E364-1463C61E1D5A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Premion &amp; BIA</a:t>
            </a:r>
          </a:p>
        </p:txBody>
      </p:sp>
    </p:spTree>
    <p:extLst>
      <p:ext uri="{BB962C8B-B14F-4D97-AF65-F5344CB8AC3E}">
        <p14:creationId xmlns:p14="http://schemas.microsoft.com/office/powerpoint/2010/main" val="340191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2F0065D-4587-4049-B8B8-33B1A31F3471}"/>
</file>

<file path=customXml/itemProps2.xml><?xml version="1.0" encoding="utf-8"?>
<ds:datastoreItem xmlns:ds="http://schemas.openxmlformats.org/officeDocument/2006/customXml" ds:itemID="{B70D8F37-DF77-473D-AE56-8696FC95D2F3}"/>
</file>

<file path=customXml/itemProps3.xml><?xml version="1.0" encoding="utf-8"?>
<ds:datastoreItem xmlns:ds="http://schemas.openxmlformats.org/officeDocument/2006/customXml" ds:itemID="{80841631-2EA0-4213-9083-6AC9D7B7BB94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2025-05-06T20:50:23Z</dcterms:created>
  <dcterms:modified xsi:type="dcterms:W3CDTF">2025-05-06T20:52:58Z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